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9" r:id="rId3"/>
    <p:sldId id="258" r:id="rId4"/>
    <p:sldId id="311" r:id="rId5"/>
    <p:sldId id="353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74" r:id="rId19"/>
    <p:sldId id="375" r:id="rId20"/>
    <p:sldId id="367" r:id="rId21"/>
    <p:sldId id="368" r:id="rId22"/>
    <p:sldId id="369" r:id="rId23"/>
    <p:sldId id="373" r:id="rId24"/>
    <p:sldId id="370" r:id="rId25"/>
    <p:sldId id="371" r:id="rId26"/>
    <p:sldId id="349" r:id="rId27"/>
  </p:sldIdLst>
  <p:sldSz cx="12192000" cy="6858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Myriad Pro Cond" panose="020B0506030403020204" pitchFamily="34" charset="0"/>
      <p:regular r:id="rId36"/>
      <p:bold r:id="rId37"/>
      <p:italic r:id="rId38"/>
      <p:boldItalic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ózef Daniel" initials="J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92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5273D5-0D12-4CF4-9952-681FB9A987A1}" v="27" dt="2019-07-08T19:35:12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712" autoAdjust="0"/>
  </p:normalViewPr>
  <p:slideViewPr>
    <p:cSldViewPr snapToGrid="0">
      <p:cViewPr varScale="1">
        <p:scale>
          <a:sx n="134" d="100"/>
          <a:sy n="134" d="100"/>
        </p:scale>
        <p:origin x="156" y="7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oletta Kozak" userId="ff419c57cce0bba1" providerId="LiveId" clId="{DA5273D5-0D12-4CF4-9952-681FB9A987A1}"/>
    <pc:docChg chg="undo custSel modSld">
      <pc:chgData name="Wioletta Kozak" userId="ff419c57cce0bba1" providerId="LiveId" clId="{DA5273D5-0D12-4CF4-9952-681FB9A987A1}" dt="2019-07-08T19:49:16.953" v="1368" actId="20577"/>
      <pc:docMkLst>
        <pc:docMk/>
      </pc:docMkLst>
      <pc:sldChg chg="modSp">
        <pc:chgData name="Wioletta Kozak" userId="ff419c57cce0bba1" providerId="LiveId" clId="{DA5273D5-0D12-4CF4-9952-681FB9A987A1}" dt="2019-07-08T19:25:19.170" v="129" actId="6549"/>
        <pc:sldMkLst>
          <pc:docMk/>
          <pc:sldMk cId="787634828" sldId="258"/>
        </pc:sldMkLst>
        <pc:spChg chg="mod">
          <ac:chgData name="Wioletta Kozak" userId="ff419c57cce0bba1" providerId="LiveId" clId="{DA5273D5-0D12-4CF4-9952-681FB9A987A1}" dt="2019-07-08T19:25:19.170" v="129" actId="6549"/>
          <ac:spMkLst>
            <pc:docMk/>
            <pc:sldMk cId="787634828" sldId="258"/>
            <ac:spMk id="10" creationId="{00000000-0000-0000-0000-000000000000}"/>
          </ac:spMkLst>
        </pc:spChg>
        <pc:spChg chg="mod">
          <ac:chgData name="Wioletta Kozak" userId="ff419c57cce0bba1" providerId="LiveId" clId="{DA5273D5-0D12-4CF4-9952-681FB9A987A1}" dt="2019-07-08T19:25:13.801" v="128" actId="20577"/>
          <ac:spMkLst>
            <pc:docMk/>
            <pc:sldMk cId="787634828" sldId="258"/>
            <ac:spMk id="11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21:53.193" v="26" actId="20577"/>
        <pc:sldMkLst>
          <pc:docMk/>
          <pc:sldMk cId="3855982265" sldId="259"/>
        </pc:sldMkLst>
        <pc:spChg chg="mod">
          <ac:chgData name="Wioletta Kozak" userId="ff419c57cce0bba1" providerId="LiveId" clId="{DA5273D5-0D12-4CF4-9952-681FB9A987A1}" dt="2019-07-08T19:21:53.193" v="26" actId="20577"/>
          <ac:spMkLst>
            <pc:docMk/>
            <pc:sldMk cId="3855982265" sldId="259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29:50.598" v="273" actId="20577"/>
        <pc:sldMkLst>
          <pc:docMk/>
          <pc:sldMk cId="2906846719" sldId="311"/>
        </pc:sldMkLst>
        <pc:spChg chg="mod">
          <ac:chgData name="Wioletta Kozak" userId="ff419c57cce0bba1" providerId="LiveId" clId="{DA5273D5-0D12-4CF4-9952-681FB9A987A1}" dt="2019-07-08T19:27:00.218" v="223" actId="20577"/>
          <ac:spMkLst>
            <pc:docMk/>
            <pc:sldMk cId="2906846719" sldId="311"/>
            <ac:spMk id="14" creationId="{00000000-0000-0000-0000-000000000000}"/>
          </ac:spMkLst>
        </pc:spChg>
        <pc:graphicFrameChg chg="modGraphic">
          <ac:chgData name="Wioletta Kozak" userId="ff419c57cce0bba1" providerId="LiveId" clId="{DA5273D5-0D12-4CF4-9952-681FB9A987A1}" dt="2019-07-08T19:29:50.598" v="273" actId="20577"/>
          <ac:graphicFrameMkLst>
            <pc:docMk/>
            <pc:sldMk cId="2906846719" sldId="311"/>
            <ac:graphicFrameMk id="13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4:26.565" v="1152" actId="6549"/>
        <pc:sldMkLst>
          <pc:docMk/>
          <pc:sldMk cId="0" sldId="353"/>
        </pc:sldMkLst>
        <pc:spChg chg="mod">
          <ac:chgData name="Wioletta Kozak" userId="ff419c57cce0bba1" providerId="LiveId" clId="{DA5273D5-0D12-4CF4-9952-681FB9A987A1}" dt="2019-07-08T19:44:26.565" v="1152" actId="6549"/>
          <ac:spMkLst>
            <pc:docMk/>
            <pc:sldMk cId="0" sldId="353"/>
            <ac:spMk id="8" creationId="{00000000-0000-0000-0000-000000000000}"/>
          </ac:spMkLst>
        </pc:spChg>
        <pc:graphicFrameChg chg="mod modGraphic">
          <ac:chgData name="Wioletta Kozak" userId="ff419c57cce0bba1" providerId="LiveId" clId="{DA5273D5-0D12-4CF4-9952-681FB9A987A1}" dt="2019-07-08T19:30:52.152" v="281" actId="14100"/>
          <ac:graphicFrameMkLst>
            <pc:docMk/>
            <pc:sldMk cId="0" sldId="353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4:42.507" v="1153" actId="6549"/>
        <pc:sldMkLst>
          <pc:docMk/>
          <pc:sldMk cId="0" sldId="355"/>
        </pc:sldMkLst>
        <pc:spChg chg="mod">
          <ac:chgData name="Wioletta Kozak" userId="ff419c57cce0bba1" providerId="LiveId" clId="{DA5273D5-0D12-4CF4-9952-681FB9A987A1}" dt="2019-07-08T19:44:42.507" v="1153" actId="6549"/>
          <ac:spMkLst>
            <pc:docMk/>
            <pc:sldMk cId="0" sldId="355"/>
            <ac:spMk id="2" creationId="{00000000-0000-0000-0000-000000000000}"/>
          </ac:spMkLst>
        </pc:spChg>
        <pc:graphicFrameChg chg="mod modGraphic">
          <ac:chgData name="Wioletta Kozak" userId="ff419c57cce0bba1" providerId="LiveId" clId="{DA5273D5-0D12-4CF4-9952-681FB9A987A1}" dt="2019-07-08T19:31:35.128" v="290" actId="20577"/>
          <ac:graphicFrameMkLst>
            <pc:docMk/>
            <pc:sldMk cId="0" sldId="355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5:00.370" v="1170" actId="20577"/>
        <pc:sldMkLst>
          <pc:docMk/>
          <pc:sldMk cId="0" sldId="356"/>
        </pc:sldMkLst>
        <pc:spChg chg="mod">
          <ac:chgData name="Wioletta Kozak" userId="ff419c57cce0bba1" providerId="LiveId" clId="{DA5273D5-0D12-4CF4-9952-681FB9A987A1}" dt="2019-07-08T19:45:00.370" v="1170" actId="20577"/>
          <ac:spMkLst>
            <pc:docMk/>
            <pc:sldMk cId="0" sldId="356"/>
            <ac:spMk id="2" creationId="{00000000-0000-0000-0000-000000000000}"/>
          </ac:spMkLst>
        </pc:spChg>
        <pc:graphicFrameChg chg="mod modGraphic">
          <ac:chgData name="Wioletta Kozak" userId="ff419c57cce0bba1" providerId="LiveId" clId="{DA5273D5-0D12-4CF4-9952-681FB9A987A1}" dt="2019-07-08T19:32:18.223" v="296" actId="20577"/>
          <ac:graphicFrameMkLst>
            <pc:docMk/>
            <pc:sldMk cId="0" sldId="356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5:20.418" v="1181" actId="20577"/>
        <pc:sldMkLst>
          <pc:docMk/>
          <pc:sldMk cId="0" sldId="357"/>
        </pc:sldMkLst>
        <pc:spChg chg="mod">
          <ac:chgData name="Wioletta Kozak" userId="ff419c57cce0bba1" providerId="LiveId" clId="{DA5273D5-0D12-4CF4-9952-681FB9A987A1}" dt="2019-07-08T19:45:20.418" v="1181" actId="20577"/>
          <ac:spMkLst>
            <pc:docMk/>
            <pc:sldMk cId="0" sldId="357"/>
            <ac:spMk id="2" creationId="{00000000-0000-0000-0000-000000000000}"/>
          </ac:spMkLst>
        </pc:spChg>
        <pc:graphicFrameChg chg="modGraphic">
          <ac:chgData name="Wioletta Kozak" userId="ff419c57cce0bba1" providerId="LiveId" clId="{DA5273D5-0D12-4CF4-9952-681FB9A987A1}" dt="2019-07-08T19:32:43.343" v="316" actId="20577"/>
          <ac:graphicFrameMkLst>
            <pc:docMk/>
            <pc:sldMk cId="0" sldId="357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5:31.166" v="1240" actId="20577"/>
        <pc:sldMkLst>
          <pc:docMk/>
          <pc:sldMk cId="0" sldId="358"/>
        </pc:sldMkLst>
        <pc:spChg chg="mod">
          <ac:chgData name="Wioletta Kozak" userId="ff419c57cce0bba1" providerId="LiveId" clId="{DA5273D5-0D12-4CF4-9952-681FB9A987A1}" dt="2019-07-08T19:45:31.166" v="1240" actId="20577"/>
          <ac:spMkLst>
            <pc:docMk/>
            <pc:sldMk cId="0" sldId="358"/>
            <ac:spMk id="2" creationId="{00000000-0000-0000-0000-000000000000}"/>
          </ac:spMkLst>
        </pc:spChg>
        <pc:graphicFrameChg chg="modGraphic">
          <ac:chgData name="Wioletta Kozak" userId="ff419c57cce0bba1" providerId="LiveId" clId="{DA5273D5-0D12-4CF4-9952-681FB9A987A1}" dt="2019-07-08T19:33:58.881" v="423" actId="20577"/>
          <ac:graphicFrameMkLst>
            <pc:docMk/>
            <pc:sldMk cId="0" sldId="358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5:40.598" v="1251" actId="20577"/>
        <pc:sldMkLst>
          <pc:docMk/>
          <pc:sldMk cId="0" sldId="359"/>
        </pc:sldMkLst>
        <pc:spChg chg="mod">
          <ac:chgData name="Wioletta Kozak" userId="ff419c57cce0bba1" providerId="LiveId" clId="{DA5273D5-0D12-4CF4-9952-681FB9A987A1}" dt="2019-07-08T19:45:40.598" v="1251" actId="20577"/>
          <ac:spMkLst>
            <pc:docMk/>
            <pc:sldMk cId="0" sldId="359"/>
            <ac:spMk id="2" creationId="{00000000-0000-0000-0000-000000000000}"/>
          </ac:spMkLst>
        </pc:spChg>
        <pc:graphicFrameChg chg="modGraphic">
          <ac:chgData name="Wioletta Kozak" userId="ff419c57cce0bba1" providerId="LiveId" clId="{DA5273D5-0D12-4CF4-9952-681FB9A987A1}" dt="2019-07-08T19:34:14.081" v="439" actId="20577"/>
          <ac:graphicFrameMkLst>
            <pc:docMk/>
            <pc:sldMk cId="0" sldId="359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5:48.938" v="1262" actId="20577"/>
        <pc:sldMkLst>
          <pc:docMk/>
          <pc:sldMk cId="0" sldId="360"/>
        </pc:sldMkLst>
        <pc:spChg chg="mod">
          <ac:chgData name="Wioletta Kozak" userId="ff419c57cce0bba1" providerId="LiveId" clId="{DA5273D5-0D12-4CF4-9952-681FB9A987A1}" dt="2019-07-08T19:45:48.938" v="1262" actId="20577"/>
          <ac:spMkLst>
            <pc:docMk/>
            <pc:sldMk cId="0" sldId="360"/>
            <ac:spMk id="2" creationId="{00000000-0000-0000-0000-000000000000}"/>
          </ac:spMkLst>
        </pc:spChg>
        <pc:graphicFrameChg chg="modGraphic">
          <ac:chgData name="Wioletta Kozak" userId="ff419c57cce0bba1" providerId="LiveId" clId="{DA5273D5-0D12-4CF4-9952-681FB9A987A1}" dt="2019-07-08T19:34:52.738" v="543" actId="20577"/>
          <ac:graphicFrameMkLst>
            <pc:docMk/>
            <pc:sldMk cId="0" sldId="360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36:03.782" v="631" actId="20577"/>
        <pc:sldMkLst>
          <pc:docMk/>
          <pc:sldMk cId="0" sldId="361"/>
        </pc:sldMkLst>
        <pc:spChg chg="mod">
          <ac:chgData name="Wioletta Kozak" userId="ff419c57cce0bba1" providerId="LiveId" clId="{DA5273D5-0D12-4CF4-9952-681FB9A987A1}" dt="2019-07-08T19:36:03.782" v="631" actId="20577"/>
          <ac:spMkLst>
            <pc:docMk/>
            <pc:sldMk cId="0" sldId="361"/>
            <ac:spMk id="2" creationId="{00000000-0000-0000-0000-000000000000}"/>
          </ac:spMkLst>
        </pc:spChg>
        <pc:graphicFrameChg chg="mod modGraphic">
          <ac:chgData name="Wioletta Kozak" userId="ff419c57cce0bba1" providerId="LiveId" clId="{DA5273D5-0D12-4CF4-9952-681FB9A987A1}" dt="2019-07-08T19:35:12.934" v="548"/>
          <ac:graphicFrameMkLst>
            <pc:docMk/>
            <pc:sldMk cId="0" sldId="361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6:56.247" v="1311" actId="20577"/>
        <pc:sldMkLst>
          <pc:docMk/>
          <pc:sldMk cId="0" sldId="362"/>
        </pc:sldMkLst>
        <pc:spChg chg="mod">
          <ac:chgData name="Wioletta Kozak" userId="ff419c57cce0bba1" providerId="LiveId" clId="{DA5273D5-0D12-4CF4-9952-681FB9A987A1}" dt="2019-07-08T19:46:56.247" v="1311" actId="20577"/>
          <ac:spMkLst>
            <pc:docMk/>
            <pc:sldMk cId="0" sldId="362"/>
            <ac:spMk id="2" creationId="{00000000-0000-0000-0000-000000000000}"/>
          </ac:spMkLst>
        </pc:spChg>
        <pc:spChg chg="mod">
          <ac:chgData name="Wioletta Kozak" userId="ff419c57cce0bba1" providerId="LiveId" clId="{DA5273D5-0D12-4CF4-9952-681FB9A987A1}" dt="2019-07-08T19:40:10.082" v="853" actId="1076"/>
          <ac:spMkLst>
            <pc:docMk/>
            <pc:sldMk cId="0" sldId="362"/>
            <ac:spMk id="7" creationId="{00000000-0000-0000-0000-000000000000}"/>
          </ac:spMkLst>
        </pc:spChg>
        <pc:graphicFrameChg chg="modGraphic">
          <ac:chgData name="Wioletta Kozak" userId="ff419c57cce0bba1" providerId="LiveId" clId="{DA5273D5-0D12-4CF4-9952-681FB9A987A1}" dt="2019-07-08T19:39:55.876" v="852" actId="20577"/>
          <ac:graphicFrameMkLst>
            <pc:docMk/>
            <pc:sldMk cId="0" sldId="362"/>
            <ac:graphicFrameMk id="6" creationId="{00000000-0000-0000-0000-000000000000}"/>
          </ac:graphicFrameMkLst>
        </pc:graphicFrameChg>
      </pc:sldChg>
      <pc:sldChg chg="modSp">
        <pc:chgData name="Wioletta Kozak" userId="ff419c57cce0bba1" providerId="LiveId" clId="{DA5273D5-0D12-4CF4-9952-681FB9A987A1}" dt="2019-07-08T19:44:08.213" v="1151" actId="6549"/>
        <pc:sldMkLst>
          <pc:docMk/>
          <pc:sldMk cId="0" sldId="363"/>
        </pc:sldMkLst>
        <pc:spChg chg="mod">
          <ac:chgData name="Wioletta Kozak" userId="ff419c57cce0bba1" providerId="LiveId" clId="{DA5273D5-0D12-4CF4-9952-681FB9A987A1}" dt="2019-07-08T19:44:08.213" v="1151" actId="6549"/>
          <ac:spMkLst>
            <pc:docMk/>
            <pc:sldMk cId="0" sldId="363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4:00.294" v="1149" actId="6549"/>
        <pc:sldMkLst>
          <pc:docMk/>
          <pc:sldMk cId="0" sldId="364"/>
        </pc:sldMkLst>
        <pc:spChg chg="mod">
          <ac:chgData name="Wioletta Kozak" userId="ff419c57cce0bba1" providerId="LiveId" clId="{DA5273D5-0D12-4CF4-9952-681FB9A987A1}" dt="2019-07-08T19:44:00.294" v="1149" actId="6549"/>
          <ac:spMkLst>
            <pc:docMk/>
            <pc:sldMk cId="0" sldId="364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3:47.503" v="1147" actId="27636"/>
        <pc:sldMkLst>
          <pc:docMk/>
          <pc:sldMk cId="0" sldId="365"/>
        </pc:sldMkLst>
        <pc:spChg chg="mod">
          <ac:chgData name="Wioletta Kozak" userId="ff419c57cce0bba1" providerId="LiveId" clId="{DA5273D5-0D12-4CF4-9952-681FB9A987A1}" dt="2019-07-08T19:43:47.503" v="1147" actId="27636"/>
          <ac:spMkLst>
            <pc:docMk/>
            <pc:sldMk cId="0" sldId="365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3:41.384" v="1145" actId="6549"/>
        <pc:sldMkLst>
          <pc:docMk/>
          <pc:sldMk cId="0" sldId="366"/>
        </pc:sldMkLst>
        <pc:spChg chg="mod">
          <ac:chgData name="Wioletta Kozak" userId="ff419c57cce0bba1" providerId="LiveId" clId="{DA5273D5-0D12-4CF4-9952-681FB9A987A1}" dt="2019-07-08T19:43:41.384" v="1145" actId="6549"/>
          <ac:spMkLst>
            <pc:docMk/>
            <pc:sldMk cId="0" sldId="366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3:17.591" v="1142" actId="20577"/>
        <pc:sldMkLst>
          <pc:docMk/>
          <pc:sldMk cId="0" sldId="367"/>
        </pc:sldMkLst>
        <pc:spChg chg="mod">
          <ac:chgData name="Wioletta Kozak" userId="ff419c57cce0bba1" providerId="LiveId" clId="{DA5273D5-0D12-4CF4-9952-681FB9A987A1}" dt="2019-07-08T19:43:17.591" v="1142" actId="20577"/>
          <ac:spMkLst>
            <pc:docMk/>
            <pc:sldMk cId="0" sldId="367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7:49.146" v="1325" actId="20577"/>
        <pc:sldMkLst>
          <pc:docMk/>
          <pc:sldMk cId="0" sldId="368"/>
        </pc:sldMkLst>
        <pc:spChg chg="mod">
          <ac:chgData name="Wioletta Kozak" userId="ff419c57cce0bba1" providerId="LiveId" clId="{DA5273D5-0D12-4CF4-9952-681FB9A987A1}" dt="2019-07-08T19:47:49.146" v="1325" actId="20577"/>
          <ac:spMkLst>
            <pc:docMk/>
            <pc:sldMk cId="0" sldId="368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7:56.527" v="1328" actId="20577"/>
        <pc:sldMkLst>
          <pc:docMk/>
          <pc:sldMk cId="0" sldId="369"/>
        </pc:sldMkLst>
        <pc:spChg chg="mod">
          <ac:chgData name="Wioletta Kozak" userId="ff419c57cce0bba1" providerId="LiveId" clId="{DA5273D5-0D12-4CF4-9952-681FB9A987A1}" dt="2019-07-08T19:47:56.527" v="1328" actId="20577"/>
          <ac:spMkLst>
            <pc:docMk/>
            <pc:sldMk cId="0" sldId="369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8:17.752" v="1330" actId="6549"/>
        <pc:sldMkLst>
          <pc:docMk/>
          <pc:sldMk cId="0" sldId="370"/>
        </pc:sldMkLst>
        <pc:spChg chg="mod">
          <ac:chgData name="Wioletta Kozak" userId="ff419c57cce0bba1" providerId="LiveId" clId="{DA5273D5-0D12-4CF4-9952-681FB9A987A1}" dt="2019-07-08T19:48:17.752" v="1330" actId="6549"/>
          <ac:spMkLst>
            <pc:docMk/>
            <pc:sldMk cId="0" sldId="370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9:16.953" v="1368" actId="20577"/>
        <pc:sldMkLst>
          <pc:docMk/>
          <pc:sldMk cId="0" sldId="371"/>
        </pc:sldMkLst>
        <pc:spChg chg="mod">
          <ac:chgData name="Wioletta Kozak" userId="ff419c57cce0bba1" providerId="LiveId" clId="{DA5273D5-0D12-4CF4-9952-681FB9A987A1}" dt="2019-07-08T19:49:16.953" v="1368" actId="20577"/>
          <ac:spMkLst>
            <pc:docMk/>
            <pc:sldMk cId="0" sldId="371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8:05.165" v="1329" actId="6549"/>
        <pc:sldMkLst>
          <pc:docMk/>
          <pc:sldMk cId="0" sldId="373"/>
        </pc:sldMkLst>
        <pc:spChg chg="mod">
          <ac:chgData name="Wioletta Kozak" userId="ff419c57cce0bba1" providerId="LiveId" clId="{DA5273D5-0D12-4CF4-9952-681FB9A987A1}" dt="2019-07-08T19:48:05.165" v="1329" actId="6549"/>
          <ac:spMkLst>
            <pc:docMk/>
            <pc:sldMk cId="0" sldId="373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3:33.834" v="1144" actId="6549"/>
        <pc:sldMkLst>
          <pc:docMk/>
          <pc:sldMk cId="0" sldId="374"/>
        </pc:sldMkLst>
        <pc:spChg chg="mod">
          <ac:chgData name="Wioletta Kozak" userId="ff419c57cce0bba1" providerId="LiveId" clId="{DA5273D5-0D12-4CF4-9952-681FB9A987A1}" dt="2019-07-08T19:43:33.834" v="1144" actId="6549"/>
          <ac:spMkLst>
            <pc:docMk/>
            <pc:sldMk cId="0" sldId="374"/>
            <ac:spMk id="2" creationId="{00000000-0000-0000-0000-000000000000}"/>
          </ac:spMkLst>
        </pc:spChg>
      </pc:sldChg>
      <pc:sldChg chg="modSp">
        <pc:chgData name="Wioletta Kozak" userId="ff419c57cce0bba1" providerId="LiveId" clId="{DA5273D5-0D12-4CF4-9952-681FB9A987A1}" dt="2019-07-08T19:43:27.307" v="1143" actId="6549"/>
        <pc:sldMkLst>
          <pc:docMk/>
          <pc:sldMk cId="0" sldId="375"/>
        </pc:sldMkLst>
        <pc:spChg chg="mod">
          <ac:chgData name="Wioletta Kozak" userId="ff419c57cce0bba1" providerId="LiveId" clId="{DA5273D5-0D12-4CF4-9952-681FB9A987A1}" dt="2019-07-08T19:43:27.307" v="1143" actId="6549"/>
          <ac:spMkLst>
            <pc:docMk/>
            <pc:sldMk cId="0" sldId="375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78D4-80E6-4100-BBC5-5B13F54F791E}" type="datetimeFigureOut">
              <a:rPr lang="pl-PL" smtClean="0"/>
              <a:pPr/>
              <a:t>19.12.2019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633B9B-76BE-43B5-92AD-F0696BD3FF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973907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FB40D-862F-4B86-9C6B-08F0959C1240}" type="datetimeFigureOut">
              <a:rPr lang="pl-PL" smtClean="0"/>
              <a:pPr/>
              <a:t>19.12.2019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D88B5-A9A9-4B60-B69C-735576C46E0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26817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781DA-84CC-4726-B71B-847B73E870A2}" type="datetime1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733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123C5-387A-482B-BE95-71DC3BEDE2C5}" type="datetime1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6101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524EE-7C40-48DD-9024-39DA9D1A25B8}" type="datetime1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781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311B8-0765-4CE5-A373-8611A96B5464}" type="datetime1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64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AC0F-DB97-4171-B50B-BB94AD84B3BA}" type="datetime1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6224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D58D2-5A32-42E7-AEBC-FDA03C98D670}" type="datetime1">
              <a:rPr lang="pl-PL" smtClean="0"/>
              <a:t>19.12.2019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606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3C801-B513-4C52-BEA0-33A2E1C577AC}" type="datetime1">
              <a:rPr lang="pl-PL" smtClean="0"/>
              <a:t>19.12.2019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5640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D1D46-B132-4D81-99C3-24573B59DDDE}" type="datetime1">
              <a:rPr lang="pl-PL" smtClean="0"/>
              <a:t>19.12.2019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1751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7E81C-E97F-471E-9919-C8400885B279}" type="datetime1">
              <a:rPr lang="pl-PL" smtClean="0"/>
              <a:t>19.12.2019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8471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16247-A62D-47C2-AB23-66A14E203DB2}" type="datetime1">
              <a:rPr lang="pl-PL" smtClean="0"/>
              <a:t>19.12.2019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657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19EB5-5F62-4B0A-B9D6-A66BF983D4E2}" type="datetime1">
              <a:rPr lang="pl-PL" smtClean="0"/>
              <a:t>19.12.2019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1089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B9562-C6C1-45A4-8404-A75492AB3C0F}" type="datetime1">
              <a:rPr lang="pl-PL" smtClean="0"/>
              <a:t>19.12.2019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Wszelkie prawa zastrzeżone © Ośrodek Rozwoju Edukacji w Warszawie | www.ore.edu.pl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E0CDF-0EB0-44EF-AF60-9AEE92BC93FD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2411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2"/>
            <a:ext cx="12195050" cy="685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65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6561" y="71441"/>
            <a:ext cx="11955439" cy="113276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Wymaganie ogólne III. „Rozumienie siebie oraz rozpoznawanie i rozwiązywanie problemów”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nowej podstawie programowej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92346"/>
              </p:ext>
            </p:extLst>
          </p:nvPr>
        </p:nvGraphicFramePr>
        <p:xfrm>
          <a:off x="614149" y="1164540"/>
          <a:ext cx="11122926" cy="5189956"/>
        </p:xfrm>
        <a:graphic>
          <a:graphicData uri="http://schemas.openxmlformats.org/drawingml/2006/table">
            <a:tbl>
              <a:tblPr/>
              <a:tblGrid>
                <a:gridCol w="5211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11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1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podstawowej</a:t>
                      </a: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ponadpodstawowej w zakresie podstawowym</a:t>
                      </a: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77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rozpoznaje własne potrzeby i potrzeby innych.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planuje dalszą edukację, uwzględniając swe umiejętności i zainteresowania.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ocenia własne decyzje i działania w życiu społecznym.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3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wyjaśnia związek między godnością a prawami, które mu przysługują.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przedstawia własne prawa i obowiązki.</a:t>
                      </a:r>
                      <a:endParaRPr lang="pl-PL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rozpoznaje przypadki łamania praw w swoim otoczeniu.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analizuje kwestię godności ludzkiej i przedstawia prawa, które mu przysługują, oraz mechanizmy ich dochodzenia.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rozpoznaje przypadki łamania praw człowieka.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77621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rozpoznaje problemy najbliższego otoczenia i szuka ich rozwiązań.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rozpoznaje różne aspekty, także prawne, problemów życia codziennego i podaje możliwe sposoby ich rozwiązania.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diagnozuje problemy społeczno-polityczne na poziomie lokalnym, państwowym, europejskim i globalnym oraz ocenia wybrane rozwiązania tych problemów i diagnozuje możliwość własnego wpływu na ich rozwiązanie.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321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powiększa treść własnej tożsamości lokalnej, regionalnej, etnicznej i obywatelskiej.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argumentuje zasadność postaw obywatelskich – m.in. odpowiedzialności, troski o dobro wspólne i tolerancji.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rozwija w sobie postawy obywatelskie.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3758" marR="637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1973" y="1785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Wymaganie ogólne IV. „Komunikowanie i współdziałanie”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 nowej podstawie programowej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405954"/>
              </p:ext>
            </p:extLst>
          </p:nvPr>
        </p:nvGraphicFramePr>
        <p:xfrm>
          <a:off x="996287" y="1397088"/>
          <a:ext cx="10276764" cy="4947903"/>
        </p:xfrm>
        <a:graphic>
          <a:graphicData uri="http://schemas.openxmlformats.org/drawingml/2006/table">
            <a:tbl>
              <a:tblPr/>
              <a:tblGrid>
                <a:gridCol w="4814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1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6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podstawowej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ponadpodstawowej w zakresie podstawowym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47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komunikuje się w sprawach życia społecznego, w tym publicznego, oraz dyskutuje i przedstawia własne argumenty w wybranych sprawach tego typu.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rozpoznaje przypadki wymagające postaw asertywnych. 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rozwija umiejętność dyskutowania – formułuje, uzasadnia i broni własne stanowisko na forum publicznym, szanując odmienne poglądy.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5829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współpracuje z innymi – dzieli się zadaniami i wywiązuje się z nich.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wykazuje konieczność współdziałania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życiu społecznym i wyjaśnia istotę samorządności.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współpracuje w grupie, z uwzględnieniem podziału zadań oraz wartości obowiązujących w życiu społecznym.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895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korzysta z prostych procedur oraz z możliwości, jakie stwarzają obywatelom instytucje życia publicznego – wskazuje, gdzie załatwić proste sprawy urzędowe.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korzysta z procedur i możliwości, jakie stwarzają obywatelom instytucje życia publicznego,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tym instytucje prawne – sporządza proste pisma do organów władz.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636593"/>
            <a:ext cx="10515600" cy="82223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Czasowniki operacyjne w podstawach programowych z przedmiotu wiedza o społeczeństwie </a:t>
            </a: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szkole ponadpodstawowej w zakresie podstawowym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355895"/>
              </p:ext>
            </p:extLst>
          </p:nvPr>
        </p:nvGraphicFramePr>
        <p:xfrm>
          <a:off x="491319" y="1304216"/>
          <a:ext cx="10781731" cy="4645655"/>
        </p:xfrm>
        <a:graphic>
          <a:graphicData uri="http://schemas.openxmlformats.org/drawingml/2006/table">
            <a:tbl>
              <a:tblPr/>
              <a:tblGrid>
                <a:gridCol w="4716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86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7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2012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2017 i 2018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średnia liczba czasowników operacyjnych na wymaganie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czasowniki operacyjne: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„wymienia”, „podaje” i „przedstawia”*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czasowniki operacyjne: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„charakteryzuje” i „wyjaśnia”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7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czasownik operacyjny: „analizuje”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czasowniki operacyjne: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„uzasadnia” i „wykazuje”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15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czasowniki operacyjne: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„odróżnia/rozróżnia” i „porównuje”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491319" y="6048530"/>
            <a:ext cx="103544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* Do kategorii tej przydzielono także czasowniki operacyjne „omawia” i „opisuje” z poprzedniej podstawy.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1030" y="100017"/>
            <a:ext cx="10515600" cy="1037230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Przydział wymagań szczegółowych podstawy programowej do bloków tematycznych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 podstawach programowych szkoły podstawowej i ponadpodstawowej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0744686"/>
              </p:ext>
            </p:extLst>
          </p:nvPr>
        </p:nvGraphicFramePr>
        <p:xfrm>
          <a:off x="655089" y="1146410"/>
          <a:ext cx="10754438" cy="4154933"/>
        </p:xfrm>
        <a:graphic>
          <a:graphicData uri="http://schemas.openxmlformats.org/drawingml/2006/table">
            <a:tbl>
              <a:tblPr/>
              <a:tblGrid>
                <a:gridCol w="22394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1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9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1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27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007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podstawowa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ponadpodstawowa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(liceum i technikum) w zakresie podstawowym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Łącznie (szkoła podstawowa i liceum/technikum)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2012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Człowiek i społeczeństwo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 wymagania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(49%)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(38%)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 wymagań (29%)*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Państwo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 polityka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(25%)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(23%)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 wymagania (26%)*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Prawo i prawa człowieka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(22%)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(31%)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wymagania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wymagań (34%)**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Zagadnienia międzynarodowe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wymagań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(8%)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(17%)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(12%)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 wymagań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(16%)*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Prostokąt 6"/>
          <p:cNvSpPr/>
          <p:nvPr/>
        </p:nvSpPr>
        <p:spPr>
          <a:xfrm>
            <a:off x="655089" y="5493450"/>
            <a:ext cx="106140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* realizacja w dotychczasowej podstawie tylko w gimnazjum; procentowy udział liczony od ogółu wymagań w nauczaniu obowiązkowym</a:t>
            </a:r>
          </a:p>
          <a:p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** realizacja w dotychczasowej podstawie tylko w szkole ponadgimnazjalnej; procentowy udział liczony od ogółu wymagań w nauczaniu obowiązkowym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86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Człowiek i społeczeństwo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podstawy programowej z 2018 r.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dla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liceum i technikum w zakresie podstawowym niewystępujące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 dotychczasowej podstawie w tym zakresie (cz. 1)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057891"/>
              </p:ext>
            </p:extLst>
          </p:nvPr>
        </p:nvGraphicFramePr>
        <p:xfrm>
          <a:off x="327546" y="1519918"/>
          <a:ext cx="11600597" cy="5000905"/>
        </p:xfrm>
        <a:graphic>
          <a:graphicData uri="http://schemas.openxmlformats.org/drawingml/2006/table">
            <a:tbl>
              <a:tblPr/>
              <a:tblGrid>
                <a:gridCol w="11600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7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7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I. „</a:t>
                      </a:r>
                      <a:r>
                        <a:rPr lang="pl-PL" sz="170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Człowiek i społeczeństwo”. Uczeń:</a:t>
                      </a:r>
                      <a:endParaRPr lang="pl-PL" sz="17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3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wyjaśnia, czym są potrzeby człowieka i ustala ich hierarchię, uwzględniając społecznie akceptowany system aksjologiczny;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charakteryzuje – z wykorzystaniem wyników badań opinii publicznej – współczesne typy rodziny; wyjaśnia problemy związane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z realizacją różnych funkcji rodziny w Rzeczypospolitej Polskiej;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charakteryzuje role społeczne człowieka w związku z jego przynależnością do różnych grup społecznych; analizuje zasady wzajemności, zaufania i pomocy;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przedstawia – z wykorzystaniem wyników badań opinii publicznej – katalog wartości afirmowanych w społeczeństwie polskim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i dokonuje jego analizy; analizuje rolę wartości w światopoglądzie;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wyjaśnia charakter procesu socjalizacji; podaje przykłady wpływu społecznego w różnych dziedzinach życia; analizuje przypadki oraz przedstawia zalety i wady konformizmu i nonkonformizmu;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odróżnia tolerancję od akceptacji; wyjaśnia, jak tworzą się podziały w społeczeństwie na „swoich” i „obcych”; rozpoznaje przyczyny, przejawy i skutki nietolerancji i stygmatyzacji oraz przedstawia możliwe sposoby przeciwstawiania się tym zjawiskom;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7) przedstawia podstawowe metody rozwiązywania konfliktów (mediacja, negocjacje, arbitraż) oraz zalety i wady wskazanych rozwiązań;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8) charakteryzuje współczesne społeczeństwo i analizuje jego cechy (otwarte, postindustrialne, konsumpcyjne, masowe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i informacyjne);</a:t>
                      </a:r>
                      <a:endParaRPr lang="pl-PL" sz="17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7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9) rozpoznaje problemy życiowe młodzieży w społeczeństwie polskim i formułuje sądy w tych kwestiach.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431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Człowiek i społeczeństwo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podstawy programowej z 2018 r.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dla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liceum i technikum w zakresie podstawowym niewystępujące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 dotychczasowej podstawie w tym zakresie (cz. 2)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249226"/>
              </p:ext>
            </p:extLst>
          </p:nvPr>
        </p:nvGraphicFramePr>
        <p:xfrm>
          <a:off x="491319" y="1490060"/>
          <a:ext cx="11136573" cy="5028806"/>
        </p:xfrm>
        <a:graphic>
          <a:graphicData uri="http://schemas.openxmlformats.org/drawingml/2006/table">
            <a:tbl>
              <a:tblPr/>
              <a:tblGrid>
                <a:gridCol w="11136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26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II. „</a:t>
                      </a:r>
                      <a:r>
                        <a:rPr lang="pl-PL" sz="180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Społeczeństwo obywatelskie”. Uczeń: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52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przedstawia rodzaje i przykłady organizacji pozarządowych; charakteryzuje działalność wybranych organizacji tego typu w Rzeczypospolitej Polskiej; wymienia zakres niezbędnych uregulowań w statucie stowarzyszenia;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przygotowuje materiał do zamieszczenia w </a:t>
                      </a:r>
                      <a:r>
                        <a:rPr lang="pl-PL" sz="18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internecie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na temat działań indywidualnych lub grupowych w życiu publicznym (np. w wątku publicznym swojego profilu na portalach </a:t>
                      </a:r>
                      <a:r>
                        <a:rPr lang="pl-PL" sz="18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społecznościowych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lub na </a:t>
                      </a:r>
                      <a:r>
                        <a:rPr lang="pl-PL" sz="18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blogu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);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przedstawia funkcjonujące w Rzeczypospolitej Polskiej kościoły i inne związki wyznaniowe;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przedstawia współczesne media w Rzeczypospolitej Polskiej – wymienia główne dzienniki, tygodniki społeczno-polityczne, stacje telewizyjne i radiowe, portale internetowe; charakteryzuje wybrany tytuł/stację/portal ze względu na specyfikę, formy i treści przekazu;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7) krytycznie analizuje przekazy medialne i porównuje przekazy różnych mediów dotyczące tych samych wydarzeń czy procesów; formułuje własną opinię w oparciu o poznane fakty; rozpoznaje przejawy nieetycznych zachowań dziennikarzy;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8) rozpoznaje przejawy patologii życia publicznego i wykazuje ich negatywny wpływ na życie publiczne; przedstawia mechanizmy korupcji i analizuje –z wykorzystaniem materiałów medialnych – jej udowodniony przykład;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9) interpretuje wyniki badań opinii publicznej; porównuje wyniki sondaży z rzeczywistymi postawami lub zachowaniami (np. sondaży przedwyborczych oraz rezultatów wyborów), formułuje hipotezy dotyczące przyczyn różnic przekraczających wartość błędu statystycznego.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439" y="20717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Wybrane wymagania szczegółowe z podstawy programowej z 2018 r.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dla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liceum i technikum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zakresie podstawowym w porównaniu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z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wymaganiami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dla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szkoły podstawowej – blok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Człowiek i społeczeństwo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081414"/>
              </p:ext>
            </p:extLst>
          </p:nvPr>
        </p:nvGraphicFramePr>
        <p:xfrm>
          <a:off x="600502" y="1675264"/>
          <a:ext cx="10959152" cy="4810560"/>
        </p:xfrm>
        <a:graphic>
          <a:graphicData uri="http://schemas.openxmlformats.org/drawingml/2006/table">
            <a:tbl>
              <a:tblPr/>
              <a:tblGrid>
                <a:gridCol w="4623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35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szkoły podstawowej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liceum i technikum w zakresie podstawowym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IX.2) Uczeń przedstawia cele i formy działań organizacji pozarządowych aktywnych w społeczności lokalnej i regionie; wykazuje, że działalność tego typu prowadzi do realizacji różnorodnych potrzeb.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II.1) Uczeń przedstawia rodzaje i przykłady organizacji pozarządowych; charakteryzuje działalność wybranych organizacji tego typu w Rzeczypospolitej Polskiej; wymienia zakres niezbędnych uregulowań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statucie stowarzyszenia.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9937">
                <a:tc>
                  <a:txBody>
                    <a:bodyPr/>
                    <a:lstStyle/>
                    <a:p>
                      <a:pPr marL="18415" indent="-18415"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IX.5) Uczeń uzasadnia potrzebę przestrzegania zasad etycznych w życiu publicznym; rozpoznaje przejawy ich łamania i podaje skutki takich działań. 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II.8) Uczeń rozpoznaje przejawy patologii życia publicznego i wykazuje ich negatywny wpływ na życie publiczne; przedstawia mechanizmy korupcji i analizuje – z wykorzystaniem materiałów medialnych – jej udowodniony przykład.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49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X.2) Uczeń znajduje w mediach wiadomości na wskazany temat; odróżnia informacje o faktach od komentarzy i opinii; wyjaśnia, na czym powinna polegać rzetelność dziennikarzy.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II.7) Uczeń krytycznie analizuje przekazy medialne i  porównuje przekazy różnych mediów dotyczące tych samych wydarzeń czy procesów; formułuje własną opinię w oparciu o poznane fakty; rozpoznaje przejawy nieetycznych zachowań dziennikarzy.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268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X.5) Uczeń wykazuje znaczenie opinii publicznej; znajduje w </a:t>
                      </a:r>
                      <a:r>
                        <a:rPr lang="pl-PL" sz="1600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internecie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komunikaty z badań opinii publicznej oraz odczytuje i interpretuje proste wyniki takich badań. 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II.9) Uczeń interpretuje wyniki badań opinii publicznej; porównuje wyniki sondaży z rzeczywistymi postawami lub zachowaniami (np. sondaży przedwyborczych oraz rezultatów wyborów), formułuje hipotezy dotyczące przyczyn różnic przekraczających wartość błędu statystycznego.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6728" y="457209"/>
            <a:ext cx="11543605" cy="14466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Państwo i polityka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nowej podstawy programowej dla liceum i technikum w zakresie podstawowym (wszystkie nie występowały w dotychczasowej podstawie w tym zakresie) (cz. 1)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307095"/>
              </p:ext>
            </p:extLst>
          </p:nvPr>
        </p:nvGraphicFramePr>
        <p:xfrm>
          <a:off x="436728" y="1894171"/>
          <a:ext cx="11450471" cy="4253694"/>
        </p:xfrm>
        <a:graphic>
          <a:graphicData uri="http://schemas.openxmlformats.org/drawingml/2006/table">
            <a:tbl>
              <a:tblPr/>
              <a:tblGrid>
                <a:gridCol w="1145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37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II. „</a:t>
                      </a:r>
                      <a:r>
                        <a:rPr lang="pl-PL" sz="180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Społeczeństwo obywatelskie”. Uczeń: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151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przedstawia cechy konstytutywne partii politycznych; wymienia partie polityczne, które w ostatnich wyborach do Sejmu Rzeczypospolitej Polskiej przekroczyły próg niezbędny do uzyskania dotacji budżetowej, i nazwiska ich liderów; przedstawia podstawowe założenia programowe tych ugrupowań;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dokonuje krytycznej analizy materiałów z kampanii wyborczych (np. spoty, </a:t>
                      </a:r>
                      <a:r>
                        <a:rPr lang="pl-PL" sz="1800" dirty="0" err="1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memy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, ulotki i hasła wyborcze).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19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b="1" u="sng" kern="1200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VI. „Wybrane problemy polityki publicznej w Rzeczypospolitej Polskiej”. Uczeń:</a:t>
                      </a: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22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przedstawia funkcjonowanie systemu obowiązkowych ubezpieczeń społecznych w Rzeczypospolitej Polskiej, rozróżnia ubezpieczenia: emerytalne, rentowe, chorobowe i wypadkowe; wymienia zadania Zakładu Ubezpieczeń Społecznych;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wyjaśnia specyfikę obowiązkowych i dobrowolnych ubezpieczeń zdrowotnych w Rzeczypospolitej Polskiej; przedstawia cele i zadania centralnej instytucji koordynującej funkcjonowanie służby zdrowia; wyjaśnia kwestię korzystania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z publicznej opieki zdrowotnej;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przedstawia działania w celu ograniczenia bezrobocia i wykluczenia społecznego na przykładzie działalności urzędu pracy w swoim powiecie.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2012" y="28577"/>
            <a:ext cx="11782188" cy="1016000"/>
          </a:xfrm>
        </p:spPr>
        <p:txBody>
          <a:bodyPr>
            <a:noAutofit/>
          </a:bodyPr>
          <a:lstStyle/>
          <a:p>
            <a:pPr algn="ctr"/>
            <a:r>
              <a:rPr lang="pl-PL" sz="20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000" b="1" i="1" dirty="0">
                <a:latin typeface="Myriad Pro Cond" panose="020B0506030403020204" pitchFamily="34" charset="0"/>
                <a:cs typeface="Times New Roman" pitchFamily="18" charset="0"/>
              </a:rPr>
              <a:t>Państwo i polityka </a:t>
            </a:r>
            <a:r>
              <a:rPr lang="pl-PL" sz="2000" b="1" dirty="0">
                <a:latin typeface="Myriad Pro Cond" panose="020B0506030403020204" pitchFamily="34" charset="0"/>
                <a:cs typeface="Times New Roman" pitchFamily="18" charset="0"/>
              </a:rPr>
              <a:t>podstawy programowej z 2018 r. dla liceum i technikum </a:t>
            </a:r>
            <a:r>
              <a:rPr lang="pl-PL" sz="20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0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0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000" b="1" dirty="0">
                <a:latin typeface="Myriad Pro Cond" panose="020B0506030403020204" pitchFamily="34" charset="0"/>
                <a:cs typeface="Times New Roman" pitchFamily="18" charset="0"/>
              </a:rPr>
              <a:t>zakresie podstawowym (wszystkie nie występowały w dotychczasowej podstawie w tym zakresie) (cz. 2)</a:t>
            </a:r>
            <a:endParaRPr lang="pl-PL" sz="2000" b="1" dirty="0">
              <a:latin typeface="Myriad Pro Cond" panose="020B0506030403020204" pitchFamily="34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515524"/>
              </p:ext>
            </p:extLst>
          </p:nvPr>
        </p:nvGraphicFramePr>
        <p:xfrm>
          <a:off x="232012" y="1041400"/>
          <a:ext cx="11709780" cy="5063939"/>
        </p:xfrm>
        <a:graphic>
          <a:graphicData uri="http://schemas.openxmlformats.org/drawingml/2006/table">
            <a:tbl>
              <a:tblPr/>
              <a:tblGrid>
                <a:gridCol w="1170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III. „</a:t>
                      </a:r>
                      <a:r>
                        <a:rPr lang="pl-PL" sz="180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Organy władzy publicznej w Rzeczypospolitej Polskiej”. Uczeń: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2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charakteryzuje zasady ustrojowe zawarte w Konstytucji Rzeczypospolitej Polskiej (demokratycznego państwa prawnego, unitarnej formy państwa, zwierzchnictwa narodu, gwarancji praw i wolności jednostki, konstytucjonalizmu, podziału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 równowagi władz, republikańskiej formy rządu, pluralizmu, decentralizacji, samorządności, społecznej gospodarki rynkowej); analizuje sformułowania preambuły Konstytucji Rzeczypospolitej Polskiej;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charakteryzuje formy demokracji bezpośredniej; przedstawia specyfikę referendum ogólnokrajowego i rodzajów referendów lokalnych w Rzeczypospolitej Polskiej; wyjaśnia, jakie warunki muszą zostać spełnione, by referendum się odbyło oraz by jego wyniki były wiążące (w przypadku lokalnych: by było ważne); wyjaśnia – na wybranym przykładzie – wpływ konsultacji publicznych na kształtowanie prawa w Rzeczypospolitej Polskiej;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wyjaśnia, jak przeprowadzane są powszechne i bezpośrednie wybory organów władzy publicznej w Rzeczypospolitej Polskiej; na przykładzie wyborów do Sejmu Rzeczypospolitej Polskiej i do Senatu Rzeczypospolitej Polskiej porównuje ordynację proporcjonalną i większościową; analizuje potencjalne wady i zalety każdego z tych systemów wyborczych;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przedstawia strukturę oraz organizację pracy Sejmu Rzeczypospolitej Polskiej i Senatu Rzeczypospolitej Polskiej (prezydium, komisje, kluby i koła; kworum, rodzaje większości) oraz status posła, w tym instytucje mandatu wolnego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 immunitetu; wymienia kompetencje Sejmu Rzeczypospolitej Polskiej i Senatu Rzeczypospolitej Polskiej oraz Zgromadzenia Narodowego Rzeczypospolitej Polskiej;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Strzałka w prawo 7"/>
          <p:cNvSpPr/>
          <p:nvPr/>
        </p:nvSpPr>
        <p:spPr>
          <a:xfrm rot="5400000">
            <a:off x="10140286" y="6059609"/>
            <a:ext cx="791571" cy="4367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1069" y="28576"/>
            <a:ext cx="1183261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Państwo i polityka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podstawy programowej z 2018 r. dla liceum i technikum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zakresie podstawowym (wszystkie nie występowały w dotychczasowej podstawie w tym zakresie) (cz. 3)</a:t>
            </a:r>
            <a:endParaRPr lang="pl-PL" sz="2400" b="1" dirty="0">
              <a:latin typeface="Myriad Pro Cond" panose="020B0506030403020204" pitchFamily="34" charset="0"/>
            </a:endParaRPr>
          </a:p>
        </p:txBody>
      </p:sp>
      <p:graphicFrame>
        <p:nvGraphicFramePr>
          <p:cNvPr id="7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400572"/>
              </p:ext>
            </p:extLst>
          </p:nvPr>
        </p:nvGraphicFramePr>
        <p:xfrm>
          <a:off x="191069" y="1279718"/>
          <a:ext cx="11832610" cy="5019771"/>
        </p:xfrm>
        <a:graphic>
          <a:graphicData uri="http://schemas.openxmlformats.org/drawingml/2006/table">
            <a:tbl>
              <a:tblPr/>
              <a:tblGrid>
                <a:gridCol w="11832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89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III. „</a:t>
                      </a:r>
                      <a:r>
                        <a:rPr lang="pl-PL" sz="180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Organy władzy publicznej w Rzeczypospolitej Polskiej”. Uczeń: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wykazuje znaczenie, jakie dla pozycji ustrojowej Prezydenta Rzeczypospolitej Polskiej ma fakt wyborów powszechnych; przedstawia kompetencje Prezydenta Rzeczypospolitej Polskiej: ceremonialno-reprezentacyjne, w stosunku do rządu, parlamentu i władzy sądowniczej,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polityce zagranicznej oraz bezpieczeństwa państwa; analizuje – z wykorzystaniem wyników badań opinii publicznej – poziom legitymizacji społecznej władzy prezydenckiej;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przedstawia kompetencje Rady Ministrów Rzeczypospolitej Polskiej; wymienia podstawowe działy administracji rządowej i zadania wojewody; wyjaśnia rolę prezesa Rady Ministrów Rzeczypospolitej Polskiej; przedstawia procedury powoływania i odwoływania rządu, używając określeń: wotum zaufania, konstruktywne wotum nieufności, wotum nieufności wobec ministra, dymisja (w tym w wyniku skrócenia kadencji Sejmu Rzeczypospolitej Polskiej);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7) przedstawia zakres działania poszczególnych poziomów samorządu terytorialnego (gmina, powiat, województwo) w Rzeczypospolitej Polskiej, z uwzględnieniem struktury głównych kierunków wydatków budżetowych na te działania oraz źródeł ich finansowania;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8) przedstawia organy stanowiące i wykonawcze samorządu terytorialnego na poziomie gminy i miasta na prawach powiatu oraz powiatu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 województwa w Rzeczypospolitej Polskiej; charakteryzuje kompetencje tych organów i zależności między nimi;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9) przygotowuje opracowanie promujące działania organów wybranego samorządu terytorialnego na poziomie powiatu lub województwa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Rzeczypospolitej Polskiej;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10) przedstawia strukturę sądownictwa powszechnego i administracyjnego w Rzeczypospolitej Polskiej oraz zadania Sądu Najwyższego; uzasadnia potrzebę niezależności sądów i niezawisłości sędziów;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11) przedstawia kompetencje Najwyższej Izby Kontroli, Trybunału Konstytucyjnego, Trybunału Stanu i prokuratury w Rzeczypospolitej Polskiej; uzasadnia znaczenie tych instytucji dla funkcjonowania państwa prawa.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7069" marR="2706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66850" y="1533198"/>
            <a:ext cx="9144000" cy="3201408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b="1" dirty="0">
                <a:latin typeface="Myriad Pro Cond" panose="020B0506030403020204" pitchFamily="34" charset="0"/>
              </a:rPr>
              <a:t>NOWA PODSTAWA Z WIEDZY </a:t>
            </a:r>
            <a:r>
              <a:rPr lang="pl-PL" b="1" dirty="0" smtClean="0">
                <a:latin typeface="Myriad Pro Cond" panose="020B0506030403020204" pitchFamily="34" charset="0"/>
              </a:rPr>
              <a:t/>
            </a:r>
            <a:br>
              <a:rPr lang="pl-PL" b="1" dirty="0" smtClean="0">
                <a:latin typeface="Myriad Pro Cond" panose="020B0506030403020204" pitchFamily="34" charset="0"/>
              </a:rPr>
            </a:br>
            <a:r>
              <a:rPr lang="pl-PL" b="1" dirty="0" smtClean="0">
                <a:latin typeface="Myriad Pro Cond" panose="020B0506030403020204" pitchFamily="34" charset="0"/>
              </a:rPr>
              <a:t>O </a:t>
            </a:r>
            <a:r>
              <a:rPr lang="pl-PL" b="1" dirty="0">
                <a:latin typeface="Myriad Pro Cond" panose="020B0506030403020204" pitchFamily="34" charset="0"/>
              </a:rPr>
              <a:t>SPOŁECZEŃSTWIE DLA </a:t>
            </a:r>
            <a:r>
              <a:rPr lang="pl-PL" b="1" dirty="0" smtClean="0">
                <a:latin typeface="Myriad Pro Cond" panose="020B0506030403020204" pitchFamily="34" charset="0"/>
              </a:rPr>
              <a:t/>
            </a:r>
            <a:br>
              <a:rPr lang="pl-PL" b="1" dirty="0" smtClean="0">
                <a:latin typeface="Myriad Pro Cond" panose="020B0506030403020204" pitchFamily="34" charset="0"/>
              </a:rPr>
            </a:br>
            <a:r>
              <a:rPr lang="pl-PL" b="1" dirty="0" smtClean="0">
                <a:latin typeface="Myriad Pro Cond" panose="020B0506030403020204" pitchFamily="34" charset="0"/>
              </a:rPr>
              <a:t>LICEUM </a:t>
            </a:r>
            <a:r>
              <a:rPr lang="pl-PL" b="1" dirty="0">
                <a:latin typeface="Myriad Pro Cond" panose="020B0506030403020204" pitchFamily="34" charset="0"/>
              </a:rPr>
              <a:t>I TECHNIKUM</a:t>
            </a:r>
            <a:br>
              <a:rPr lang="pl-PL" b="1" dirty="0">
                <a:latin typeface="Myriad Pro Cond" panose="020B0506030403020204" pitchFamily="34" charset="0"/>
              </a:rPr>
            </a:br>
            <a:r>
              <a:rPr lang="pl-PL" b="1" dirty="0">
                <a:latin typeface="Myriad Pro Cond" panose="020B0506030403020204" pitchFamily="34" charset="0"/>
              </a:rPr>
              <a:t>W ZAKRESIE PODSTAWOWYM</a:t>
            </a:r>
            <a:endParaRPr lang="pl-PL" b="1" dirty="0">
              <a:solidFill>
                <a:srgbClr val="002060"/>
              </a:solidFill>
              <a:latin typeface="Myriad Pro Cond" panose="020B0506030403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F588AFB-1747-4064-A70E-FD8841503E61}"/>
              </a:ext>
            </a:extLst>
          </p:cNvPr>
          <p:cNvSpPr/>
          <p:nvPr/>
        </p:nvSpPr>
        <p:spPr>
          <a:xfrm>
            <a:off x="8437176" y="4864030"/>
            <a:ext cx="2044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dr hab. Piotr Załęski</a:t>
            </a:r>
          </a:p>
        </p:txBody>
      </p:sp>
    </p:spTree>
    <p:extLst>
      <p:ext uri="{BB962C8B-B14F-4D97-AF65-F5344CB8AC3E}">
        <p14:creationId xmlns:p14="http://schemas.microsoft.com/office/powerpoint/2010/main" val="38559822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4552" y="1643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Wybrane wymagania szczegółowe z podstawy programowej z 2018 r.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dla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liceum i technikum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zakresie podstawowym w porównaniu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z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wymaganiami dla szkoły podstawowej – blok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Państwo i polityka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5108001"/>
              </p:ext>
            </p:extLst>
          </p:nvPr>
        </p:nvGraphicFramePr>
        <p:xfrm>
          <a:off x="436728" y="1608946"/>
          <a:ext cx="11327642" cy="4791535"/>
        </p:xfrm>
        <a:graphic>
          <a:graphicData uri="http://schemas.openxmlformats.org/drawingml/2006/table">
            <a:tbl>
              <a:tblPr/>
              <a:tblGrid>
                <a:gridCol w="4101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2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2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szkoły podstawowej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liceum i technikum w zakresie podstawowym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3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VI.1) Uczeń wymienia zadania samorządu gminnego; przedstawia główne źródła przychodów i kierunki wydatków w budżecie gminy.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VII.2) Uczeń wymienia zadania samorządu powiatowego i województwa. 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III.7) Uczeń przedstawia zakres działania poszczególnych poziomów samorządu terytorialnego (gmina, powiat, województwo) w Rzeczypospolitej Polskiej, z uwzględnieniem struktury głównych kierunków wydatków budżetowych na te działania oraz źródeł ich finansowania.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46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XI.3) Uczeń wyjaśnia zasadę przedstawicielstwa (demokracji pośredniej); przedstawia zasady wyborów do Sejmu Rzeczypospolitej Polskiej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Senatu Rzeczypospolitej Polskiej oraz zasady działania i najważniejsze kompetencje izb parlamentu. 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III.3)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wyjaśnia, jak przeprowadzane są powszechne i bezpośrednie wybory organów władzy publicznej w Rzeczypospolitej Polskiej; na przykładzie wyborów do Sejmu Rzeczypospolitej Polskiej i do Senatu Rzeczypospolitej Polskiej porównuje ordynację proporcjonalną i większościową; analizuje potencjalne wady i zalety każdego z tych systemów wyborczych.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III.4)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przedstawia strukturę oraz organizację pracy Sejmu Rzeczypospolitej Polskiej i Senatu Rzeczypospolitej Polskiej (prezydium, komisje, kluby i koła; kworum, rodzaje większości) oraz status posła, w tym instytucje mandatu wolnego i immunitetu; wymienia kompetencje Sejmu Rzeczypospolitej Polskiej i Senatu Rzeczypospolitej Polskiej oraz Zgromadzenia Narodowego Rzeczypospolitej Polskiej. 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5659" y="436566"/>
            <a:ext cx="11778017" cy="99965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2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200" b="1" i="1" dirty="0">
                <a:latin typeface="Myriad Pro Cond" panose="020B0506030403020204" pitchFamily="34" charset="0"/>
                <a:cs typeface="Times New Roman" pitchFamily="18" charset="0"/>
              </a:rPr>
              <a:t>Prawo i prawa człowieka</a:t>
            </a:r>
            <a:r>
              <a:rPr lang="pl-PL" sz="2200" b="1" dirty="0">
                <a:latin typeface="Myriad Pro Cond" panose="020B0506030403020204" pitchFamily="34" charset="0"/>
                <a:cs typeface="Times New Roman" pitchFamily="18" charset="0"/>
              </a:rPr>
              <a:t> nowej podstawy programowej dla liceum i technikum </a:t>
            </a:r>
            <a:br>
              <a:rPr lang="pl-PL" sz="22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200" b="1" dirty="0">
                <a:latin typeface="Myriad Pro Cond" panose="020B0506030403020204" pitchFamily="34" charset="0"/>
                <a:cs typeface="Times New Roman" pitchFamily="18" charset="0"/>
              </a:rPr>
              <a:t>w zakresie podstawowym (wszystkie, które nie występowały w dotychczasowej podstawie w tym zakresie)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1986973"/>
              </p:ext>
            </p:extLst>
          </p:nvPr>
        </p:nvGraphicFramePr>
        <p:xfrm>
          <a:off x="245660" y="1134007"/>
          <a:ext cx="11778017" cy="5360919"/>
        </p:xfrm>
        <a:graphic>
          <a:graphicData uri="http://schemas.openxmlformats.org/drawingml/2006/table">
            <a:tbl>
              <a:tblPr/>
              <a:tblGrid>
                <a:gridCol w="117780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55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IV. „</a:t>
                      </a:r>
                      <a:r>
                        <a:rPr lang="pl-PL" sz="155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Prawa człowieka i ich ochrona”. Uczeń:</a:t>
                      </a:r>
                      <a:endParaRPr lang="pl-PL" sz="15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4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przedstawia szczegółowe prawa mniejszości narodowych i etnicznych oraz grupy posługującej się językiem regionalnym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Rzeczypospolitej Polskiej; pozyskuje informacje na temat praw mniejszości polskiej w różnych państwach;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7) wykazuje różnice w przestrzeganiu praw człowieka w państwie demokratycznym i niedemokratycznym; przedstawia problem łamania praw człowieka w wybranym państwie niedemokratycznym.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55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V. „</a:t>
                      </a:r>
                      <a:r>
                        <a:rPr lang="pl-PL" sz="155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Prawo w Rzeczypospolitej Polskiej”. Uczeń:</a:t>
                      </a:r>
                      <a:endParaRPr lang="pl-PL" sz="155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2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przedstawia źródła prawa w Rzeczypospolitej Polskiej – wykazuje szczególną moc konstytucji; przedstawia procedurę ustawodawczą;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wyjaśnia podstawowe instytucje prawne części ogólnej prawa cywilnego i prawa zobowiązaniowego w Rzeczypospolitej Polskiej (osoba fizyczna, zdolność prawna a zdolność do czynności prawnych, przedstawicielstwo a pełnomocnictwo, zobowiązanie);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wyjaśnia podstawowe instytucje prawne prawa rzeczowego i spadkowego w Rzeczypospolitej Polskiej (własność, formy nabycia własności, spadek, dziedziczenie ustawowe i testamentowe, zachowek);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wyjaśnia podstawowe instytucje prawne prawa rodzinnego w Rzeczypospolitej Polskiej (małżeństwo, wspólnota majątkowa, prawa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 obowiązki rodziców oraz dziecka, w tym pełnoletniego, obowiązek alimentacyjny);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8) odróżnia akty administracyjne od innego rodzaju dokumentów; rozpoznaje, kiedy decyzja administracyjna w Rzeczypospolitej Polskiej jest ważna;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10) przedstawia przebieg postępowania administracyjnego w Rzeczypospolitej Polskiej; analizuje wzory zażaleń na postanowienia organów administracji oraz wzory skarg do wojewódzkiego sądu administracyjnego;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12) wskazuje, do jakich organów i instytucji można się zwrócić w Rzeczypospolitej Polskiej o pomoc prawną w konkretnych sytuacjach; przedstawia zadania notariuszy, radców prawnych, adwokatów;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13) wyjaśnia, jak można korzystać w Rzeczypospolitej Polskiej z dokumentacji gromadzonej w urzędach (ze szczególnym uwzględnieniem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5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e-administracji) i archiwach oraz jakie sprawy można dzięki temu załatwić; pisze wniosek o udzielenie informacji publicznej.</a:t>
                      </a:r>
                      <a:endParaRPr lang="pl-PL" sz="15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7005" marR="5700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439" y="2143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Wybrane wymagania szczegółowe z podstawy programowej 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dla liceum i technikum w zakresie podstawowym w porównaniu 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z wymaganiami dla szkoły podstawowej– blok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Prawo i prawa człowieka</a:t>
            </a:r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51287"/>
              </p:ext>
            </p:extLst>
          </p:nvPr>
        </p:nvGraphicFramePr>
        <p:xfrm>
          <a:off x="259307" y="1673243"/>
          <a:ext cx="11145293" cy="4718481"/>
        </p:xfrm>
        <a:graphic>
          <a:graphicData uri="http://schemas.openxmlformats.org/drawingml/2006/table">
            <a:tbl>
              <a:tblPr/>
              <a:tblGrid>
                <a:gridCol w="539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8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91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szkoły podstawowej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liceum i technikum w zakresie podstawowym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7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IV.2)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Uczeń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wykazuje różnice między prawami a wolnościami człowieka; wymienia prawa i wolności osobiste zawarte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Konstytucji Rzeczypospolitej Polskiej.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IV.5)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Uczeń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wymienia prawa i wolności polityczne zawarte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 Konstytucji Rzeczypospolitej Polskiej; wykazuje, że dzięki nim człowiek może mieć wpływ na życie publiczne.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IV.1) Uczeń wymienia „zasady ogólne” i katalog praw człowieka zapisane w Konstytucji Rzeczypospolitej Polskiej.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01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IV.6) Uczeń wykazuje, że prawa człowieka muszą być chronione; wyjaśnia rolę Rzecznika Praw Obywatelskich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 podaje przykłady jego działań.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IV.2)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 przedstawia sądowe środki ochrony praw i wolności w Rzeczypospolitej Polskiej oraz sposób działania Rzecznika Praw Obywatelskich; pisze skargę do Rzecznika Praw Obywatelskich (według wzoru dostępnego na stronie internetowej); wykazuje znaczenie skargi konstytucyjnej.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21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IV.7) Uczeń przedstawia przykłady działań organizacji pozarządowych na rzecz ochrony praw człowieka; uzasadnia potrzebę przeciwstawiania się zjawiskom braku tolerancji wobec różnych mniejszości.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IV.6)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wskazuje organizacje pozarządowe zajmujące się ochroną praw człowieka i charakteryzuje działania jednej z nich.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52099" y="3339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Wymagania z zakresu bloku </a:t>
            </a:r>
            <a:r>
              <a:rPr lang="pl-PL" sz="2700" b="1" i="1" dirty="0">
                <a:latin typeface="Myriad Pro Cond" panose="020B0506030403020204" pitchFamily="34" charset="0"/>
                <a:cs typeface="Times New Roman" pitchFamily="18" charset="0"/>
              </a:rPr>
              <a:t>Zagadnienia międzynarodowe</a:t>
            </a:r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 </a:t>
            </a: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nowej </a:t>
            </a:r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podstawy programowej </a:t>
            </a: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700" b="1" dirty="0" smtClean="0">
                <a:latin typeface="Myriad Pro Cond" panose="020B0506030403020204" pitchFamily="34" charset="0"/>
                <a:cs typeface="Times New Roman" pitchFamily="18" charset="0"/>
              </a:rPr>
              <a:t>dla </a:t>
            </a:r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liceum i technikum w zakresie podstawowym</a:t>
            </a:r>
            <a:b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 (wszystkie nie występowały w dotychczasowej podstawie w tym zakresie)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381553"/>
              </p:ext>
            </p:extLst>
          </p:nvPr>
        </p:nvGraphicFramePr>
        <p:xfrm>
          <a:off x="232012" y="1428967"/>
          <a:ext cx="11737075" cy="5038002"/>
        </p:xfrm>
        <a:graphic>
          <a:graphicData uri="http://schemas.openxmlformats.org/drawingml/2006/table">
            <a:tbl>
              <a:tblPr/>
              <a:tblGrid>
                <a:gridCol w="11737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6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pl-PL" sz="15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Wymagania z działu VII. „</a:t>
                      </a:r>
                      <a:r>
                        <a:rPr lang="pl-PL" sz="1500" b="1" u="sng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Współczesne stosunki międzynarodowe”. Uczeń:</a:t>
                      </a:r>
                      <a:endParaRPr lang="pl-PL" sz="15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9" marR="5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99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przedstawia podmioty prawa międzynarodowego publicznego i podstawowe zasady prawa międzynarodowego (powstrzymania się od groźby użycia siły lub jej użycia, integralności terytorialnej, pokojowego załatwiania sporów, nieingerencji w sprawy wewnętrzne państwa, suwerennej równości, samostanowienia narodów, suwerenności, nienaruszalności granic);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wykazuje złożoność i wielopłaszczyznowość współczesnych stosunków międzynarodowych oraz współzależność państw w środowisku międzynarodowym;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wyjaśnia pojęcie globalizacji i wykazuje jej formy i skutki w sferze polityki, kultury i społeczeństwa; diagnozuje wpływ na ten proces podmiotów prawa międzynarodowego; przedstawia najważniejsze wyzwania związane z procesem globalizacji;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przedstawia konflikty etniczne na obszarze państw członkowskich Unii Europejskiej; lokalizuje je, wyjaśnia ich przyczyny i konsekwencje; 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wyjaśnia źródła współczesnego terroryzmu oraz przedstawia różne organizacje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terrorystyczne i sposoby oraz przykłady ich działania;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przedstawia, na przykładzie placówek Rzeczypospolitej Polskiej, zadania ambasad i konsulatów;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7) charakteryzuje cele i najważniejsze organy Organizacji Narodów Zjednoczonych (Zgromadzenie Ogólne, Rada Bezpieczeństwa, Sekretarz Generalny, Rada Gospodarcza i Społeczna, Międzynarodowy Trybunał Sprawiedliwości); przedstawia jej wybrane działania i ocenia ich skuteczność;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8) wymienia obowiązujące akty prawa pierwotnego Unii Europejskiej; lokalizuje jej państwa członkowskie; przedstawia podstawowe obszary i zasady działania Unii Europejskiej;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9) przedstawia najważniejsze instytucje Unii Europejskiej: Komisję, Radę, Parlament, Radę Europejską i Trybunał Sprawiedliwości;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10) przedstawia prawa obywatela Unii Europejskiej; rozważa kwestię korzyści i kosztów członkostwa Rzeczypospolitej Polskiej w Unii Europejskiej;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500" b="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11) przedstawia genezę, cele i najważniejsze organy Organizacji Paktu Północnoatlantyckiego; ocenia wpływ tej organizacji na utrzymanie pokoju międzynarodowego i pozycję Stanów Zjednoczonych Ameryki w świecie.</a:t>
                      </a:r>
                      <a:endParaRPr lang="pl-PL" sz="1500" b="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9219" marR="592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495" y="157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Wybrane wymagania szczegółowe z podstawy programowej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dla liceum i technikum w zakresie podstawowym w porównaniu 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z wymaganiami dla szkoły podstawowej– blok </a:t>
            </a:r>
            <a:r>
              <a:rPr lang="pl-PL" sz="2400" b="1" i="1" dirty="0">
                <a:latin typeface="Myriad Pro Cond" panose="020B0506030403020204" pitchFamily="34" charset="0"/>
                <a:cs typeface="Times New Roman" pitchFamily="18" charset="0"/>
              </a:rPr>
              <a:t>Zagadnienia międzynarodowe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519395"/>
              </p:ext>
            </p:extLst>
          </p:nvPr>
        </p:nvGraphicFramePr>
        <p:xfrm>
          <a:off x="245660" y="1555637"/>
          <a:ext cx="11696131" cy="4918381"/>
        </p:xfrm>
        <a:graphic>
          <a:graphicData uri="http://schemas.openxmlformats.org/drawingml/2006/table">
            <a:tbl>
              <a:tblPr/>
              <a:tblGrid>
                <a:gridCol w="51162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9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0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szkoły podstawowej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dla liceum i technikum w zakresie podstawowym</a:t>
                      </a:r>
                      <a:endParaRPr lang="pl-PL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65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XII.1) Uczeń wymienia cele i przejawy działania Organizacji Narodów Zjednoczonych i Organizacji Paktu Północnoatlantyckiego.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VII.7)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charakteryzuje cele i najważniejsze organy Organizacji Narodów Zjednoczonych (Zgromadzenie Ogólne, Rada Bezpieczeństwa, Sekretarz Generalny, Rada Gospodarcza i Społeczna, Międzynarodowy Trybunał Sprawiedliwości); przedstawia jej wybrane działania i ocenia ich skuteczność.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VII.11)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przedstawia genezę, cele i najważniejsze organy Organizacji Paktu Północnoatlantyckiego; ocenia wpływ tej organizacji na utrzymanie pokoju międzynarodowego i pozycję Stanów Zjednoczonych Ameryki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 świecie.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6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XII.2) Uczeń wymienia cele działania Unii Europejskiej; znajduje informacje o życiorysie politycznym Ojców Europy oraz obywateli polskich pełniących ważne funkcje w instytucjach unijnych.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VII.8)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wymienia obowiązujące akty prawa pierwotnego Unii Europejskiej; lokalizuje jej państwa członkowskie; przedstawia podstawowe obszary i zasady działania Unii Europejskiej.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VII.9)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przedstawia najważniejsze instytucje Unii Europejskiej: Komisję, Radę, Parlament, Radę Europejską i Trybunał Sprawiedliwości.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6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XII.3) Uczeń przedstawia podstawowe korzyści związane z obecnością Polski w Unii Europejskiej dla pracowników i osób podróżujących; znajduje informacje o wykorzystaniu funduszy unijnych w swojej gminie lub swoim regionie.</a:t>
                      </a:r>
                      <a:endParaRPr lang="pl-PL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VII.10)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przedstawia prawa obywatela Unii Europejskiej; rozważa kwestię korzyści i kosztów członkostwa Rzeczypospolitej Polskiej w Unii Europejskiej.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4914" marR="649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42942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latin typeface="Myriad Pro Cond" panose="020B0506030403020204" pitchFamily="34" charset="0"/>
                <a:cs typeface="Times New Roman" pitchFamily="18" charset="0"/>
              </a:rPr>
              <a:t>Przykładowe grupy i typy metod aktywizujących </a:t>
            </a:r>
            <a:r>
              <a:rPr lang="pl-PL" sz="3200" b="1" dirty="0" smtClean="0">
                <a:latin typeface="Myriad Pro Cond" panose="020B0506030403020204" pitchFamily="34" charset="0"/>
                <a:cs typeface="Times New Roman" pitchFamily="18" charset="0"/>
              </a:rPr>
              <a:t/>
            </a:r>
            <a:br>
              <a:rPr lang="pl-PL" sz="3200" b="1" dirty="0" smtClean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32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3200" b="1" dirty="0">
                <a:latin typeface="Myriad Pro Cond" panose="020B0506030403020204" pitchFamily="34" charset="0"/>
                <a:cs typeface="Times New Roman" pitchFamily="18" charset="0"/>
              </a:rPr>
              <a:t>nauczaniu wiedzy o społeczeństwie 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44552"/>
              </p:ext>
            </p:extLst>
          </p:nvPr>
        </p:nvGraphicFramePr>
        <p:xfrm>
          <a:off x="764274" y="1462127"/>
          <a:ext cx="10781731" cy="4858602"/>
        </p:xfrm>
        <a:graphic>
          <a:graphicData uri="http://schemas.openxmlformats.org/drawingml/2006/table">
            <a:tbl>
              <a:tblPr/>
              <a:tblGrid>
                <a:gridCol w="107817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958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Metody kształcące umiejętność wymiany poglądów: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debata „za” i „przeciw”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dyskusja panelowa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dyskusja plenarna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46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Metody kształcące umiejętność twórczego myślenia</a:t>
                      </a:r>
                      <a:r>
                        <a:rPr lang="pl-PL" sz="18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: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burza mózgów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– kapelusze myślowe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Metody kształcące umiejętność podejmowania decyzji i rozwiązywania problemów: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poker kryterialny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drzewo decyzyjne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metaplan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analiza SWOT 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716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Metody kształcące umiejętności wartościowania i zapisu informacji:</a:t>
                      </a:r>
                      <a:endParaRPr lang="pl-PL" sz="18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mapa mentalna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portfolio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wywiad 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badanie ankietowe </a:t>
                      </a:r>
                      <a:endParaRPr lang="pl-PL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0905" y="20573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>
                <a:latin typeface="Myriad Pro Cond" panose="020B0506030403020204" pitchFamily="34" charset="0"/>
                <a:cs typeface="Times New Roman" pitchFamily="18" charset="0"/>
              </a:rPr>
              <a:t>DZIĘKUJĘ ZA UWAGĘ</a:t>
            </a:r>
          </a:p>
        </p:txBody>
      </p:sp>
    </p:spTree>
    <p:extLst>
      <p:ext uri="{BB962C8B-B14F-4D97-AF65-F5344CB8AC3E}">
        <p14:creationId xmlns:p14="http://schemas.microsoft.com/office/powerpoint/2010/main" val="1476511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734684" y="934086"/>
            <a:ext cx="4608511" cy="626006"/>
            <a:chOff x="179513" y="116632"/>
            <a:chExt cx="6904093" cy="626006"/>
          </a:xfrm>
        </p:grpSpPr>
        <p:sp>
          <p:nvSpPr>
            <p:cNvPr id="7" name="pole tekstowe 6"/>
            <p:cNvSpPr txBox="1"/>
            <p:nvPr/>
          </p:nvSpPr>
          <p:spPr>
            <a:xfrm>
              <a:off x="255962" y="116632"/>
              <a:ext cx="6827644" cy="58477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l-PL" sz="3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pole tekstowe 7"/>
            <p:cNvSpPr txBox="1"/>
            <p:nvPr/>
          </p:nvSpPr>
          <p:spPr>
            <a:xfrm>
              <a:off x="179513" y="188640"/>
              <a:ext cx="6832915" cy="55399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accent5">
                  <a:lumMod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3000" b="1" i="0" u="none" strike="noStrike" kern="0" cap="none" spc="0" normalizeH="0" baseline="0" noProof="0" dirty="0">
                  <a:ln>
                    <a:noFill/>
                  </a:ln>
                  <a:solidFill>
                    <a:srgbClr val="392E65"/>
                  </a:solidFill>
                  <a:effectLst/>
                  <a:uLnTx/>
                  <a:uFillTx/>
                  <a:latin typeface="Myriad Pro Cond" panose="020B0506030403020204" pitchFamily="34" charset="0"/>
                  <a:ea typeface="Lato" panose="020F0502020204030203" pitchFamily="34" charset="0"/>
                  <a:cs typeface="Arial" panose="020B0604020202020204" pitchFamily="34" charset="0"/>
                </a:rPr>
                <a:t>Podstawa prawna</a:t>
              </a:r>
            </a:p>
          </p:txBody>
        </p:sp>
      </p:grpSp>
      <p:sp>
        <p:nvSpPr>
          <p:cNvPr id="10" name="pole tekstowe 9"/>
          <p:cNvSpPr txBox="1"/>
          <p:nvPr/>
        </p:nvSpPr>
        <p:spPr>
          <a:xfrm>
            <a:off x="467544" y="1899475"/>
            <a:ext cx="4875651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Rozporządzenie Ministra Edukacji Narodowej z dnia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stycznia 2018 r.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sprawie podstawy programowej kształcenia ogólnego dla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liceum ogólnokształcącego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l-PL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technikum </a:t>
            </a: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oraz branżowej szkoły II stopnia 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785714" y="5016401"/>
            <a:ext cx="3852834" cy="3693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Weszło w życie 1 września 2018 r.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946" y="830579"/>
            <a:ext cx="4523094" cy="59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3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926657"/>
              </p:ext>
            </p:extLst>
          </p:nvPr>
        </p:nvGraphicFramePr>
        <p:xfrm>
          <a:off x="613954" y="953587"/>
          <a:ext cx="10933611" cy="4416851"/>
        </p:xfrm>
        <a:graphic>
          <a:graphicData uri="http://schemas.openxmlformats.org/drawingml/2006/table">
            <a:tbl>
              <a:tblPr/>
              <a:tblGrid>
                <a:gridCol w="55386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4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37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2012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2017 i 2018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5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godziny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 w gimnazjum i 1 w szkole ponadgimnazjalnej)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oraz 1 godzina w ramach Historii i Społeczeństwa 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</a:t>
                      </a: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szkole podstawowej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godziny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(2 w szkole podstawowej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2 w liceum i technikum)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65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 wymagań szczegółowych*: 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 wymagań szczegółowych w 31 modułach w gimnazjum 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wymagań szczegółowych w 6 modułach w szkole </a:t>
                      </a:r>
                      <a:r>
                        <a:rPr lang="pl-PL" sz="1800" dirty="0" err="1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ponadgimnazjalnej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a także 27 wymagań szczegółowych w 7 modułach w szkole podstawowej (w ramach przedmiotu historia </a:t>
                      </a:r>
                      <a:r>
                        <a:rPr lang="pl-PL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/>
                      </a:r>
                      <a:br>
                        <a:rPr lang="pl-PL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</a:br>
                      <a:r>
                        <a:rPr lang="pl-PL" sz="1800" i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</a:t>
                      </a:r>
                      <a:r>
                        <a:rPr lang="pl-PL" sz="18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społeczeństwo)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129 wymagań szczegółowych: 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 wymagań szczegółowych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w 12 działach w szkole podstawowej </a:t>
                      </a:r>
                    </a:p>
                    <a:p>
                      <a:pPr marL="285750" indent="-28575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 wymagania szczegółowe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7 działach w liceum i technikum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627016" y="5550049"/>
            <a:ext cx="109597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* Warto wskazać, że spośród 118 wymagań szczegółowych w gimnazjum 28 dotyczyło kwestii gospodarczych, które                              w przeważającej mierze znalazły się obecnie w przedmiocie podstawy przedsiębiorczości. Liczba wymagań szczegółowych bez wymagań dotyczących tej problematyki w obu typach szkół wyniosła zatem – tak jak obecnie – 129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ytuł 1"/>
          <p:cNvSpPr>
            <a:spLocks noGrp="1"/>
          </p:cNvSpPr>
          <p:nvPr>
            <p:ph type="title"/>
          </p:nvPr>
        </p:nvSpPr>
        <p:spPr>
          <a:xfrm>
            <a:off x="772886" y="0"/>
            <a:ext cx="10343605" cy="8752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WOS nauczany obowiązkowo (liczba godzin i wymagań szczegółowych</a:t>
            </a:r>
            <a:r>
              <a:rPr lang="pl-PL" sz="2400" dirty="0">
                <a:latin typeface="Myriad Pro Cond" panose="020B0506030403020204" pitchFamily="34" charset="0"/>
                <a:cs typeface="Times New Roman" pitchFamily="18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906846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045081"/>
              </p:ext>
            </p:extLst>
          </p:nvPr>
        </p:nvGraphicFramePr>
        <p:xfrm>
          <a:off x="862148" y="1048093"/>
          <a:ext cx="10842172" cy="4859383"/>
        </p:xfrm>
        <a:graphic>
          <a:graphicData uri="http://schemas.openxmlformats.org/drawingml/2006/table">
            <a:tbl>
              <a:tblPr/>
              <a:tblGrid>
                <a:gridCol w="241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15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2012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2017 i 2018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Człowiek i społeczeństwo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gimnazjum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podstawowa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 zakres podstawowy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Państwo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 polityka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gimnazjum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podstawowa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 zakres podstawowy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Prawo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prawa człowieka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 z</a:t>
                      </a:r>
                      <a:r>
                        <a:rPr lang="pl-PL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podst</a:t>
                      </a: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podstawowa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 zakres podstawowy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Zagadnienia międzynarodowe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gimnazjum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podstawowa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 zakres podstawowy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35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i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Gospodarka i przedsiębiorczość</a:t>
                      </a: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gimnazjum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772886" y="35720"/>
            <a:ext cx="10343605" cy="875211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Bloki w nauczaniu obowiązkowym w poszczególnych typach szkół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4363" y="522289"/>
            <a:ext cx="10879931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Poziom szczegółowości w obu podstawach na przykładzie wymagań dotyczących zasad ustroju Polski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342142"/>
              </p:ext>
            </p:extLst>
          </p:nvPr>
        </p:nvGraphicFramePr>
        <p:xfrm>
          <a:off x="862148" y="1657604"/>
          <a:ext cx="10463349" cy="4609847"/>
        </p:xfrm>
        <a:graphic>
          <a:graphicData uri="http://schemas.openxmlformats.org/drawingml/2006/table">
            <a:tbl>
              <a:tblPr/>
              <a:tblGrid>
                <a:gridCol w="3470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92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8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2012 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2017 i 2018 </a:t>
                      </a:r>
                      <a:r>
                        <a:rPr lang="pl-PL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199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gimnazjum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 Rzeczpospolita Polska jako demokracja konstytucyjna.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11.1) Uczeń wyjaśnia, co to znaczy, że konstytucja jest najwyższym aktem prawnym w Rzeczypospolitej Polskiej.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11.2) Uczeń omawia najważniejsze zasady ustroju Polski (suwerenność narodu, podział władzy, rządy prawa, pluralizm).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14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 zakres rozszerzony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23.1. Konstytucja Rzeczypospolitej Polskiej. Uczeń przedstawia konstytucyjne zasady ustroju państwa.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500" u="sng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u="sng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szkoła podstawowa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 Demokracja w Rzeczypospolitej Polskiej.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XI.2) Uczeń wyjaśnia zasadę suwerenności narodu […].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XI.3) Uczeń wyjaśnia zasadę przedstawicielstwa (demokracji pośredniej) […].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XI.4) Uczeń wyjaśnia zasadę pluralizmu politycznego […]. 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XI.5) Uczeń wyjaśnia zasadę republikańskiej formy rządu […].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XI.6) Uczeń wyjaśnia zasadę państwa prawa, w tym zasady niezależności sądów i niezawisłości sędziów […].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XI.7) Uczeń wyjaśnia zasadę konstytucjonalizmu […]. </a:t>
                      </a: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4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XI.8) Uczeń wyjaśnia zasadę trójpodziału władzy […].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pl-PL" sz="800" b="0" i="0" u="sng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liceum i technikum, zakres podstawowy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III.1) Organy władzy publicznej w 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Rzeczypospolitej Polskiej.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Uczeń </a:t>
                      </a:r>
                      <a:r>
                        <a:rPr kumimoji="0" lang="pl-PL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charakteryzuje zasady ustrojowe zawarte w Konstytucji Rzeczypospolitej Polskiej (demokratycznego państwa prawnego, unitarnej formy państwa, zwierzchnictwa narodu, gwarancji praw i wolności jednostki, konstytucjonalizmu, podziału i równowagi władz, republikańskiej formy rządu, pluralizmu, decentralizacji, samorządności, społecznej gospodarki rynkowej); analizuje sformułowania preambuły Konstytucji Rzeczypospolitej Polskiej. </a:t>
                      </a:r>
                      <a:endParaRPr kumimoji="0" lang="pl-PL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9640" y="264319"/>
            <a:ext cx="10515600" cy="197249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700" b="1" dirty="0">
                <a:latin typeface="Myriad Pro Cond" panose="020B0506030403020204" pitchFamily="34" charset="0"/>
                <a:cs typeface="Times New Roman" pitchFamily="18" charset="0"/>
              </a:rPr>
              <a:t>Nazwy wymagań ogólnych w obecnej podstawie wraz z odpowiednikami w podstawie z 2012 r.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 </a:t>
            </a:r>
            <a:br>
              <a:rPr lang="pl-PL" dirty="0"/>
            </a:br>
            <a:endParaRPr lang="pl-PL" dirty="0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679436"/>
              </p:ext>
            </p:extLst>
          </p:nvPr>
        </p:nvGraphicFramePr>
        <p:xfrm>
          <a:off x="1221020" y="1127344"/>
          <a:ext cx="9749960" cy="5296825"/>
        </p:xfrm>
        <a:graphic>
          <a:graphicData uri="http://schemas.openxmlformats.org/drawingml/2006/table">
            <a:tbl>
              <a:tblPr/>
              <a:tblGrid>
                <a:gridCol w="4723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26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83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2012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0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Podstawa programowa z 2017 i 2018 r.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58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IV. Znajomość zasad i procedur demokracji.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V. Znajomość podstaw ustroju Rzeczypospolitej Polskiej.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VI. (liceum i technikum, zakres podstawowy). Znajomość praw człowieka</a:t>
                      </a:r>
                      <a:r>
                        <a:rPr lang="pl-PL" sz="18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</a:t>
                      </a:r>
                      <a:r>
                        <a:rPr lang="pl-PL" sz="1800" baseline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sposobów ich ochrony.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5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I. Wiedza i rozumienie.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I. Wykorzystanie i tworzenie informacji.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II. Wykorzystanie i tworzenie informacji.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3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II. Rozpoznawanie i rozwiązywanie problemów.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9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III. Rozumienie siebie oraz rozpoznawanie i rozwiązywanie problemów.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III. Współdziałanie w sprawach publicznych.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IV. Komunikowanie i współdziałanie.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1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VI. (Gimnazjum). Rozumienie zasad gospodarki rynkowej.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5496" y="71441"/>
            <a:ext cx="10515600" cy="1119116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Wymaganie ogólne I. „Wiedza i rozumienie” </a:t>
            </a:r>
            <a:r>
              <a:rPr lang="pl-PL" sz="2400" b="1" dirty="0" smtClean="0">
                <a:latin typeface="Myriad Pro Cond" panose="020B0506030403020204" pitchFamily="34" charset="0"/>
                <a:cs typeface="Times New Roman" pitchFamily="18" charset="0"/>
              </a:rPr>
              <a:t>w </a:t>
            </a: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nowej podstawie programowej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1901158"/>
              </p:ext>
            </p:extLst>
          </p:nvPr>
        </p:nvGraphicFramePr>
        <p:xfrm>
          <a:off x="477672" y="1125515"/>
          <a:ext cx="11505062" cy="5194479"/>
        </p:xfrm>
        <a:graphic>
          <a:graphicData uri="http://schemas.openxmlformats.org/drawingml/2006/table">
            <a:tbl>
              <a:tblPr/>
              <a:tblGrid>
                <a:gridCol w="5390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48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19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podstawowej 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ponadpodstawowej w zakresie podstawowym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70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wyjaśnia podstawowe prawidłowości życia społecznego, w tym funkcjonowania grup społecznych oraz społeczności lokalnej i regionalnej oraz wspólnoty etnicznej i państwowej.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wyjaśnia i analizuje prawidłowości życia społecznego oraz wybrane współczesne procesy społeczne.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uzasadnia znaczenie procedur demokratycznych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i stosuje je w życiu szkoły oraz grup, w których uczestniczy.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wyjaśnia znaczenie aktywności obywatelskiej.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przedstawia znaczenie różnych podmiotów w życiu publicznym […].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15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przedstawia zasady ustroju Rzeczypospolitej Polskiej i podstawowe organy władz publicznych. 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[…] charakteryzuje zasady i formy demokracji oraz wyjaśnia konsekwencje łamania tych zasad.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przedstawia funkcjonowanie systemu politycznego Rzeczypospolitej Polskiej.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 podstawową wiedzę na temat praw człowieka […].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4)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wyjaśnia specyfikę praw i wolności człowieka oraz podstawowe mechanizmy ich ochrony.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6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ma podstawową wiedzę na temat […] wybranych spraw międzynarodowych.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6)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przedstawia podstawowe kwestie dotyczące stosunków międzynarodowych.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wykorzystuje swą wiedzę do interpretacji wydarzeń życia społecznego, w tym publicznego.</a:t>
                      </a: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7)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wykorzystuje swą wiedzę do interpretacji wydarzeń życia społecznego, w tym politycznego.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05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5) </a:t>
                      </a:r>
                      <a:r>
                        <a:rPr lang="pl-PL" sz="16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6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charakteryzuje instytucje polskiego systemu prawnego.</a:t>
                      </a:r>
                      <a:endParaRPr lang="pl-PL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2989" marR="62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92791" y="6429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Wymaganie ogólne II. „Wykorzystanie i tworzenie informacji” </a:t>
            </a:r>
            <a:b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</a:br>
            <a:r>
              <a:rPr lang="pl-PL" sz="2400" b="1" dirty="0">
                <a:latin typeface="Myriad Pro Cond" panose="020B0506030403020204" pitchFamily="34" charset="0"/>
                <a:cs typeface="Times New Roman" pitchFamily="18" charset="0"/>
              </a:rPr>
              <a:t>w nowej podstawie programowej</a:t>
            </a: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0722814"/>
              </p:ext>
            </p:extLst>
          </p:nvPr>
        </p:nvGraphicFramePr>
        <p:xfrm>
          <a:off x="1869744" y="1521304"/>
          <a:ext cx="8366077" cy="4541096"/>
        </p:xfrm>
        <a:graphic>
          <a:graphicData uri="http://schemas.openxmlformats.org/drawingml/2006/table">
            <a:tbl>
              <a:tblPr/>
              <a:tblGrid>
                <a:gridCol w="3527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38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07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podstawowej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w szkole ponadpodstawowej w zakresie podstawowym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8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znajduje informacje na temat życia społecznego, w tym publicznego.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1)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pozyskuje i wykorzystuje informacje na temat życia społecznego, w tym politycznego.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4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wykorzystuje informacje do tworzenia własnej wypowiedzi na temat wydarzeń z życia społecznego, w tym publicznego.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3)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wykorzystuje informacje do tworzenia własnej wypowiedzi na temat zjawisk życia społecznego, w tym politycznego, oraz ich oceny.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4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2) </a:t>
                      </a:r>
                      <a:r>
                        <a:rPr lang="pl-PL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Uczeń </a:t>
                      </a:r>
                      <a:r>
                        <a:rPr lang="pl-PL" sz="1800" dirty="0">
                          <a:latin typeface="Times New Roman" pitchFamily="18" charset="0"/>
                          <a:ea typeface="TimesNewRoman"/>
                          <a:cs typeface="Times New Roman" pitchFamily="18" charset="0"/>
                        </a:rPr>
                        <a:t>wykazuje się umiejętnością czytania ze zrozumieniem tekstów publicystycznych i popularnonaukowych oraz interpretacji innych źródeł (np. wykresy i schematy) z zakresu przedmiotu.</a:t>
                      </a:r>
                      <a:endParaRPr lang="pl-PL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4169</TotalTime>
  <Words>2380</Words>
  <Application>Microsoft Office PowerPoint</Application>
  <PresentationFormat>Panoramiczny</PresentationFormat>
  <Paragraphs>361</Paragraphs>
  <Slides>26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34" baseType="lpstr">
      <vt:lpstr>Calibri</vt:lpstr>
      <vt:lpstr>Calibri Light</vt:lpstr>
      <vt:lpstr>Times New Roman</vt:lpstr>
      <vt:lpstr>Myriad Pro Cond</vt:lpstr>
      <vt:lpstr>Lato</vt:lpstr>
      <vt:lpstr>Arial</vt:lpstr>
      <vt:lpstr>TimesNewRoman</vt:lpstr>
      <vt:lpstr>Motyw pakietu Office</vt:lpstr>
      <vt:lpstr>Prezentacja programu PowerPoint</vt:lpstr>
      <vt:lpstr>NOWA PODSTAWA Z WIEDZY  O SPOŁECZEŃSTWIE DLA  LICEUM I TECHNIKUM W ZAKRESIE PODSTAWOWYM</vt:lpstr>
      <vt:lpstr>Prezentacja programu PowerPoint</vt:lpstr>
      <vt:lpstr>WOS nauczany obowiązkowo (liczba godzin i wymagań szczegółowych) </vt:lpstr>
      <vt:lpstr>Bloki w nauczaniu obowiązkowym w poszczególnych typach szkół </vt:lpstr>
      <vt:lpstr>Poziom szczegółowości w obu podstawach na przykładzie wymagań dotyczących zasad ustroju Polski</vt:lpstr>
      <vt:lpstr>Nazwy wymagań ogólnych w obecnej podstawie wraz z odpowiednikami w podstawie z 2012 r.   </vt:lpstr>
      <vt:lpstr>Wymaganie ogólne I. „Wiedza i rozumienie” w nowej podstawie programowej</vt:lpstr>
      <vt:lpstr>Wymaganie ogólne II. „Wykorzystanie i tworzenie informacji”  w nowej podstawie programowej</vt:lpstr>
      <vt:lpstr>Wymaganie ogólne III. „Rozumienie siebie oraz rozpoznawanie i rozwiązywanie problemów”  w nowej podstawie programowej</vt:lpstr>
      <vt:lpstr>Wymaganie ogólne IV. „Komunikowanie i współdziałanie” w nowej podstawie programowej</vt:lpstr>
      <vt:lpstr>Czasowniki operacyjne w podstawach programowych z przedmiotu wiedza o społeczeństwie  w szkole ponadpodstawowej w zakresie podstawowym  </vt:lpstr>
      <vt:lpstr>Przydział wymagań szczegółowych podstawy programowej do bloków tematycznych w podstawach programowych szkoły podstawowej i ponadpodstawowej</vt:lpstr>
      <vt:lpstr>Wymagania z zakresu bloku Człowiek i społeczeństwo podstawy programowej z 2018 r.  dla liceum i technikum w zakresie podstawowym niewystępujące  w dotychczasowej podstawie w tym zakresie (cz. 1)</vt:lpstr>
      <vt:lpstr>Wymagania z zakresu bloku Człowiek i społeczeństwo podstawy programowej z 2018 r.  dla liceum i technikum w zakresie podstawowym niewystępujące  w dotychczasowej podstawie w tym zakresie (cz. 2)</vt:lpstr>
      <vt:lpstr>Wybrane wymagania szczegółowe z podstawy programowej z 2018 r.  dla liceum i technikum w zakresie podstawowym w porównaniu  z wymaganiami dla szkoły podstawowej – blok Człowiek i społeczeństwo</vt:lpstr>
      <vt:lpstr>Wymagania z zakresu bloku Państwo i polityka nowej podstawy programowej dla liceum i technikum w zakresie podstawowym (wszystkie nie występowały w dotychczasowej podstawie w tym zakresie) (cz. 1)</vt:lpstr>
      <vt:lpstr>Wymagania z zakresu bloku Państwo i polityka podstawy programowej z 2018 r. dla liceum i technikum  w zakresie podstawowym (wszystkie nie występowały w dotychczasowej podstawie w tym zakresie) (cz. 2)</vt:lpstr>
      <vt:lpstr>Wymagania z zakresu bloku Państwo i polityka podstawy programowej z 2018 r. dla liceum i technikum  w zakresie podstawowym (wszystkie nie występowały w dotychczasowej podstawie w tym zakresie) (cz. 3)</vt:lpstr>
      <vt:lpstr>Wybrane wymagania szczegółowe z podstawy programowej z 2018 r.  dla liceum i technikum w zakresie podstawowym w porównaniu  z wymaganiami dla szkoły podstawowej – blok Państwo i polityka</vt:lpstr>
      <vt:lpstr>Wymagania z zakresu bloku Prawo i prawa człowieka nowej podstawy programowej dla liceum i technikum  w zakresie podstawowym (wszystkie, które nie występowały w dotychczasowej podstawie w tym zakresie) </vt:lpstr>
      <vt:lpstr>Wybrane wymagania szczegółowe z podstawy programowej  dla liceum i technikum w zakresie podstawowym w porównaniu  z wymaganiami dla szkoły podstawowej– blok Prawo i prawa człowieka</vt:lpstr>
      <vt:lpstr>Wymagania z zakresu bloku Zagadnienia międzynarodowe nowej podstawy programowej  dla liceum i technikum w zakresie podstawowym  (wszystkie nie występowały w dotychczasowej podstawie w tym zakresie) </vt:lpstr>
      <vt:lpstr>Wybrane wymagania szczegółowe z podstawy programowej dla liceum i technikum w zakresie podstawowym w porównaniu  z wymaganiami dla szkoły podstawowej– blok Zagadnienia międzynarodowe</vt:lpstr>
      <vt:lpstr>Przykładowe grupy i typy metod aktywizujących  w nauczaniu wiedzy o społeczeństwie  </vt:lpstr>
      <vt:lpstr>DZIĘKUJĘ ZA UWAGĘ</vt:lpstr>
    </vt:vector>
  </TitlesOfParts>
  <Company>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admin</dc:creator>
  <cp:lastModifiedBy>Wojciech Romerowicz</cp:lastModifiedBy>
  <cp:revision>311</cp:revision>
  <dcterms:created xsi:type="dcterms:W3CDTF">2018-09-07T11:39:44Z</dcterms:created>
  <dcterms:modified xsi:type="dcterms:W3CDTF">2019-12-19T10:33:50Z</dcterms:modified>
</cp:coreProperties>
</file>