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13"/>
  </p:notesMasterIdLst>
  <p:handoutMasterIdLst>
    <p:handoutMasterId r:id="rId14"/>
  </p:handoutMasterIdLst>
  <p:sldIdLst>
    <p:sldId id="256" r:id="rId2"/>
    <p:sldId id="259" r:id="rId3"/>
    <p:sldId id="311" r:id="rId4"/>
    <p:sldId id="353" r:id="rId5"/>
    <p:sldId id="355" r:id="rId6"/>
    <p:sldId id="354" r:id="rId7"/>
    <p:sldId id="356" r:id="rId8"/>
    <p:sldId id="357" r:id="rId9"/>
    <p:sldId id="358" r:id="rId10"/>
    <p:sldId id="359" r:id="rId11"/>
    <p:sldId id="349"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Myriad Pro Cond" panose="020B0506030403020204" pitchFamily="34" charset="0"/>
      <p:regular r:id="rId21"/>
      <p:bold r:id="rId22"/>
      <p:italic r:id="rId23"/>
      <p:boldItalic r:id="rId24"/>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ózef Daniel" initials="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712" autoAdjust="0"/>
  </p:normalViewPr>
  <p:slideViewPr>
    <p:cSldViewPr snapToGrid="0">
      <p:cViewPr varScale="1">
        <p:scale>
          <a:sx n="134" d="100"/>
          <a:sy n="134" d="100"/>
        </p:scale>
        <p:origin x="156" y="7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5578D4-80E6-4100-BBC5-5B13F54F791E}" type="datetimeFigureOut">
              <a:rPr lang="pl-PL" smtClean="0"/>
              <a:pPr/>
              <a:t>19.12.2019</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l-PL"/>
              <a:t>Wszelkie prawa zastrzeżone © Ośrodek Rozwoju Edukacji w Warszawie | www.ore.edu.pl</a:t>
            </a:r>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633B9B-76BE-43B5-92AD-F0696BD3FFBB}" type="slidenum">
              <a:rPr lang="pl-PL" smtClean="0"/>
              <a:pPr/>
              <a:t>‹#›</a:t>
            </a:fld>
            <a:endParaRPr lang="pl-PL"/>
          </a:p>
        </p:txBody>
      </p:sp>
    </p:spTree>
    <p:extLst>
      <p:ext uri="{BB962C8B-B14F-4D97-AF65-F5344CB8AC3E}">
        <p14:creationId xmlns:p14="http://schemas.microsoft.com/office/powerpoint/2010/main" val="11397390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FB40D-862F-4B86-9C6B-08F0959C1240}" type="datetimeFigureOut">
              <a:rPr lang="pl-PL" smtClean="0"/>
              <a:pPr/>
              <a:t>19.12.2019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l-PL"/>
              <a:t>Wszelkie prawa zastrzeżone © Ośrodek Rozwoju Edukacji w Warszawie | www.ore.edu.pl</a:t>
            </a:r>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D88B5-A9A9-4B60-B69C-735576C46E04}" type="slidenum">
              <a:rPr lang="pl-PL" smtClean="0"/>
              <a:pPr/>
              <a:t>‹#›</a:t>
            </a:fld>
            <a:endParaRPr lang="pl-PL"/>
          </a:p>
        </p:txBody>
      </p:sp>
    </p:spTree>
    <p:extLst>
      <p:ext uri="{BB962C8B-B14F-4D97-AF65-F5344CB8AC3E}">
        <p14:creationId xmlns:p14="http://schemas.microsoft.com/office/powerpoint/2010/main" val="33326817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FF789A4-FC40-45C3-ACB8-7DE25EAA66F2}" type="datetime1">
              <a:rPr lang="pl-PL" smtClean="0"/>
              <a:t>19.12.2019</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pPr/>
              <a:t>‹#›</a:t>
            </a:fld>
            <a:endParaRPr lang="pl-PL"/>
          </a:p>
        </p:txBody>
      </p:sp>
    </p:spTree>
    <p:extLst>
      <p:ext uri="{BB962C8B-B14F-4D97-AF65-F5344CB8AC3E}">
        <p14:creationId xmlns:p14="http://schemas.microsoft.com/office/powerpoint/2010/main" val="15773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76AC37-D4D5-4C36-9452-F60E42E8F972}" type="datetime1">
              <a:rPr lang="pl-PL" smtClean="0"/>
              <a:t>19.12.2019</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pPr/>
              <a:t>‹#›</a:t>
            </a:fld>
            <a:endParaRPr lang="pl-PL"/>
          </a:p>
        </p:txBody>
      </p:sp>
    </p:spTree>
    <p:extLst>
      <p:ext uri="{BB962C8B-B14F-4D97-AF65-F5344CB8AC3E}">
        <p14:creationId xmlns:p14="http://schemas.microsoft.com/office/powerpoint/2010/main" val="243610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85077B6-672E-44D4-A4B7-2635063383EF}" type="datetime1">
              <a:rPr lang="pl-PL" smtClean="0"/>
              <a:t>19.12.2019</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pPr/>
              <a:t>‹#›</a:t>
            </a:fld>
            <a:endParaRPr lang="pl-PL"/>
          </a:p>
        </p:txBody>
      </p:sp>
    </p:spTree>
    <p:extLst>
      <p:ext uri="{BB962C8B-B14F-4D97-AF65-F5344CB8AC3E}">
        <p14:creationId xmlns:p14="http://schemas.microsoft.com/office/powerpoint/2010/main" val="147078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570349C-15D5-4E63-BE7C-0041E31770DF}" type="datetime1">
              <a:rPr lang="pl-PL" smtClean="0"/>
              <a:t>19.12.2019</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pPr/>
              <a:t>‹#›</a:t>
            </a:fld>
            <a:endParaRPr lang="pl-PL"/>
          </a:p>
        </p:txBody>
      </p:sp>
    </p:spTree>
    <p:extLst>
      <p:ext uri="{BB962C8B-B14F-4D97-AF65-F5344CB8AC3E}">
        <p14:creationId xmlns:p14="http://schemas.microsoft.com/office/powerpoint/2010/main" val="18916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BD9C000-A525-4AE4-ABC8-43FA096E11B6}" type="datetime1">
              <a:rPr lang="pl-PL" smtClean="0"/>
              <a:t>19.12.2019</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pPr/>
              <a:t>‹#›</a:t>
            </a:fld>
            <a:endParaRPr lang="pl-PL"/>
          </a:p>
        </p:txBody>
      </p:sp>
    </p:spTree>
    <p:extLst>
      <p:ext uri="{BB962C8B-B14F-4D97-AF65-F5344CB8AC3E}">
        <p14:creationId xmlns:p14="http://schemas.microsoft.com/office/powerpoint/2010/main" val="126622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B4EC6CE-47EE-497A-B5A8-FAE035A0CD62}" type="datetime1">
              <a:rPr lang="pl-PL" smtClean="0"/>
              <a:t>19.12.2019</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6D5E0CDF-0EB0-44EF-AF60-9AEE92BC93FD}" type="slidenum">
              <a:rPr lang="pl-PL" smtClean="0"/>
              <a:pPr/>
              <a:t>‹#›</a:t>
            </a:fld>
            <a:endParaRPr lang="pl-PL"/>
          </a:p>
        </p:txBody>
      </p:sp>
    </p:spTree>
    <p:extLst>
      <p:ext uri="{BB962C8B-B14F-4D97-AF65-F5344CB8AC3E}">
        <p14:creationId xmlns:p14="http://schemas.microsoft.com/office/powerpoint/2010/main" val="80606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51180DA-D278-4043-9AA9-EF224852C147}" type="datetime1">
              <a:rPr lang="pl-PL" smtClean="0"/>
              <a:t>19.12.2019</a:t>
            </a:fld>
            <a:endParaRPr lang="pl-PL"/>
          </a:p>
        </p:txBody>
      </p:sp>
      <p:sp>
        <p:nvSpPr>
          <p:cNvPr id="8" name="Symbol zastępczy stopki 7"/>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9" name="Symbol zastępczy numeru slajdu 8"/>
          <p:cNvSpPr>
            <a:spLocks noGrp="1"/>
          </p:cNvSpPr>
          <p:nvPr>
            <p:ph type="sldNum" sz="quarter" idx="12"/>
          </p:nvPr>
        </p:nvSpPr>
        <p:spPr/>
        <p:txBody>
          <a:bodyPr/>
          <a:lstStyle/>
          <a:p>
            <a:fld id="{6D5E0CDF-0EB0-44EF-AF60-9AEE92BC93FD}" type="slidenum">
              <a:rPr lang="pl-PL" smtClean="0"/>
              <a:pPr/>
              <a:t>‹#›</a:t>
            </a:fld>
            <a:endParaRPr lang="pl-PL"/>
          </a:p>
        </p:txBody>
      </p:sp>
    </p:spTree>
    <p:extLst>
      <p:ext uri="{BB962C8B-B14F-4D97-AF65-F5344CB8AC3E}">
        <p14:creationId xmlns:p14="http://schemas.microsoft.com/office/powerpoint/2010/main" val="174564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011E4B5-C3B3-4839-AEA1-40069D226B24}" type="datetime1">
              <a:rPr lang="pl-PL" smtClean="0"/>
              <a:t>19.12.2019</a:t>
            </a:fld>
            <a:endParaRPr lang="pl-PL"/>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pPr/>
              <a:t>‹#›</a:t>
            </a:fld>
            <a:endParaRPr lang="pl-PL"/>
          </a:p>
        </p:txBody>
      </p:sp>
    </p:spTree>
    <p:extLst>
      <p:ext uri="{BB962C8B-B14F-4D97-AF65-F5344CB8AC3E}">
        <p14:creationId xmlns:p14="http://schemas.microsoft.com/office/powerpoint/2010/main" val="131175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261A2D7-2387-4957-9322-DB71F7534190}" type="datetime1">
              <a:rPr lang="pl-PL" smtClean="0"/>
              <a:t>19.12.2019</a:t>
            </a:fld>
            <a:endParaRPr lang="pl-PL"/>
          </a:p>
        </p:txBody>
      </p:sp>
      <p:sp>
        <p:nvSpPr>
          <p:cNvPr id="3" name="Symbol zastępczy stopki 2"/>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4" name="Symbol zastępczy numeru slajdu 3"/>
          <p:cNvSpPr>
            <a:spLocks noGrp="1"/>
          </p:cNvSpPr>
          <p:nvPr>
            <p:ph type="sldNum" sz="quarter" idx="12"/>
          </p:nvPr>
        </p:nvSpPr>
        <p:spPr/>
        <p:txBody>
          <a:bodyPr/>
          <a:lstStyle/>
          <a:p>
            <a:fld id="{6D5E0CDF-0EB0-44EF-AF60-9AEE92BC93FD}" type="slidenum">
              <a:rPr lang="pl-PL" smtClean="0"/>
              <a:pPr/>
              <a:t>‹#›</a:t>
            </a:fld>
            <a:endParaRPr lang="pl-PL"/>
          </a:p>
        </p:txBody>
      </p:sp>
    </p:spTree>
    <p:extLst>
      <p:ext uri="{BB962C8B-B14F-4D97-AF65-F5344CB8AC3E}">
        <p14:creationId xmlns:p14="http://schemas.microsoft.com/office/powerpoint/2010/main" val="247847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3F80AD1-2246-450A-9C6E-E408204FB184}" type="datetime1">
              <a:rPr lang="pl-PL" smtClean="0"/>
              <a:t>19.12.2019</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6D5E0CDF-0EB0-44EF-AF60-9AEE92BC93FD}" type="slidenum">
              <a:rPr lang="pl-PL" smtClean="0"/>
              <a:pPr/>
              <a:t>‹#›</a:t>
            </a:fld>
            <a:endParaRPr lang="pl-PL"/>
          </a:p>
        </p:txBody>
      </p:sp>
    </p:spTree>
    <p:extLst>
      <p:ext uri="{BB962C8B-B14F-4D97-AF65-F5344CB8AC3E}">
        <p14:creationId xmlns:p14="http://schemas.microsoft.com/office/powerpoint/2010/main" val="2165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625E038-AC8E-4884-85A3-6415CA8324D6}" type="datetime1">
              <a:rPr lang="pl-PL" smtClean="0"/>
              <a:t>19.12.2019</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6D5E0CDF-0EB0-44EF-AF60-9AEE92BC93FD}" type="slidenum">
              <a:rPr lang="pl-PL" smtClean="0"/>
              <a:pPr/>
              <a:t>‹#›</a:t>
            </a:fld>
            <a:endParaRPr lang="pl-PL"/>
          </a:p>
        </p:txBody>
      </p:sp>
    </p:spTree>
    <p:extLst>
      <p:ext uri="{BB962C8B-B14F-4D97-AF65-F5344CB8AC3E}">
        <p14:creationId xmlns:p14="http://schemas.microsoft.com/office/powerpoint/2010/main" val="427108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5CE5C-9BCE-475E-8557-2E6EF862278F}" type="datetime1">
              <a:rPr lang="pl-PL" smtClean="0"/>
              <a:t>19.12.2019</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E0CDF-0EB0-44EF-AF60-9AEE92BC93FD}" type="slidenum">
              <a:rPr lang="pl-PL" smtClean="0"/>
              <a:pPr/>
              <a:t>‹#›</a:t>
            </a:fld>
            <a:endParaRPr lang="pl-PL"/>
          </a:p>
        </p:txBody>
      </p:sp>
    </p:spTree>
    <p:extLst>
      <p:ext uri="{BB962C8B-B14F-4D97-AF65-F5344CB8AC3E}">
        <p14:creationId xmlns:p14="http://schemas.microsoft.com/office/powerpoint/2010/main" val="4062411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2"/>
            <a:ext cx="12195050" cy="6856287"/>
          </a:xfrm>
          <a:prstGeom prst="rect">
            <a:avLst/>
          </a:prstGeom>
        </p:spPr>
      </p:pic>
    </p:spTree>
    <p:extLst>
      <p:ext uri="{BB962C8B-B14F-4D97-AF65-F5344CB8AC3E}">
        <p14:creationId xmlns:p14="http://schemas.microsoft.com/office/powerpoint/2010/main" val="648265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6561" y="900441"/>
            <a:ext cx="11955439" cy="1132764"/>
          </a:xfrm>
        </p:spPr>
        <p:txBody>
          <a:bodyPr>
            <a:noAutofit/>
          </a:bodyPr>
          <a:lstStyle/>
          <a:p>
            <a:pPr algn="ctr"/>
            <a:r>
              <a:rPr lang="pl-PL" sz="2800" b="1" dirty="0" smtClean="0">
                <a:latin typeface="Myriad Pro Cond" panose="020B0506030403020204" pitchFamily="34" charset="0"/>
                <a:cs typeface="Times New Roman" pitchFamily="18" charset="0"/>
              </a:rPr>
              <a:t>Wymagania z podstawy programowej </a:t>
            </a:r>
            <a:r>
              <a:rPr lang="pl-PL" sz="2800" b="1" dirty="0" err="1" smtClean="0">
                <a:latin typeface="Myriad Pro Cond" panose="020B0506030403020204" pitchFamily="34" charset="0"/>
                <a:cs typeface="Times New Roman" pitchFamily="18" charset="0"/>
              </a:rPr>
              <a:t>WOS-u</a:t>
            </a:r>
            <a:r>
              <a:rPr lang="pl-PL" sz="2800" b="1" dirty="0" smtClean="0">
                <a:latin typeface="Myriad Pro Cond" panose="020B0506030403020204" pitchFamily="34" charset="0"/>
                <a:cs typeface="Times New Roman" pitchFamily="18" charset="0"/>
              </a:rPr>
              <a:t> dla szkół ponadpodstawowych </a:t>
            </a:r>
            <a:br>
              <a:rPr lang="pl-PL" sz="2800" b="1" dirty="0" smtClean="0">
                <a:latin typeface="Myriad Pro Cond" panose="020B0506030403020204" pitchFamily="34" charset="0"/>
                <a:cs typeface="Times New Roman" pitchFamily="18" charset="0"/>
              </a:rPr>
            </a:br>
            <a:r>
              <a:rPr lang="pl-PL" sz="2800" b="1" dirty="0" smtClean="0">
                <a:latin typeface="Myriad Pro Cond" panose="020B0506030403020204" pitchFamily="34" charset="0"/>
                <a:cs typeface="Times New Roman" pitchFamily="18" charset="0"/>
              </a:rPr>
              <a:t>dotyczące prawa administracyjnego </a:t>
            </a:r>
            <a:r>
              <a:rPr lang="pl-PL" sz="2800" dirty="0" smtClean="0"/>
              <a:t/>
            </a:r>
            <a:br>
              <a:rPr lang="pl-PL" sz="2800" dirty="0" smtClean="0"/>
            </a:br>
            <a:endParaRPr lang="pl-PL" sz="2800" dirty="0" smtClean="0">
              <a:latin typeface="Times New Roman" pitchFamily="18" charset="0"/>
              <a:cs typeface="Times New Roman" pitchFamily="18" charset="0"/>
            </a:endParaRPr>
          </a:p>
        </p:txBody>
      </p:sp>
      <p:graphicFrame>
        <p:nvGraphicFramePr>
          <p:cNvPr id="8" name="Symbol zastępczy zawartości 7"/>
          <p:cNvGraphicFramePr>
            <a:graphicFrameLocks noGrp="1"/>
          </p:cNvGraphicFramePr>
          <p:nvPr>
            <p:ph idx="1"/>
            <p:extLst>
              <p:ext uri="{D42A27DB-BD31-4B8C-83A1-F6EECF244321}">
                <p14:modId xmlns:p14="http://schemas.microsoft.com/office/powerpoint/2010/main" val="3617026749"/>
              </p:ext>
            </p:extLst>
          </p:nvPr>
        </p:nvGraphicFramePr>
        <p:xfrm>
          <a:off x="1091821" y="2211793"/>
          <a:ext cx="10099343" cy="3753134"/>
        </p:xfrm>
        <a:graphic>
          <a:graphicData uri="http://schemas.openxmlformats.org/drawingml/2006/table">
            <a:tbl>
              <a:tblPr/>
              <a:tblGrid>
                <a:gridCol w="10099343">
                  <a:extLst>
                    <a:ext uri="{9D8B030D-6E8A-4147-A177-3AD203B41FA5}">
                      <a16:colId xmlns:a16="http://schemas.microsoft.com/office/drawing/2014/main" val="20000"/>
                    </a:ext>
                  </a:extLst>
                </a:gridCol>
              </a:tblGrid>
              <a:tr h="3753134">
                <a:tc>
                  <a:txBody>
                    <a:bodyPr/>
                    <a:lstStyle/>
                    <a:p>
                      <a:pPr algn="r">
                        <a:lnSpc>
                          <a:spcPct val="115000"/>
                        </a:lnSpc>
                        <a:spcAft>
                          <a:spcPts val="0"/>
                        </a:spcAft>
                      </a:pPr>
                      <a:endParaRPr lang="pl-PL" sz="1800" dirty="0">
                        <a:latin typeface="Times New Roman" pitchFamily="18" charset="0"/>
                        <a:ea typeface="Calibri"/>
                        <a:cs typeface="Times New Roman" pitchFamily="18" charset="0"/>
                      </a:endParaRPr>
                    </a:p>
                    <a:p>
                      <a:pPr algn="just">
                        <a:lnSpc>
                          <a:spcPct val="115000"/>
                        </a:lnSpc>
                        <a:spcAft>
                          <a:spcPts val="0"/>
                        </a:spcAft>
                      </a:pPr>
                      <a:r>
                        <a:rPr lang="pl-PL" sz="1800" dirty="0">
                          <a:latin typeface="Times New Roman" pitchFamily="18" charset="0"/>
                          <a:ea typeface="TimesNewRoman"/>
                          <a:cs typeface="Times New Roman" pitchFamily="18" charset="0"/>
                        </a:rPr>
                        <a:t>P.V.8) Uczeń odróżnia akty administracyjne od innego rodzaju dokumentów; rozpoznaje, kiedy decyzja administracyjna w Rzeczypospolitej Polskiej jest ważna.</a:t>
                      </a:r>
                      <a:endParaRPr lang="pl-PL" sz="1800" dirty="0">
                        <a:latin typeface="Times New Roman" pitchFamily="18" charset="0"/>
                        <a:ea typeface="Calibri"/>
                        <a:cs typeface="Times New Roman" pitchFamily="18" charset="0"/>
                      </a:endParaRPr>
                    </a:p>
                    <a:p>
                      <a:pPr algn="just">
                        <a:lnSpc>
                          <a:spcPct val="115000"/>
                        </a:lnSpc>
                        <a:spcAft>
                          <a:spcPts val="0"/>
                        </a:spcAft>
                      </a:pPr>
                      <a:r>
                        <a:rPr lang="pl-PL" sz="1800" dirty="0">
                          <a:latin typeface="Times New Roman" pitchFamily="18" charset="0"/>
                          <a:ea typeface="TimesNewRoman"/>
                          <a:cs typeface="Times New Roman" pitchFamily="18" charset="0"/>
                        </a:rPr>
                        <a:t>P.V.9) Uczeń wyjaśnia, jak odwołać się od decyzji organów administracyjnych; pisze odwołanie od decyzji administracyjnej.</a:t>
                      </a:r>
                      <a:endParaRPr lang="pl-PL" sz="1800" dirty="0">
                        <a:latin typeface="Times New Roman" pitchFamily="18" charset="0"/>
                        <a:ea typeface="Calibri"/>
                        <a:cs typeface="Times New Roman" pitchFamily="18" charset="0"/>
                      </a:endParaRPr>
                    </a:p>
                    <a:p>
                      <a:pPr algn="just">
                        <a:lnSpc>
                          <a:spcPct val="115000"/>
                        </a:lnSpc>
                        <a:spcAft>
                          <a:spcPts val="0"/>
                        </a:spcAft>
                      </a:pPr>
                      <a:r>
                        <a:rPr lang="pl-PL" sz="1800" dirty="0">
                          <a:latin typeface="Times New Roman" pitchFamily="18" charset="0"/>
                          <a:ea typeface="TimesNewRoman"/>
                          <a:cs typeface="Times New Roman" pitchFamily="18" charset="0"/>
                        </a:rPr>
                        <a:t>P.V.10) Uczeń przedstawia przebieg postępowania administracyjnego w Rzeczypospolitej Polskiej; analizuje wzory zażaleń na postanowienia organów administracji oraz wzory skarg do wojewódzkiego sądu administracyjnego.</a:t>
                      </a:r>
                      <a:endParaRPr lang="pl-PL" sz="1800" dirty="0">
                        <a:latin typeface="Times New Roman" pitchFamily="18" charset="0"/>
                        <a:ea typeface="Calibri"/>
                        <a:cs typeface="Times New Roman" pitchFamily="18" charset="0"/>
                      </a:endParaRPr>
                    </a:p>
                    <a:p>
                      <a:pPr algn="just">
                        <a:lnSpc>
                          <a:spcPct val="115000"/>
                        </a:lnSpc>
                        <a:spcAft>
                          <a:spcPts val="0"/>
                        </a:spcAft>
                      </a:pPr>
                      <a:r>
                        <a:rPr lang="pl-PL" sz="1800" dirty="0">
                          <a:latin typeface="Times New Roman" pitchFamily="18" charset="0"/>
                          <a:ea typeface="TimesNewRoman"/>
                          <a:cs typeface="Times New Roman" pitchFamily="18" charset="0"/>
                        </a:rPr>
                        <a:t>R.X.8) Uczeń wyjaśnia rolę sądownictwa administracyjnego w kontroli decyzji władz; przedstawia strukturę Naczelnego Sądu Administracyjnego i jego rolę w Rzeczypospolitej Polskiej. </a:t>
                      </a:r>
                      <a:endParaRPr lang="pl-PL"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10905" y="2057305"/>
            <a:ext cx="10515600" cy="1325563"/>
          </a:xfrm>
        </p:spPr>
        <p:txBody>
          <a:bodyPr>
            <a:normAutofit/>
          </a:bodyPr>
          <a:lstStyle/>
          <a:p>
            <a:pPr algn="ctr"/>
            <a:r>
              <a:rPr lang="pl-PL" sz="3200" b="1" dirty="0" smtClean="0">
                <a:latin typeface="Myriad Pro Cond" panose="020B0506030403020204" pitchFamily="34" charset="0"/>
                <a:cs typeface="Times New Roman" pitchFamily="18" charset="0"/>
              </a:rPr>
              <a:t>DZIĘKUJĘ ZA UWAGĘ</a:t>
            </a:r>
            <a:endParaRPr lang="pl-PL" sz="3200" b="1" dirty="0">
              <a:latin typeface="Myriad Pro Cond" panose="020B0506030403020204" pitchFamily="34" charset="0"/>
              <a:cs typeface="Times New Roman" pitchFamily="18" charset="0"/>
            </a:endParaRPr>
          </a:p>
        </p:txBody>
      </p:sp>
    </p:spTree>
    <p:extLst>
      <p:ext uri="{BB962C8B-B14F-4D97-AF65-F5344CB8AC3E}">
        <p14:creationId xmlns:p14="http://schemas.microsoft.com/office/powerpoint/2010/main" val="1476511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32763" y="627797"/>
            <a:ext cx="10495129" cy="4667534"/>
          </a:xfrm>
        </p:spPr>
        <p:txBody>
          <a:bodyPr>
            <a:normAutofit/>
          </a:bodyPr>
          <a:lstStyle/>
          <a:p>
            <a:r>
              <a:rPr lang="pl-PL" b="1" dirty="0" smtClean="0">
                <a:latin typeface="Myriad Pro Cond" panose="020B0506030403020204" pitchFamily="34" charset="0"/>
              </a:rPr>
              <a:t>NOWA PODSTAWA Z WOS-U </a:t>
            </a:r>
            <a:r>
              <a:rPr lang="pl-PL" b="1" dirty="0" smtClean="0">
                <a:latin typeface="Myriad Pro Cond" panose="020B0506030403020204" pitchFamily="34" charset="0"/>
              </a:rPr>
              <a:t/>
            </a:r>
            <a:br>
              <a:rPr lang="pl-PL" b="1" dirty="0" smtClean="0">
                <a:latin typeface="Myriad Pro Cond" panose="020B0506030403020204" pitchFamily="34" charset="0"/>
              </a:rPr>
            </a:br>
            <a:r>
              <a:rPr lang="pl-PL" b="1" dirty="0" smtClean="0">
                <a:latin typeface="Myriad Pro Cond" panose="020B0506030403020204" pitchFamily="34" charset="0"/>
              </a:rPr>
              <a:t>DLA </a:t>
            </a:r>
            <a:r>
              <a:rPr lang="pl-PL" b="1" dirty="0" smtClean="0">
                <a:latin typeface="Myriad Pro Cond" panose="020B0506030403020204" pitchFamily="34" charset="0"/>
              </a:rPr>
              <a:t>LICEUM I TECHNIKUM</a:t>
            </a:r>
            <a:r>
              <a:rPr lang="pl-PL" b="1" i="1" dirty="0" smtClean="0">
                <a:latin typeface="Myriad Pro Cond" panose="020B0506030403020204" pitchFamily="34" charset="0"/>
              </a:rPr>
              <a:t/>
            </a:r>
            <a:br>
              <a:rPr lang="pl-PL" b="1" i="1" dirty="0" smtClean="0">
                <a:latin typeface="Myriad Pro Cond" panose="020B0506030403020204" pitchFamily="34" charset="0"/>
              </a:rPr>
            </a:br>
            <a:r>
              <a:rPr lang="pl-PL" b="1" dirty="0" smtClean="0">
                <a:latin typeface="Myriad Pro Cond" panose="020B0506030403020204" pitchFamily="34" charset="0"/>
              </a:rPr>
              <a:t>Scenariusz 2.: </a:t>
            </a:r>
            <a:br>
              <a:rPr lang="pl-PL" b="1" dirty="0" smtClean="0">
                <a:latin typeface="Myriad Pro Cond" panose="020B0506030403020204" pitchFamily="34" charset="0"/>
              </a:rPr>
            </a:br>
            <a:r>
              <a:rPr lang="pl-PL" b="1" dirty="0" smtClean="0">
                <a:latin typeface="Myriad Pro Cond" panose="020B0506030403020204" pitchFamily="34" charset="0"/>
              </a:rPr>
              <a:t>Pisma urzędowe i postępowanie sądowo-administracyjne </a:t>
            </a:r>
            <a:endParaRPr lang="pl-PL" b="1" i="1" dirty="0">
              <a:latin typeface="Myriad Pro Cond" panose="020B0506030403020204" pitchFamily="34" charset="0"/>
            </a:endParaRPr>
          </a:p>
        </p:txBody>
      </p:sp>
      <p:sp>
        <p:nvSpPr>
          <p:cNvPr id="3" name="Prostokąt 2">
            <a:extLst>
              <a:ext uri="{FF2B5EF4-FFF2-40B4-BE49-F238E27FC236}">
                <a16:creationId xmlns:a16="http://schemas.microsoft.com/office/drawing/2014/main" id="{5F588AFB-1747-4064-A70E-FD8841503E61}"/>
              </a:ext>
            </a:extLst>
          </p:cNvPr>
          <p:cNvSpPr/>
          <p:nvPr/>
        </p:nvSpPr>
        <p:spPr>
          <a:xfrm>
            <a:off x="8737427" y="5437235"/>
            <a:ext cx="2385498" cy="369332"/>
          </a:xfrm>
          <a:prstGeom prst="rect">
            <a:avLst/>
          </a:prstGeom>
        </p:spPr>
        <p:txBody>
          <a:bodyPr wrap="square">
            <a:spAutoFit/>
          </a:bodyPr>
          <a:lstStyle/>
          <a:p>
            <a:r>
              <a:rPr lang="pl-PL" dirty="0" smtClean="0"/>
              <a:t>dr hab. Piotr Załęski</a:t>
            </a:r>
            <a:endParaRPr lang="pl-PL" dirty="0"/>
          </a:p>
        </p:txBody>
      </p:sp>
    </p:spTree>
    <p:extLst>
      <p:ext uri="{BB962C8B-B14F-4D97-AF65-F5344CB8AC3E}">
        <p14:creationId xmlns:p14="http://schemas.microsoft.com/office/powerpoint/2010/main" val="3855982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ytuł 1"/>
          <p:cNvSpPr>
            <a:spLocks noGrp="1"/>
          </p:cNvSpPr>
          <p:nvPr>
            <p:ph type="title"/>
          </p:nvPr>
        </p:nvSpPr>
        <p:spPr>
          <a:xfrm>
            <a:off x="772886" y="0"/>
            <a:ext cx="10343605" cy="875211"/>
          </a:xfrm>
        </p:spPr>
        <p:txBody>
          <a:bodyPr>
            <a:normAutofit/>
          </a:bodyPr>
          <a:lstStyle/>
          <a:p>
            <a:pPr algn="ctr"/>
            <a:r>
              <a:rPr lang="pl-PL" sz="3200" b="1" dirty="0" smtClean="0">
                <a:latin typeface="Myriad Pro Cond" panose="020B0506030403020204" pitchFamily="34" charset="0"/>
                <a:cs typeface="Times New Roman" pitchFamily="18" charset="0"/>
              </a:rPr>
              <a:t>Zawartość decyzji administracyjnej</a:t>
            </a:r>
            <a:endParaRPr lang="pl-PL" sz="3200" b="1" dirty="0">
              <a:latin typeface="Myriad Pro Cond" panose="020B0506030403020204" pitchFamily="34" charset="0"/>
              <a:cs typeface="Times New Roman" pitchFamily="18" charset="0"/>
            </a:endParaRPr>
          </a:p>
        </p:txBody>
      </p:sp>
      <p:graphicFrame>
        <p:nvGraphicFramePr>
          <p:cNvPr id="8" name="Symbol zastępczy zawartości 7"/>
          <p:cNvGraphicFramePr>
            <a:graphicFrameLocks noGrp="1"/>
          </p:cNvGraphicFramePr>
          <p:nvPr>
            <p:ph idx="1"/>
            <p:extLst>
              <p:ext uri="{D42A27DB-BD31-4B8C-83A1-F6EECF244321}">
                <p14:modId xmlns:p14="http://schemas.microsoft.com/office/powerpoint/2010/main" val="2357863529"/>
              </p:ext>
            </p:extLst>
          </p:nvPr>
        </p:nvGraphicFramePr>
        <p:xfrm>
          <a:off x="191069" y="829962"/>
          <a:ext cx="11832609" cy="5653342"/>
        </p:xfrm>
        <a:graphic>
          <a:graphicData uri="http://schemas.openxmlformats.org/drawingml/2006/table">
            <a:tbl>
              <a:tblPr/>
              <a:tblGrid>
                <a:gridCol w="11832609">
                  <a:extLst>
                    <a:ext uri="{9D8B030D-6E8A-4147-A177-3AD203B41FA5}">
                      <a16:colId xmlns:a16="http://schemas.microsoft.com/office/drawing/2014/main" val="20000"/>
                    </a:ext>
                  </a:extLst>
                </a:gridCol>
              </a:tblGrid>
              <a:tr h="5630333">
                <a:tc>
                  <a:txBody>
                    <a:bodyPr/>
                    <a:lstStyle/>
                    <a:p>
                      <a:pPr algn="just">
                        <a:lnSpc>
                          <a:spcPct val="110000"/>
                        </a:lnSpc>
                        <a:spcAft>
                          <a:spcPts val="0"/>
                        </a:spcAft>
                      </a:pPr>
                      <a:r>
                        <a:rPr lang="pl-PL" sz="1800" dirty="0">
                          <a:latin typeface="Times New Roman" pitchFamily="18" charset="0"/>
                          <a:ea typeface="Times New Roman"/>
                          <a:cs typeface="Times New Roman" pitchFamily="18" charset="0"/>
                        </a:rPr>
                        <a:t>Art. 107. §1. Decyzja zawiera:</a:t>
                      </a:r>
                      <a:endParaRPr lang="pl-PL" sz="1800" dirty="0">
                        <a:latin typeface="Times New Roman" pitchFamily="18" charset="0"/>
                        <a:ea typeface="Calibri"/>
                        <a:cs typeface="Times New Roman" pitchFamily="18" charset="0"/>
                      </a:endParaRPr>
                    </a:p>
                    <a:p>
                      <a:pPr algn="just">
                        <a:lnSpc>
                          <a:spcPct val="110000"/>
                        </a:lnSpc>
                        <a:spcAft>
                          <a:spcPts val="0"/>
                        </a:spcAft>
                      </a:pPr>
                      <a:r>
                        <a:rPr lang="pl-PL" sz="1800" dirty="0">
                          <a:latin typeface="Times New Roman" pitchFamily="18" charset="0"/>
                          <a:ea typeface="Times New Roman"/>
                          <a:cs typeface="Times New Roman" pitchFamily="18" charset="0"/>
                        </a:rPr>
                        <a:t>1) oznaczenie organu administracji publicznej;</a:t>
                      </a:r>
                      <a:endParaRPr lang="pl-PL" sz="1800" dirty="0">
                        <a:latin typeface="Times New Roman" pitchFamily="18" charset="0"/>
                        <a:ea typeface="Calibri"/>
                        <a:cs typeface="Times New Roman" pitchFamily="18" charset="0"/>
                      </a:endParaRPr>
                    </a:p>
                    <a:p>
                      <a:pPr algn="just">
                        <a:lnSpc>
                          <a:spcPct val="110000"/>
                        </a:lnSpc>
                        <a:spcAft>
                          <a:spcPts val="0"/>
                        </a:spcAft>
                      </a:pPr>
                      <a:r>
                        <a:rPr lang="pl-PL" sz="1800" dirty="0">
                          <a:latin typeface="Times New Roman" pitchFamily="18" charset="0"/>
                          <a:ea typeface="Times New Roman"/>
                          <a:cs typeface="Times New Roman" pitchFamily="18" charset="0"/>
                        </a:rPr>
                        <a:t>2) datę wydania;</a:t>
                      </a:r>
                      <a:endParaRPr lang="pl-PL" sz="1800" dirty="0">
                        <a:latin typeface="Times New Roman" pitchFamily="18" charset="0"/>
                        <a:ea typeface="Calibri"/>
                        <a:cs typeface="Times New Roman" pitchFamily="18" charset="0"/>
                      </a:endParaRPr>
                    </a:p>
                    <a:p>
                      <a:pPr algn="just">
                        <a:lnSpc>
                          <a:spcPct val="110000"/>
                        </a:lnSpc>
                        <a:spcAft>
                          <a:spcPts val="0"/>
                        </a:spcAft>
                      </a:pPr>
                      <a:r>
                        <a:rPr lang="pl-PL" sz="1800" dirty="0">
                          <a:latin typeface="Times New Roman" pitchFamily="18" charset="0"/>
                          <a:ea typeface="Times New Roman"/>
                          <a:cs typeface="Times New Roman" pitchFamily="18" charset="0"/>
                        </a:rPr>
                        <a:t>3) oznaczenie strony lub stron;</a:t>
                      </a:r>
                      <a:endParaRPr lang="pl-PL" sz="1800" dirty="0">
                        <a:latin typeface="Times New Roman" pitchFamily="18" charset="0"/>
                        <a:ea typeface="Calibri"/>
                        <a:cs typeface="Times New Roman" pitchFamily="18" charset="0"/>
                      </a:endParaRPr>
                    </a:p>
                    <a:p>
                      <a:pPr algn="just">
                        <a:lnSpc>
                          <a:spcPct val="110000"/>
                        </a:lnSpc>
                        <a:spcAft>
                          <a:spcPts val="0"/>
                        </a:spcAft>
                      </a:pPr>
                      <a:r>
                        <a:rPr lang="pl-PL" sz="1800" dirty="0">
                          <a:latin typeface="Times New Roman" pitchFamily="18" charset="0"/>
                          <a:ea typeface="Calibri"/>
                          <a:cs typeface="Times New Roman" pitchFamily="18" charset="0"/>
                        </a:rPr>
                        <a:t>4) powołanie podstawy prawnej;</a:t>
                      </a:r>
                    </a:p>
                    <a:p>
                      <a:pPr algn="just">
                        <a:lnSpc>
                          <a:spcPct val="110000"/>
                        </a:lnSpc>
                        <a:spcAft>
                          <a:spcPts val="0"/>
                        </a:spcAft>
                      </a:pPr>
                      <a:r>
                        <a:rPr lang="pl-PL" sz="1800" dirty="0">
                          <a:latin typeface="Times New Roman" pitchFamily="18" charset="0"/>
                          <a:ea typeface="Calibri"/>
                          <a:cs typeface="Times New Roman" pitchFamily="18" charset="0"/>
                        </a:rPr>
                        <a:t>5) rozstrzygnięcie;</a:t>
                      </a:r>
                    </a:p>
                    <a:p>
                      <a:pPr algn="just">
                        <a:lnSpc>
                          <a:spcPct val="110000"/>
                        </a:lnSpc>
                        <a:spcAft>
                          <a:spcPts val="0"/>
                        </a:spcAft>
                      </a:pPr>
                      <a:r>
                        <a:rPr lang="pl-PL" sz="1800" dirty="0">
                          <a:latin typeface="Times New Roman" pitchFamily="18" charset="0"/>
                          <a:ea typeface="Calibri"/>
                          <a:cs typeface="Times New Roman" pitchFamily="18" charset="0"/>
                        </a:rPr>
                        <a:t>6) uzasadnienie faktyczne i prawne;</a:t>
                      </a:r>
                    </a:p>
                    <a:p>
                      <a:pPr algn="just">
                        <a:lnSpc>
                          <a:spcPct val="110000"/>
                        </a:lnSpc>
                        <a:spcAft>
                          <a:spcPts val="0"/>
                        </a:spcAft>
                      </a:pPr>
                      <a:r>
                        <a:rPr lang="pl-PL" sz="1800" dirty="0">
                          <a:latin typeface="Times New Roman" pitchFamily="18" charset="0"/>
                          <a:ea typeface="Calibri"/>
                          <a:cs typeface="Times New Roman" pitchFamily="18" charset="0"/>
                        </a:rPr>
                        <a:t>7) pouczenie, czy i w jakim trybie służy od niej odwołanie oraz o prawie do zrzeczenia się odwołania i skutkach zrzeczenia się odwołania;</a:t>
                      </a:r>
                    </a:p>
                    <a:p>
                      <a:pPr algn="just">
                        <a:lnSpc>
                          <a:spcPct val="110000"/>
                        </a:lnSpc>
                        <a:spcAft>
                          <a:spcPts val="0"/>
                        </a:spcAft>
                      </a:pPr>
                      <a:r>
                        <a:rPr lang="pl-PL" sz="1800" dirty="0">
                          <a:latin typeface="Times New Roman" pitchFamily="18" charset="0"/>
                          <a:ea typeface="Calibri"/>
                          <a:cs typeface="Times New Roman" pitchFamily="18" charset="0"/>
                        </a:rPr>
                        <a:t>8) podpis z podaniem imienia i nazwiska oraz stanowiska służbowego pracownika organu upoważnionego do wydania decyzji, a jeżeli decyzja wydana została w formie dokumentu elektronicznego – kwalifikowany podpis elektroniczny;</a:t>
                      </a:r>
                    </a:p>
                    <a:p>
                      <a:pPr algn="just">
                        <a:lnSpc>
                          <a:spcPct val="110000"/>
                        </a:lnSpc>
                        <a:spcAft>
                          <a:spcPts val="0"/>
                        </a:spcAft>
                      </a:pPr>
                      <a:r>
                        <a:rPr lang="pl-PL" sz="1800" dirty="0">
                          <a:latin typeface="Times New Roman" pitchFamily="18" charset="0"/>
                          <a:ea typeface="Calibri"/>
                          <a:cs typeface="Times New Roman" pitchFamily="18" charset="0"/>
                        </a:rPr>
                        <a:t>9) w przypadku decyzji, w stosunku do której może być wniesione powództwo do sądu powszechnego, sprzeciw od decyzji lub skarga do sądu administracyjnego – pouczenie o dopuszczalności wniesienia powództwa, sprzeciwu od decyzji lub skargi oraz wysokości opłaty od powództwa lub wpisu od skargi lub sprzeciwu od decyzji, jeżeli mają one charakter stały, albo podstawie do wyliczenia opłaty lub wpisu o charakterze stosunkowym, a także możliwości ubiegania się przez stronę o zwolnienie od kosztów albo przyznanie prawa pomocy.</a:t>
                      </a:r>
                    </a:p>
                    <a:p>
                      <a:pPr algn="just">
                        <a:lnSpc>
                          <a:spcPct val="110000"/>
                        </a:lnSpc>
                        <a:spcAft>
                          <a:spcPts val="0"/>
                        </a:spcAft>
                      </a:pPr>
                      <a:r>
                        <a:rPr lang="pl-PL" sz="1800" dirty="0">
                          <a:latin typeface="Times New Roman" pitchFamily="18" charset="0"/>
                          <a:ea typeface="Calibri"/>
                          <a:cs typeface="Times New Roman" pitchFamily="18" charset="0"/>
                        </a:rPr>
                        <a:t>§ 4. Można odstąpić od uzasadnienia decyzji, gdy uwzględnia ona w całości żądanie strony; nie dotyczy to jednak decyzji rozstrzygających sporne interesy stron oraz decyzji wydanych na skutek odwołania.</a:t>
                      </a:r>
                    </a:p>
                    <a:p>
                      <a:pPr marL="270510" algn="r">
                        <a:lnSpc>
                          <a:spcPct val="110000"/>
                        </a:lnSpc>
                        <a:spcAft>
                          <a:spcPts val="0"/>
                        </a:spcAft>
                      </a:pPr>
                      <a:r>
                        <a:rPr lang="x-none" sz="1400" dirty="0">
                          <a:latin typeface="Times New Roman" pitchFamily="18" charset="0"/>
                          <a:ea typeface="Calibri"/>
                          <a:cs typeface="Times New Roman" pitchFamily="18" charset="0"/>
                        </a:rPr>
                        <a:t>Dz.U. </a:t>
                      </a:r>
                      <a:r>
                        <a:rPr lang="pl-PL" sz="1400" dirty="0">
                          <a:latin typeface="Times New Roman" pitchFamily="18" charset="0"/>
                          <a:ea typeface="Calibri"/>
                          <a:cs typeface="Times New Roman" pitchFamily="18" charset="0"/>
                        </a:rPr>
                        <a:t>1960</a:t>
                      </a:r>
                      <a:r>
                        <a:rPr lang="x-none" sz="1400" dirty="0">
                          <a:latin typeface="Times New Roman" pitchFamily="18" charset="0"/>
                          <a:ea typeface="Calibri"/>
                          <a:cs typeface="Times New Roman" pitchFamily="18" charset="0"/>
                        </a:rPr>
                        <a:t>, nr 30, poz. 168</a:t>
                      </a:r>
                      <a:r>
                        <a:rPr lang="pl-PL" sz="1400" dirty="0">
                          <a:latin typeface="Times New Roman" pitchFamily="18" charset="0"/>
                          <a:ea typeface="Calibri"/>
                          <a:cs typeface="Times New Roman" pitchFamily="18" charset="0"/>
                        </a:rPr>
                        <a:t>,</a:t>
                      </a:r>
                      <a:r>
                        <a:rPr lang="pl-PL" sz="1400" b="1" i="0" dirty="0">
                          <a:latin typeface="Times New Roman" pitchFamily="18" charset="0"/>
                          <a:ea typeface="Calibri"/>
                          <a:cs typeface="Times New Roman" pitchFamily="18" charset="0"/>
                        </a:rPr>
                        <a:t> </a:t>
                      </a:r>
                      <a:r>
                        <a:rPr lang="x-none" sz="1400" b="0" i="0" dirty="0">
                          <a:latin typeface="Times New Roman" pitchFamily="18" charset="0"/>
                          <a:ea typeface="Calibri"/>
                          <a:cs typeface="Times New Roman" pitchFamily="18" charset="0"/>
                        </a:rPr>
                        <a:t>z późn. zm.</a:t>
                      </a:r>
                      <a:r>
                        <a:rPr lang="x-none" sz="1400" dirty="0">
                          <a:latin typeface="Times New Roman" pitchFamily="18" charset="0"/>
                          <a:ea typeface="Calibri"/>
                          <a:cs typeface="Times New Roman" pitchFamily="18" charset="0"/>
                        </a:rPr>
                        <a:t> (stan prawny na </a:t>
                      </a:r>
                      <a:r>
                        <a:rPr lang="pl-PL" sz="1400" dirty="0">
                          <a:latin typeface="Times New Roman" pitchFamily="18" charset="0"/>
                          <a:ea typeface="Calibri"/>
                          <a:cs typeface="Times New Roman" pitchFamily="18" charset="0"/>
                        </a:rPr>
                        <a:t>10 maja</a:t>
                      </a:r>
                      <a:r>
                        <a:rPr lang="x-none" sz="1400" dirty="0">
                          <a:latin typeface="Times New Roman" pitchFamily="18" charset="0"/>
                          <a:ea typeface="Calibri"/>
                          <a:cs typeface="Times New Roman" pitchFamily="18" charset="0"/>
                        </a:rPr>
                        <a:t> 201</a:t>
                      </a:r>
                      <a:r>
                        <a:rPr lang="pl-PL" sz="1400" dirty="0" smtClean="0">
                          <a:latin typeface="Times New Roman" pitchFamily="18" charset="0"/>
                          <a:ea typeface="Calibri"/>
                          <a:cs typeface="Times New Roman" pitchFamily="18" charset="0"/>
                        </a:rPr>
                        <a:t>9 r.)</a:t>
                      </a:r>
                      <a:r>
                        <a:rPr lang="x-none" sz="1400" dirty="0" smtClean="0">
                          <a:latin typeface="Times New Roman" pitchFamily="18" charset="0"/>
                          <a:ea typeface="Calibri"/>
                          <a:cs typeface="Times New Roman" pitchFamily="18" charset="0"/>
                        </a:rPr>
                        <a:t> </a:t>
                      </a:r>
                      <a:endParaRPr lang="pl-PL" sz="1000" dirty="0">
                        <a:latin typeface="Calibri"/>
                        <a:ea typeface="Calibri"/>
                        <a:cs typeface="Times New Roman"/>
                      </a:endParaRPr>
                    </a:p>
                  </a:txBody>
                  <a:tcPr marL="64967" marR="64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06846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ytuł 1"/>
          <p:cNvSpPr>
            <a:spLocks noGrp="1"/>
          </p:cNvSpPr>
          <p:nvPr>
            <p:ph type="title"/>
          </p:nvPr>
        </p:nvSpPr>
        <p:spPr>
          <a:xfrm>
            <a:off x="772886" y="164308"/>
            <a:ext cx="10343605" cy="875211"/>
          </a:xfrm>
        </p:spPr>
        <p:txBody>
          <a:bodyPr>
            <a:noAutofit/>
          </a:bodyPr>
          <a:lstStyle/>
          <a:p>
            <a:pPr algn="ctr"/>
            <a:r>
              <a:rPr lang="pl-PL" sz="2400" b="1" dirty="0" smtClean="0">
                <a:latin typeface="Myriad Pro Cond" panose="020B0506030403020204" pitchFamily="34" charset="0"/>
                <a:cs typeface="Times New Roman" pitchFamily="18" charset="0"/>
              </a:rPr>
              <a:t>Fragment decyzji administracyjnej – sytuacja fikcyjna </a:t>
            </a:r>
            <a:br>
              <a:rPr lang="pl-PL" sz="2400" b="1" dirty="0" smtClean="0">
                <a:latin typeface="Myriad Pro Cond" panose="020B0506030403020204" pitchFamily="34" charset="0"/>
                <a:cs typeface="Times New Roman" pitchFamily="18" charset="0"/>
              </a:rPr>
            </a:br>
            <a:r>
              <a:rPr lang="pl-PL" sz="2000" b="1" dirty="0" smtClean="0">
                <a:latin typeface="Myriad Pro Cond" panose="020B0506030403020204" pitchFamily="34" charset="0"/>
                <a:cs typeface="Times New Roman" pitchFamily="18" charset="0"/>
              </a:rPr>
              <a:t>(wykorzystano materiał z jednej z czerwcowych matur z </a:t>
            </a:r>
            <a:r>
              <a:rPr lang="pl-PL" sz="2000" b="1" dirty="0" err="1" smtClean="0">
                <a:latin typeface="Myriad Pro Cond" panose="020B0506030403020204" pitchFamily="34" charset="0"/>
                <a:cs typeface="Times New Roman" pitchFamily="18" charset="0"/>
              </a:rPr>
              <a:t>WOS-u</a:t>
            </a:r>
            <a:r>
              <a:rPr lang="pl-PL" sz="2000" b="1" dirty="0" smtClean="0">
                <a:latin typeface="Myriad Pro Cond" panose="020B0506030403020204" pitchFamily="34" charset="0"/>
                <a:cs typeface="Times New Roman" pitchFamily="18" charset="0"/>
              </a:rPr>
              <a:t> z 2018 roku)</a:t>
            </a:r>
            <a:endParaRPr lang="pl-PL" sz="2000" b="1" dirty="0">
              <a:latin typeface="Myriad Pro Cond" panose="020B0506030403020204" pitchFamily="34" charset="0"/>
              <a:cs typeface="Times New Roman" pitchFamily="18" charset="0"/>
            </a:endParaRPr>
          </a:p>
        </p:txBody>
      </p:sp>
      <p:graphicFrame>
        <p:nvGraphicFramePr>
          <p:cNvPr id="9" name="Symbol zastępczy zawartości 8"/>
          <p:cNvGraphicFramePr>
            <a:graphicFrameLocks noGrp="1"/>
          </p:cNvGraphicFramePr>
          <p:nvPr>
            <p:ph idx="1"/>
            <p:extLst>
              <p:ext uri="{D42A27DB-BD31-4B8C-83A1-F6EECF244321}">
                <p14:modId xmlns:p14="http://schemas.microsoft.com/office/powerpoint/2010/main" val="3290838691"/>
              </p:ext>
            </p:extLst>
          </p:nvPr>
        </p:nvGraphicFramePr>
        <p:xfrm>
          <a:off x="464025" y="1154095"/>
          <a:ext cx="11327642" cy="5268035"/>
        </p:xfrm>
        <a:graphic>
          <a:graphicData uri="http://schemas.openxmlformats.org/drawingml/2006/table">
            <a:tbl>
              <a:tblPr/>
              <a:tblGrid>
                <a:gridCol w="11327642">
                  <a:extLst>
                    <a:ext uri="{9D8B030D-6E8A-4147-A177-3AD203B41FA5}">
                      <a16:colId xmlns:a16="http://schemas.microsoft.com/office/drawing/2014/main" val="20000"/>
                    </a:ext>
                  </a:extLst>
                </a:gridCol>
              </a:tblGrid>
              <a:tr h="5268035">
                <a:tc>
                  <a:txBody>
                    <a:bodyPr/>
                    <a:lstStyle/>
                    <a:p>
                      <a:pPr algn="r">
                        <a:lnSpc>
                          <a:spcPct val="115000"/>
                        </a:lnSpc>
                        <a:spcAft>
                          <a:spcPts val="0"/>
                        </a:spcAft>
                      </a:pPr>
                      <a:endParaRPr lang="pl-PL" sz="1600" dirty="0">
                        <a:latin typeface="Times New Roman" pitchFamily="18" charset="0"/>
                        <a:ea typeface="Calibri"/>
                        <a:cs typeface="Times New Roman" pitchFamily="18" charset="0"/>
                      </a:endParaRPr>
                    </a:p>
                    <a:p>
                      <a:pPr algn="r">
                        <a:lnSpc>
                          <a:spcPct val="115000"/>
                        </a:lnSpc>
                        <a:spcAft>
                          <a:spcPts val="0"/>
                        </a:spcAft>
                      </a:pPr>
                      <a:r>
                        <a:rPr lang="pl-PL" sz="1600" dirty="0">
                          <a:latin typeface="Times New Roman" pitchFamily="18" charset="0"/>
                          <a:ea typeface="Calibri"/>
                          <a:cs typeface="Times New Roman" pitchFamily="18" charset="0"/>
                        </a:rPr>
                        <a:t>Katowice, 16 stycznia 2015 r.</a:t>
                      </a:r>
                    </a:p>
                    <a:p>
                      <a:pPr>
                        <a:lnSpc>
                          <a:spcPct val="115000"/>
                        </a:lnSpc>
                        <a:spcAft>
                          <a:spcPts val="0"/>
                        </a:spcAft>
                      </a:pPr>
                      <a:r>
                        <a:rPr lang="pl-PL" sz="1600" dirty="0">
                          <a:latin typeface="Times New Roman" pitchFamily="18" charset="0"/>
                          <a:ea typeface="Calibri"/>
                          <a:cs typeface="Times New Roman" pitchFamily="18" charset="0"/>
                        </a:rPr>
                        <a:t>Prezydent Miasta Katowice </a:t>
                      </a:r>
                    </a:p>
                    <a:p>
                      <a:pPr>
                        <a:lnSpc>
                          <a:spcPct val="115000"/>
                        </a:lnSpc>
                        <a:spcAft>
                          <a:spcPts val="0"/>
                        </a:spcAft>
                      </a:pPr>
                      <a:r>
                        <a:rPr lang="pl-PL" sz="1600" dirty="0">
                          <a:latin typeface="Times New Roman" pitchFamily="18" charset="0"/>
                          <a:ea typeface="Calibri"/>
                          <a:cs typeface="Times New Roman" pitchFamily="18" charset="0"/>
                        </a:rPr>
                        <a:t>Nr </a:t>
                      </a:r>
                      <a:r>
                        <a:rPr lang="pl-PL" sz="1600" dirty="0" err="1">
                          <a:latin typeface="Times New Roman" pitchFamily="18" charset="0"/>
                          <a:ea typeface="Calibri"/>
                          <a:cs typeface="Times New Roman" pitchFamily="18" charset="0"/>
                        </a:rPr>
                        <a:t>ewid</a:t>
                      </a:r>
                      <a:r>
                        <a:rPr lang="pl-PL" sz="1600" dirty="0">
                          <a:latin typeface="Times New Roman" pitchFamily="18" charset="0"/>
                          <a:ea typeface="Calibri"/>
                          <a:cs typeface="Times New Roman" pitchFamily="18" charset="0"/>
                        </a:rPr>
                        <a:t>. 19/7864 </a:t>
                      </a:r>
                    </a:p>
                    <a:p>
                      <a:pPr algn="r">
                        <a:lnSpc>
                          <a:spcPct val="115000"/>
                        </a:lnSpc>
                        <a:spcAft>
                          <a:spcPts val="0"/>
                        </a:spcAft>
                      </a:pPr>
                      <a:r>
                        <a:rPr lang="pl-PL" sz="1600" b="1" dirty="0">
                          <a:latin typeface="Times New Roman" pitchFamily="18" charset="0"/>
                          <a:ea typeface="Calibri"/>
                          <a:cs typeface="Times New Roman" pitchFamily="18" charset="0"/>
                        </a:rPr>
                        <a:t>(Brakujący element A.) </a:t>
                      </a:r>
                      <a:endParaRPr lang="pl-PL" sz="1600" dirty="0">
                        <a:latin typeface="Times New Roman" pitchFamily="18" charset="0"/>
                        <a:ea typeface="Calibri"/>
                        <a:cs typeface="Times New Roman" pitchFamily="18" charset="0"/>
                      </a:endParaRPr>
                    </a:p>
                    <a:p>
                      <a:pPr algn="ctr">
                        <a:lnSpc>
                          <a:spcPct val="115000"/>
                        </a:lnSpc>
                        <a:spcAft>
                          <a:spcPts val="0"/>
                        </a:spcAft>
                      </a:pPr>
                      <a:r>
                        <a:rPr lang="pl-PL" sz="1600" dirty="0">
                          <a:latin typeface="Times New Roman" pitchFamily="18" charset="0"/>
                          <a:ea typeface="Calibri"/>
                          <a:cs typeface="Times New Roman" pitchFamily="18" charset="0"/>
                        </a:rPr>
                        <a:t>Decyzja</a:t>
                      </a:r>
                    </a:p>
                    <a:p>
                      <a:pPr algn="ctr">
                        <a:lnSpc>
                          <a:spcPct val="115000"/>
                        </a:lnSpc>
                        <a:spcAft>
                          <a:spcPts val="0"/>
                        </a:spcAft>
                      </a:pPr>
                      <a:r>
                        <a:rPr lang="pl-PL" sz="1600" dirty="0">
                          <a:latin typeface="Times New Roman" pitchFamily="18" charset="0"/>
                          <a:ea typeface="Calibri"/>
                          <a:cs typeface="Times New Roman" pitchFamily="18" charset="0"/>
                        </a:rPr>
                        <a:t>w sprawie wymiaru podatku od nieruchomości na rok 2015</a:t>
                      </a:r>
                    </a:p>
                    <a:p>
                      <a:pPr algn="just">
                        <a:lnSpc>
                          <a:spcPct val="115000"/>
                        </a:lnSpc>
                        <a:spcAft>
                          <a:spcPts val="0"/>
                        </a:spcAft>
                      </a:pPr>
                      <a:endParaRPr lang="pl-PL" sz="1600" dirty="0" smtClean="0">
                        <a:latin typeface="Times New Roman" pitchFamily="18" charset="0"/>
                        <a:ea typeface="Calibri"/>
                        <a:cs typeface="Times New Roman" pitchFamily="18" charset="0"/>
                      </a:endParaRPr>
                    </a:p>
                    <a:p>
                      <a:pPr algn="just">
                        <a:lnSpc>
                          <a:spcPct val="115000"/>
                        </a:lnSpc>
                        <a:spcAft>
                          <a:spcPts val="0"/>
                        </a:spcAft>
                      </a:pPr>
                      <a:r>
                        <a:rPr lang="pl-PL" sz="1600" dirty="0" smtClean="0">
                          <a:latin typeface="Times New Roman" pitchFamily="18" charset="0"/>
                          <a:ea typeface="Calibri"/>
                          <a:cs typeface="Times New Roman" pitchFamily="18" charset="0"/>
                        </a:rPr>
                        <a:t>Prezydent </a:t>
                      </a:r>
                      <a:r>
                        <a:rPr lang="pl-PL" sz="1600" dirty="0">
                          <a:latin typeface="Times New Roman" pitchFamily="18" charset="0"/>
                          <a:ea typeface="Calibri"/>
                          <a:cs typeface="Times New Roman" pitchFamily="18" charset="0"/>
                        </a:rPr>
                        <a:t>Miasta Katowice – na podstawie art. 207 i 210 w związku z art. 21 § 1 </a:t>
                      </a:r>
                      <a:r>
                        <a:rPr lang="pl-PL" sz="1600" dirty="0" err="1">
                          <a:latin typeface="Times New Roman" pitchFamily="18" charset="0"/>
                          <a:ea typeface="Calibri"/>
                          <a:cs typeface="Times New Roman" pitchFamily="18" charset="0"/>
                        </a:rPr>
                        <a:t>pkt</a:t>
                      </a:r>
                      <a:r>
                        <a:rPr lang="pl-PL" sz="1600" dirty="0">
                          <a:latin typeface="Times New Roman" pitchFamily="18" charset="0"/>
                          <a:ea typeface="Calibri"/>
                          <a:cs typeface="Times New Roman" pitchFamily="18" charset="0"/>
                        </a:rPr>
                        <a:t> 2 ustawy z dnia 29.08.1997 r. </a:t>
                      </a:r>
                      <a:r>
                        <a:rPr lang="pl-PL" sz="1600" i="1" dirty="0">
                          <a:latin typeface="Times New Roman" pitchFamily="18" charset="0"/>
                          <a:ea typeface="Calibri"/>
                          <a:cs typeface="Times New Roman" pitchFamily="18" charset="0"/>
                        </a:rPr>
                        <a:t>Ordynacja podatkowa</a:t>
                      </a:r>
                      <a:r>
                        <a:rPr lang="pl-PL" sz="1600" dirty="0">
                          <a:latin typeface="Times New Roman" pitchFamily="18" charset="0"/>
                          <a:ea typeface="Calibri"/>
                          <a:cs typeface="Times New Roman" pitchFamily="18" charset="0"/>
                        </a:rPr>
                        <a:t> (</a:t>
                      </a:r>
                      <a:r>
                        <a:rPr lang="pl-PL" sz="1600" dirty="0" err="1">
                          <a:latin typeface="Times New Roman" pitchFamily="18" charset="0"/>
                          <a:ea typeface="Calibri"/>
                          <a:cs typeface="Times New Roman" pitchFamily="18" charset="0"/>
                        </a:rPr>
                        <a:t>Dz.U</a:t>
                      </a:r>
                      <a:r>
                        <a:rPr lang="pl-PL" sz="1600" dirty="0">
                          <a:latin typeface="Times New Roman" pitchFamily="18" charset="0"/>
                          <a:ea typeface="Calibri"/>
                          <a:cs typeface="Times New Roman" pitchFamily="18" charset="0"/>
                        </a:rPr>
                        <a:t>. 2012, poz. 749, z </a:t>
                      </a:r>
                      <a:r>
                        <a:rPr lang="pl-PL" sz="1600" dirty="0" err="1">
                          <a:latin typeface="Times New Roman" pitchFamily="18" charset="0"/>
                          <a:ea typeface="Calibri"/>
                          <a:cs typeface="Times New Roman" pitchFamily="18" charset="0"/>
                        </a:rPr>
                        <a:t>późn</a:t>
                      </a:r>
                      <a:r>
                        <a:rPr lang="pl-PL" sz="1600" dirty="0">
                          <a:latin typeface="Times New Roman" pitchFamily="18" charset="0"/>
                          <a:ea typeface="Calibri"/>
                          <a:cs typeface="Times New Roman" pitchFamily="18" charset="0"/>
                        </a:rPr>
                        <a:t>. zm.), art. 2–7 ustawy z dnia 12.02.1991 r. </a:t>
                      </a:r>
                      <a:r>
                        <a:rPr lang="pl-PL" sz="1600" i="1" dirty="0">
                          <a:latin typeface="Times New Roman" pitchFamily="18" charset="0"/>
                          <a:ea typeface="Calibri"/>
                          <a:cs typeface="Times New Roman" pitchFamily="18" charset="0"/>
                        </a:rPr>
                        <a:t>o podatkach i opłatach lokalnych</a:t>
                      </a:r>
                      <a:r>
                        <a:rPr lang="pl-PL" sz="1600" dirty="0">
                          <a:latin typeface="Times New Roman" pitchFamily="18" charset="0"/>
                          <a:ea typeface="Calibri"/>
                          <a:cs typeface="Times New Roman" pitchFamily="18" charset="0"/>
                        </a:rPr>
                        <a:t> (</a:t>
                      </a:r>
                      <a:r>
                        <a:rPr lang="pl-PL" sz="1600" dirty="0" err="1">
                          <a:latin typeface="Times New Roman" pitchFamily="18" charset="0"/>
                          <a:ea typeface="Calibri"/>
                          <a:cs typeface="Times New Roman" pitchFamily="18" charset="0"/>
                        </a:rPr>
                        <a:t>Dz.U</a:t>
                      </a:r>
                      <a:r>
                        <a:rPr lang="pl-PL" sz="1600" dirty="0">
                          <a:latin typeface="Times New Roman" pitchFamily="18" charset="0"/>
                          <a:ea typeface="Calibri"/>
                          <a:cs typeface="Times New Roman" pitchFamily="18" charset="0"/>
                        </a:rPr>
                        <a:t>. 2014, poz. 849, z </a:t>
                      </a:r>
                      <a:r>
                        <a:rPr lang="pl-PL" sz="1600" dirty="0" err="1">
                          <a:latin typeface="Times New Roman" pitchFamily="18" charset="0"/>
                          <a:ea typeface="Calibri"/>
                          <a:cs typeface="Times New Roman" pitchFamily="18" charset="0"/>
                        </a:rPr>
                        <a:t>późn</a:t>
                      </a:r>
                      <a:r>
                        <a:rPr lang="pl-PL" sz="1600" dirty="0">
                          <a:latin typeface="Times New Roman" pitchFamily="18" charset="0"/>
                          <a:ea typeface="Calibri"/>
                          <a:cs typeface="Times New Roman" pitchFamily="18" charset="0"/>
                        </a:rPr>
                        <a:t>. zm.), Uchwały nr LV/1288/14 Rady Miasta Katowice z dnia 15.10.2014 r. </a:t>
                      </a:r>
                      <a:r>
                        <a:rPr lang="pl-PL" sz="1600" i="1" dirty="0">
                          <a:latin typeface="Times New Roman" pitchFamily="18" charset="0"/>
                          <a:ea typeface="Calibri"/>
                          <a:cs typeface="Times New Roman" pitchFamily="18" charset="0"/>
                        </a:rPr>
                        <a:t>w sprawie określenia wysokości stawek podatku od nieruchomości na rok 2015 obowiązujących na terenie miasta Katowice</a:t>
                      </a:r>
                      <a:r>
                        <a:rPr lang="pl-PL" sz="1600" dirty="0">
                          <a:latin typeface="Times New Roman" pitchFamily="18" charset="0"/>
                          <a:ea typeface="Calibri"/>
                          <a:cs typeface="Times New Roman" pitchFamily="18" charset="0"/>
                        </a:rPr>
                        <a:t> (</a:t>
                      </a:r>
                      <a:r>
                        <a:rPr lang="pl-PL" sz="1600" dirty="0" err="1">
                          <a:latin typeface="Times New Roman" pitchFamily="18" charset="0"/>
                          <a:ea typeface="Calibri"/>
                          <a:cs typeface="Times New Roman" pitchFamily="18" charset="0"/>
                        </a:rPr>
                        <a:t>Dz.Urz</a:t>
                      </a:r>
                      <a:r>
                        <a:rPr lang="pl-PL" sz="1600" dirty="0">
                          <a:latin typeface="Times New Roman" pitchFamily="18" charset="0"/>
                          <a:ea typeface="Calibri"/>
                          <a:cs typeface="Times New Roman" pitchFamily="18" charset="0"/>
                        </a:rPr>
                        <a:t>. Woj. Śl. 2014, poz. 5304) – ustala dla:</a:t>
                      </a:r>
                    </a:p>
                    <a:p>
                      <a:pPr algn="just">
                        <a:lnSpc>
                          <a:spcPct val="115000"/>
                        </a:lnSpc>
                        <a:spcAft>
                          <a:spcPts val="0"/>
                        </a:spcAft>
                      </a:pPr>
                      <a:r>
                        <a:rPr lang="pl-PL" sz="1600" dirty="0">
                          <a:latin typeface="Times New Roman" pitchFamily="18" charset="0"/>
                          <a:ea typeface="Calibri"/>
                          <a:cs typeface="Times New Roman" pitchFamily="18" charset="0"/>
                        </a:rPr>
                        <a:t>Położenie nieruchomości: ul. </a:t>
                      </a:r>
                      <a:r>
                        <a:rPr lang="pl-PL" sz="1600" dirty="0" err="1">
                          <a:latin typeface="Times New Roman" pitchFamily="18" charset="0"/>
                          <a:ea typeface="Calibri"/>
                          <a:cs typeface="Times New Roman" pitchFamily="18" charset="0"/>
                        </a:rPr>
                        <a:t>Krupańskiego</a:t>
                      </a:r>
                      <a:r>
                        <a:rPr lang="pl-PL" sz="1600" dirty="0">
                          <a:latin typeface="Times New Roman" pitchFamily="18" charset="0"/>
                          <a:ea typeface="Calibri"/>
                          <a:cs typeface="Times New Roman" pitchFamily="18" charset="0"/>
                        </a:rPr>
                        <a:t> 6</a:t>
                      </a:r>
                    </a:p>
                    <a:p>
                      <a:pPr algn="just">
                        <a:lnSpc>
                          <a:spcPct val="115000"/>
                        </a:lnSpc>
                        <a:spcAft>
                          <a:spcPts val="0"/>
                        </a:spcAft>
                      </a:pPr>
                      <a:r>
                        <a:rPr lang="pl-PL" sz="1600" dirty="0">
                          <a:latin typeface="Times New Roman" pitchFamily="18" charset="0"/>
                          <a:ea typeface="Calibri"/>
                          <a:cs typeface="Times New Roman" pitchFamily="18" charset="0"/>
                        </a:rPr>
                        <a:t>Podatek od nieruchomości do zapłaty: 468,00 zł</a:t>
                      </a:r>
                    </a:p>
                    <a:p>
                      <a:pPr algn="just">
                        <a:lnSpc>
                          <a:spcPct val="115000"/>
                        </a:lnSpc>
                        <a:spcAft>
                          <a:spcPts val="0"/>
                        </a:spcAft>
                      </a:pPr>
                      <a:r>
                        <a:rPr lang="pl-PL" sz="1600" dirty="0">
                          <a:latin typeface="Times New Roman" pitchFamily="18" charset="0"/>
                          <a:ea typeface="Calibri"/>
                          <a:cs typeface="Times New Roman" pitchFamily="18" charset="0"/>
                        </a:rPr>
                        <a:t>Podatek płatny jest na rachunek bankowy nr 111609847000016 lub w kasie Urzędu Miasta Katowice.</a:t>
                      </a:r>
                    </a:p>
                    <a:p>
                      <a:pPr algn="ctr">
                        <a:lnSpc>
                          <a:spcPct val="115000"/>
                        </a:lnSpc>
                        <a:spcAft>
                          <a:spcPts val="0"/>
                        </a:spcAft>
                      </a:pPr>
                      <a:r>
                        <a:rPr lang="pl-PL" sz="1600" b="1" dirty="0">
                          <a:latin typeface="Times New Roman" pitchFamily="18" charset="0"/>
                          <a:ea typeface="Calibri"/>
                          <a:cs typeface="Times New Roman" pitchFamily="18" charset="0"/>
                        </a:rPr>
                        <a:t>(Brakujący element B.)</a:t>
                      </a:r>
                      <a:endParaRPr lang="pl-PL" sz="1600" dirty="0">
                        <a:latin typeface="Times New Roman" pitchFamily="18" charset="0"/>
                        <a:ea typeface="Calibri"/>
                        <a:cs typeface="Times New Roman" pitchFamily="18" charset="0"/>
                      </a:endParaRPr>
                    </a:p>
                    <a:p>
                      <a:pPr algn="r">
                        <a:lnSpc>
                          <a:spcPct val="115000"/>
                        </a:lnSpc>
                        <a:spcAft>
                          <a:spcPts val="0"/>
                        </a:spcAft>
                      </a:pPr>
                      <a:r>
                        <a:rPr lang="pl-PL" sz="1600" dirty="0">
                          <a:latin typeface="Times New Roman" pitchFamily="18" charset="0"/>
                          <a:ea typeface="Calibri"/>
                          <a:cs typeface="Times New Roman" pitchFamily="18" charset="0"/>
                        </a:rPr>
                        <a:t>Prezydent Miasta Katowice</a:t>
                      </a:r>
                    </a:p>
                    <a:p>
                      <a:pPr algn="r">
                        <a:lnSpc>
                          <a:spcPct val="115000"/>
                        </a:lnSpc>
                        <a:spcAft>
                          <a:spcPts val="0"/>
                        </a:spcAft>
                      </a:pPr>
                      <a:r>
                        <a:rPr lang="pl-PL" sz="1800" i="1" dirty="0">
                          <a:latin typeface="Times New Roman" pitchFamily="18" charset="0"/>
                          <a:ea typeface="Calibri"/>
                          <a:cs typeface="Times New Roman" pitchFamily="18" charset="0"/>
                        </a:rPr>
                        <a:t>Julian Śląski</a:t>
                      </a:r>
                      <a:endParaRPr lang="pl-PL"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79143" y="420309"/>
            <a:ext cx="10515600" cy="1037230"/>
          </a:xfrm>
        </p:spPr>
        <p:txBody>
          <a:bodyPr>
            <a:normAutofit fontScale="90000"/>
          </a:bodyPr>
          <a:lstStyle/>
          <a:p>
            <a:pPr algn="ctr"/>
            <a:r>
              <a:rPr lang="pl-PL" sz="2700" b="1" dirty="0" smtClean="0">
                <a:latin typeface="Myriad Pro Cond" panose="020B0506030403020204" pitchFamily="34" charset="0"/>
                <a:cs typeface="Times New Roman" pitchFamily="18" charset="0"/>
              </a:rPr>
              <a:t>Odwołanie od decyzji administracyjnej </a:t>
            </a:r>
            <a:br>
              <a:rPr lang="pl-PL" sz="2700" b="1" dirty="0" smtClean="0">
                <a:latin typeface="Myriad Pro Cond" panose="020B0506030403020204" pitchFamily="34" charset="0"/>
                <a:cs typeface="Times New Roman" pitchFamily="18" charset="0"/>
              </a:rPr>
            </a:br>
            <a:r>
              <a:rPr lang="pl-PL" sz="2700" b="1" dirty="0" smtClean="0">
                <a:latin typeface="Myriad Pro Cond" panose="020B0506030403020204" pitchFamily="34" charset="0"/>
                <a:cs typeface="Times New Roman" pitchFamily="18" charset="0"/>
              </a:rPr>
              <a:t>– sytuacja fikcyjna wymagająca odwołania i przepisy prawne </a:t>
            </a:r>
            <a:r>
              <a:rPr lang="pl-PL" sz="2400" b="1" dirty="0" smtClean="0">
                <a:latin typeface="Myriad Pro Cond" panose="020B0506030403020204" pitchFamily="34" charset="0"/>
                <a:cs typeface="Times New Roman" pitchFamily="18" charset="0"/>
              </a:rPr>
              <a:t/>
            </a:r>
            <a:br>
              <a:rPr lang="pl-PL" sz="2400" b="1" dirty="0" smtClean="0">
                <a:latin typeface="Myriad Pro Cond" panose="020B0506030403020204" pitchFamily="34" charset="0"/>
                <a:cs typeface="Times New Roman" pitchFamily="18" charset="0"/>
              </a:rPr>
            </a:br>
            <a:r>
              <a:rPr lang="pl-PL" sz="2400" b="1" dirty="0" smtClean="0">
                <a:latin typeface="Myriad Pro Cond" panose="020B0506030403020204" pitchFamily="34" charset="0"/>
                <a:cs typeface="Times New Roman" pitchFamily="18" charset="0"/>
              </a:rPr>
              <a:t>(wykorzystano materiał z jednej z czerwcowych matur z WOS-u z 2016 roku)</a:t>
            </a:r>
            <a:r>
              <a:rPr lang="pl-PL" sz="2400" dirty="0" smtClean="0"/>
              <a:t/>
            </a:r>
            <a:br>
              <a:rPr lang="pl-PL" sz="2400" dirty="0" smtClean="0"/>
            </a:br>
            <a:endParaRPr lang="pl-PL" sz="2400" dirty="0">
              <a:latin typeface="Times New Roman" pitchFamily="18" charset="0"/>
              <a:cs typeface="Times New Roman" pitchFamily="18" charset="0"/>
            </a:endParaRPr>
          </a:p>
        </p:txBody>
      </p:sp>
      <p:graphicFrame>
        <p:nvGraphicFramePr>
          <p:cNvPr id="8" name="Symbol zastępczy zawartości 7"/>
          <p:cNvGraphicFramePr>
            <a:graphicFrameLocks noGrp="1"/>
          </p:cNvGraphicFramePr>
          <p:nvPr>
            <p:ph idx="1"/>
            <p:extLst>
              <p:ext uri="{D42A27DB-BD31-4B8C-83A1-F6EECF244321}">
                <p14:modId xmlns:p14="http://schemas.microsoft.com/office/powerpoint/2010/main" val="3511756218"/>
              </p:ext>
            </p:extLst>
          </p:nvPr>
        </p:nvGraphicFramePr>
        <p:xfrm>
          <a:off x="409433" y="1457543"/>
          <a:ext cx="11368585" cy="5063319"/>
        </p:xfrm>
        <a:graphic>
          <a:graphicData uri="http://schemas.openxmlformats.org/drawingml/2006/table">
            <a:tbl>
              <a:tblPr/>
              <a:tblGrid>
                <a:gridCol w="11368585">
                  <a:extLst>
                    <a:ext uri="{9D8B030D-6E8A-4147-A177-3AD203B41FA5}">
                      <a16:colId xmlns:a16="http://schemas.microsoft.com/office/drawing/2014/main" val="20000"/>
                    </a:ext>
                  </a:extLst>
                </a:gridCol>
              </a:tblGrid>
              <a:tr h="5063319">
                <a:tc>
                  <a:txBody>
                    <a:bodyPr/>
                    <a:lstStyle/>
                    <a:p>
                      <a:pPr>
                        <a:lnSpc>
                          <a:spcPct val="115000"/>
                        </a:lnSpc>
                        <a:spcAft>
                          <a:spcPts val="0"/>
                        </a:spcAft>
                      </a:pPr>
                      <a:r>
                        <a:rPr lang="pl-PL" sz="1600" b="1" dirty="0">
                          <a:latin typeface="Times New Roman" pitchFamily="18" charset="0"/>
                          <a:ea typeface="Times New Roman"/>
                          <a:cs typeface="Times New Roman" pitchFamily="18" charset="0"/>
                        </a:rPr>
                        <a:t>Opis sprawy Bogdana </a:t>
                      </a:r>
                      <a:r>
                        <a:rPr lang="pl-PL" sz="1600" b="1" dirty="0" err="1">
                          <a:latin typeface="Times New Roman" pitchFamily="18" charset="0"/>
                          <a:ea typeface="Times New Roman"/>
                          <a:cs typeface="Times New Roman" pitchFamily="18" charset="0"/>
                        </a:rPr>
                        <a:t>Babackiego</a:t>
                      </a:r>
                      <a:r>
                        <a:rPr lang="pl-PL" sz="1600" b="1" dirty="0">
                          <a:latin typeface="Times New Roman" pitchFamily="18" charset="0"/>
                          <a:ea typeface="Times New Roman"/>
                          <a:cs typeface="Times New Roman" pitchFamily="18" charset="0"/>
                        </a:rPr>
                        <a:t> – sytuacja fikcyjna</a:t>
                      </a:r>
                      <a:endParaRPr lang="pl-PL" sz="1600" b="1" dirty="0">
                        <a:latin typeface="Times New Roman" pitchFamily="18" charset="0"/>
                        <a:ea typeface="Calibri"/>
                        <a:cs typeface="Times New Roman" pitchFamily="18" charset="0"/>
                      </a:endParaRPr>
                    </a:p>
                    <a:p>
                      <a:pPr algn="just">
                        <a:lnSpc>
                          <a:spcPct val="115000"/>
                        </a:lnSpc>
                        <a:spcAft>
                          <a:spcPts val="0"/>
                        </a:spcAft>
                      </a:pPr>
                      <a:r>
                        <a:rPr lang="pl-PL" sz="1600" dirty="0">
                          <a:latin typeface="Times New Roman" pitchFamily="18" charset="0"/>
                          <a:ea typeface="Calibri"/>
                          <a:cs typeface="Times New Roman" pitchFamily="18" charset="0"/>
                        </a:rPr>
                        <a:t>Dnia 8 lutego 2013 r. </a:t>
                      </a:r>
                      <a:r>
                        <a:rPr lang="pl-PL" sz="1600" dirty="0">
                          <a:latin typeface="Times New Roman" pitchFamily="18" charset="0"/>
                          <a:ea typeface="Times New Roman"/>
                          <a:cs typeface="Times New Roman" pitchFamily="18" charset="0"/>
                        </a:rPr>
                        <a:t>Bogdanowi </a:t>
                      </a:r>
                      <a:r>
                        <a:rPr lang="pl-PL" sz="1600" dirty="0" err="1">
                          <a:latin typeface="Times New Roman" pitchFamily="18" charset="0"/>
                          <a:ea typeface="Times New Roman"/>
                          <a:cs typeface="Times New Roman" pitchFamily="18" charset="0"/>
                        </a:rPr>
                        <a:t>Babackiemu</a:t>
                      </a:r>
                      <a:r>
                        <a:rPr lang="pl-PL" sz="1600" dirty="0">
                          <a:latin typeface="Times New Roman" pitchFamily="18" charset="0"/>
                          <a:ea typeface="Calibri"/>
                          <a:cs typeface="Times New Roman" pitchFamily="18" charset="0"/>
                        </a:rPr>
                        <a:t> doręczono decyzję Prezydenta Miasta Elbląga z 1 lutego </a:t>
                      </a:r>
                      <a:r>
                        <a:rPr lang="pl-PL" sz="1600" spc="-20" dirty="0">
                          <a:latin typeface="Times New Roman" pitchFamily="18" charset="0"/>
                          <a:ea typeface="Calibri"/>
                          <a:cs typeface="Times New Roman" pitchFamily="18" charset="0"/>
                        </a:rPr>
                        <a:t>2013 r. o odmowie zameldowania w miejscu jego stałego pobytu. Pouczono w niej, że w przypadku</a:t>
                      </a:r>
                      <a:r>
                        <a:rPr lang="pl-PL" sz="1600" dirty="0">
                          <a:latin typeface="Times New Roman" pitchFamily="18" charset="0"/>
                          <a:ea typeface="Calibri"/>
                          <a:cs typeface="Times New Roman" pitchFamily="18" charset="0"/>
                        </a:rPr>
                        <a:t> niezgadzania się z decyzją odwołanie można niezwłocznie złożyć w siedzibie Samorządowego Kolegium Odwoławczego w Elblągu, które rozpatrzy odwołanie. </a:t>
                      </a:r>
                    </a:p>
                    <a:p>
                      <a:pPr algn="just">
                        <a:lnSpc>
                          <a:spcPct val="115000"/>
                        </a:lnSpc>
                        <a:spcAft>
                          <a:spcPts val="0"/>
                        </a:spcAft>
                      </a:pPr>
                      <a:endParaRPr lang="pl-PL" sz="500" spc="-10" dirty="0" smtClean="0">
                        <a:latin typeface="Times New Roman" pitchFamily="18" charset="0"/>
                        <a:ea typeface="Calibri"/>
                        <a:cs typeface="Times New Roman" pitchFamily="18" charset="0"/>
                      </a:endParaRPr>
                    </a:p>
                    <a:p>
                      <a:pPr algn="just">
                        <a:lnSpc>
                          <a:spcPct val="115000"/>
                        </a:lnSpc>
                        <a:spcAft>
                          <a:spcPts val="0"/>
                        </a:spcAft>
                      </a:pPr>
                      <a:r>
                        <a:rPr lang="pl-PL" sz="1600" b="1" spc="-10" dirty="0" smtClean="0">
                          <a:latin typeface="Times New Roman" pitchFamily="18" charset="0"/>
                          <a:ea typeface="Calibri"/>
                          <a:cs typeface="Times New Roman" pitchFamily="18" charset="0"/>
                        </a:rPr>
                        <a:t>Przepisy </a:t>
                      </a:r>
                      <a:r>
                        <a:rPr lang="pl-PL" sz="1600" b="1" spc="-10" dirty="0">
                          <a:latin typeface="Times New Roman" pitchFamily="18" charset="0"/>
                          <a:ea typeface="Calibri"/>
                          <a:cs typeface="Times New Roman" pitchFamily="18" charset="0"/>
                        </a:rPr>
                        <a:t>prawne z </a:t>
                      </a:r>
                      <a:r>
                        <a:rPr lang="pl-PL" sz="1600" b="1" i="1" spc="0" dirty="0">
                          <a:latin typeface="Times New Roman" pitchFamily="18" charset="0"/>
                          <a:ea typeface="Calibri"/>
                          <a:cs typeface="Times New Roman" pitchFamily="18" charset="0"/>
                        </a:rPr>
                        <a:t>K</a:t>
                      </a:r>
                      <a:r>
                        <a:rPr lang="pl-PL" sz="1600" b="1" i="1" dirty="0" smtClean="0">
                          <a:latin typeface="Times New Roman" pitchFamily="18" charset="0"/>
                          <a:ea typeface="TimesNewRomanPS-BoldMT"/>
                          <a:cs typeface="Times New Roman" pitchFamily="18" charset="0"/>
                        </a:rPr>
                        <a:t>odeksu postępowania administracyjnego </a:t>
                      </a:r>
                      <a:endParaRPr lang="pl-PL" sz="1600" b="1" i="1" dirty="0">
                        <a:latin typeface="Times New Roman" pitchFamily="18" charset="0"/>
                        <a:ea typeface="Calibri"/>
                        <a:cs typeface="Times New Roman" pitchFamily="18" charset="0"/>
                      </a:endParaRPr>
                    </a:p>
                    <a:p>
                      <a:pPr algn="just">
                        <a:lnSpc>
                          <a:spcPct val="115000"/>
                        </a:lnSpc>
                        <a:spcAft>
                          <a:spcPts val="0"/>
                        </a:spcAft>
                      </a:pPr>
                      <a:r>
                        <a:rPr lang="pl-PL" sz="1600" dirty="0">
                          <a:solidFill>
                            <a:srgbClr val="000000"/>
                          </a:solidFill>
                          <a:latin typeface="Times New Roman" pitchFamily="18" charset="0"/>
                          <a:ea typeface="Calibri"/>
                          <a:cs typeface="Times New Roman" pitchFamily="18" charset="0"/>
                        </a:rPr>
                        <a:t>Art. 17.  Organami wyższego stopnia w rozumieniu kodeksu są: </a:t>
                      </a:r>
                      <a:endParaRPr lang="pl-PL" sz="1600" dirty="0">
                        <a:latin typeface="Times New Roman" pitchFamily="18" charset="0"/>
                        <a:ea typeface="Calibri"/>
                        <a:cs typeface="Times New Roman" pitchFamily="18" charset="0"/>
                      </a:endParaRPr>
                    </a:p>
                    <a:p>
                      <a:pPr algn="just">
                        <a:lnSpc>
                          <a:spcPct val="115000"/>
                        </a:lnSpc>
                        <a:spcAft>
                          <a:spcPts val="0"/>
                        </a:spcAft>
                      </a:pPr>
                      <a:r>
                        <a:rPr lang="pl-PL" sz="1600" dirty="0">
                          <a:latin typeface="Times New Roman" pitchFamily="18" charset="0"/>
                          <a:ea typeface="Calibri"/>
                          <a:cs typeface="Times New Roman" pitchFamily="18" charset="0"/>
                        </a:rPr>
                        <a:t>1) w stosunku do organów jednostek samorządu terytorialnego – samorządowe kolegia odwoławcze, chyba że ustawy szczególne stanowią inaczej […]. </a:t>
                      </a:r>
                    </a:p>
                    <a:p>
                      <a:pPr algn="just">
                        <a:lnSpc>
                          <a:spcPct val="115000"/>
                        </a:lnSpc>
                        <a:spcAft>
                          <a:spcPts val="0"/>
                        </a:spcAft>
                      </a:pPr>
                      <a:r>
                        <a:rPr lang="pl-PL" sz="1600" dirty="0">
                          <a:latin typeface="Times New Roman" pitchFamily="18" charset="0"/>
                          <a:ea typeface="Calibri"/>
                          <a:cs typeface="Times New Roman" pitchFamily="18" charset="0"/>
                        </a:rPr>
                        <a:t>Art. 127. § 2.  Właściwy do rozpatrzenia odwołania jest organ administracji publicznej wyższego stopnia, chyba że ustawa przewiduje inny organ odwoławczy. </a:t>
                      </a:r>
                    </a:p>
                    <a:p>
                      <a:pPr algn="just">
                        <a:lnSpc>
                          <a:spcPct val="115000"/>
                        </a:lnSpc>
                        <a:spcAft>
                          <a:spcPts val="0"/>
                        </a:spcAft>
                      </a:pPr>
                      <a:r>
                        <a:rPr lang="pl-PL" sz="1600" dirty="0">
                          <a:solidFill>
                            <a:srgbClr val="000000"/>
                          </a:solidFill>
                          <a:latin typeface="Times New Roman" pitchFamily="18" charset="0"/>
                          <a:ea typeface="Calibri"/>
                          <a:cs typeface="Times New Roman" pitchFamily="18" charset="0"/>
                        </a:rPr>
                        <a:t>Art. 129. § 1.  Odwołanie wnosi się do właściwego organu odwoławczego za pośrednictwem organu, który wydał decyzję.</a:t>
                      </a:r>
                      <a:r>
                        <a:rPr lang="pl-PL" sz="1600" dirty="0">
                          <a:latin typeface="Times New Roman" pitchFamily="18" charset="0"/>
                          <a:ea typeface="Times New Roman"/>
                          <a:cs typeface="Times New Roman" pitchFamily="18" charset="0"/>
                        </a:rPr>
                        <a:t> </a:t>
                      </a:r>
                      <a:endParaRPr lang="pl-PL" sz="1600" dirty="0">
                        <a:latin typeface="Times New Roman" pitchFamily="18" charset="0"/>
                        <a:ea typeface="Calibri"/>
                        <a:cs typeface="Times New Roman" pitchFamily="18" charset="0"/>
                      </a:endParaRPr>
                    </a:p>
                    <a:p>
                      <a:pPr algn="just">
                        <a:lnSpc>
                          <a:spcPct val="115000"/>
                        </a:lnSpc>
                        <a:spcAft>
                          <a:spcPts val="0"/>
                        </a:spcAft>
                      </a:pPr>
                      <a:r>
                        <a:rPr lang="pl-PL" sz="1600" dirty="0">
                          <a:latin typeface="Times New Roman" pitchFamily="18" charset="0"/>
                          <a:ea typeface="Times New Roman"/>
                          <a:cs typeface="Times New Roman" pitchFamily="18" charset="0"/>
                        </a:rPr>
                        <a:t>§ 2. Odwołanie wnosi się w terminie czternastu dni od dnia doręczenia decyzji stronie, a gdy decyzja została ogłoszona ustnie – od dnia jej ogłoszenia stronie.</a:t>
                      </a:r>
                      <a:endParaRPr lang="pl-PL" sz="1600" dirty="0">
                        <a:latin typeface="Times New Roman" pitchFamily="18" charset="0"/>
                        <a:ea typeface="Calibri"/>
                        <a:cs typeface="Times New Roman" pitchFamily="18" charset="0"/>
                      </a:endParaRPr>
                    </a:p>
                    <a:p>
                      <a:pPr algn="r">
                        <a:lnSpc>
                          <a:spcPct val="115000"/>
                        </a:lnSpc>
                        <a:spcBef>
                          <a:spcPts val="400"/>
                        </a:spcBef>
                        <a:spcAft>
                          <a:spcPts val="0"/>
                        </a:spcAft>
                      </a:pPr>
                      <a:r>
                        <a:rPr lang="pl-PL" sz="1000" dirty="0" err="1">
                          <a:solidFill>
                            <a:srgbClr val="000000"/>
                          </a:solidFill>
                          <a:latin typeface="Times New Roman" pitchFamily="18" charset="0"/>
                          <a:ea typeface="Calibri"/>
                          <a:cs typeface="Times New Roman" pitchFamily="18" charset="0"/>
                        </a:rPr>
                        <a:t>Dz.U</a:t>
                      </a:r>
                      <a:r>
                        <a:rPr lang="pl-PL" sz="1000" dirty="0">
                          <a:solidFill>
                            <a:srgbClr val="000000"/>
                          </a:solidFill>
                          <a:latin typeface="Times New Roman" pitchFamily="18" charset="0"/>
                          <a:ea typeface="Calibri"/>
                          <a:cs typeface="Times New Roman" pitchFamily="18" charset="0"/>
                        </a:rPr>
                        <a:t>. 1960, nr 30, poz. 168, z </a:t>
                      </a:r>
                      <a:r>
                        <a:rPr lang="pl-PL" sz="1000" dirty="0" err="1">
                          <a:solidFill>
                            <a:srgbClr val="000000"/>
                          </a:solidFill>
                          <a:latin typeface="Times New Roman" pitchFamily="18" charset="0"/>
                          <a:ea typeface="Calibri"/>
                          <a:cs typeface="Times New Roman" pitchFamily="18" charset="0"/>
                        </a:rPr>
                        <a:t>późn</a:t>
                      </a:r>
                      <a:r>
                        <a:rPr lang="pl-PL" sz="1000" dirty="0">
                          <a:solidFill>
                            <a:srgbClr val="000000"/>
                          </a:solidFill>
                          <a:latin typeface="Times New Roman" pitchFamily="18" charset="0"/>
                          <a:ea typeface="Calibri"/>
                          <a:cs typeface="Times New Roman" pitchFamily="18" charset="0"/>
                        </a:rPr>
                        <a:t>. zm.</a:t>
                      </a:r>
                      <a:r>
                        <a:rPr lang="pl-PL" sz="1000" spc="-10" dirty="0">
                          <a:solidFill>
                            <a:srgbClr val="000000"/>
                          </a:solidFill>
                          <a:latin typeface="Times New Roman" pitchFamily="18" charset="0"/>
                          <a:ea typeface="Calibri"/>
                          <a:cs typeface="Times New Roman" pitchFamily="18" charset="0"/>
                        </a:rPr>
                        <a:t> (stan prawny na 10 maja 2019 r.).</a:t>
                      </a:r>
                      <a:endParaRPr lang="pl-PL" sz="1000" dirty="0">
                        <a:latin typeface="Times New Roman" pitchFamily="18" charset="0"/>
                        <a:ea typeface="Calibri"/>
                        <a:cs typeface="Times New Roman" pitchFamily="18" charset="0"/>
                      </a:endParaRPr>
                    </a:p>
                    <a:p>
                      <a:pPr algn="just">
                        <a:lnSpc>
                          <a:spcPct val="115000"/>
                        </a:lnSpc>
                        <a:spcAft>
                          <a:spcPts val="0"/>
                        </a:spcAft>
                      </a:pPr>
                      <a:endParaRPr lang="pl-PL" sz="500" b="1" spc="-10" dirty="0" smtClean="0">
                        <a:latin typeface="Times New Roman" pitchFamily="18" charset="0"/>
                        <a:ea typeface="Calibri"/>
                        <a:cs typeface="Times New Roman" pitchFamily="18" charset="0"/>
                      </a:endParaRPr>
                    </a:p>
                    <a:p>
                      <a:pPr algn="just">
                        <a:lnSpc>
                          <a:spcPct val="115000"/>
                        </a:lnSpc>
                        <a:spcAft>
                          <a:spcPts val="0"/>
                        </a:spcAft>
                      </a:pPr>
                      <a:r>
                        <a:rPr lang="pl-PL" sz="1600" b="1" spc="-10" dirty="0" smtClean="0">
                          <a:latin typeface="Times New Roman" pitchFamily="18" charset="0"/>
                          <a:ea typeface="Calibri"/>
                          <a:cs typeface="Times New Roman" pitchFamily="18" charset="0"/>
                        </a:rPr>
                        <a:t>Przepisy </a:t>
                      </a:r>
                      <a:r>
                        <a:rPr lang="pl-PL" sz="1600" b="1" spc="-10" dirty="0">
                          <a:latin typeface="Times New Roman" pitchFamily="18" charset="0"/>
                          <a:ea typeface="Calibri"/>
                          <a:cs typeface="Times New Roman" pitchFamily="18" charset="0"/>
                        </a:rPr>
                        <a:t>prawne z </a:t>
                      </a:r>
                      <a:r>
                        <a:rPr lang="pl-PL" sz="1600" b="1" i="1" spc="-10" dirty="0">
                          <a:latin typeface="Times New Roman" pitchFamily="18" charset="0"/>
                          <a:ea typeface="Calibri"/>
                          <a:cs typeface="Times New Roman" pitchFamily="18" charset="0"/>
                        </a:rPr>
                        <a:t>Ustawy o ewidencji ludności </a:t>
                      </a:r>
                      <a:endParaRPr lang="pl-PL" sz="1600" b="1" dirty="0">
                        <a:latin typeface="Times New Roman" pitchFamily="18" charset="0"/>
                        <a:ea typeface="Calibri"/>
                        <a:cs typeface="Times New Roman" pitchFamily="18" charset="0"/>
                      </a:endParaRPr>
                    </a:p>
                    <a:p>
                      <a:pPr algn="just">
                        <a:lnSpc>
                          <a:spcPct val="115000"/>
                        </a:lnSpc>
                        <a:spcAft>
                          <a:spcPts val="0"/>
                        </a:spcAft>
                      </a:pPr>
                      <a:r>
                        <a:rPr lang="pl-PL" sz="1600" dirty="0">
                          <a:solidFill>
                            <a:srgbClr val="000000"/>
                          </a:solidFill>
                          <a:latin typeface="Times New Roman" pitchFamily="18" charset="0"/>
                          <a:ea typeface="Calibri"/>
                          <a:cs typeface="Times New Roman" pitchFamily="18" charset="0"/>
                        </a:rPr>
                        <a:t>Art. 5.1.  Wojewoda jest organem wyższego stopnia w stosunku do organów gmin wydających rozstrzygnięcia administracyjne na podstawie [niniejszej] ustawy. </a:t>
                      </a:r>
                    </a:p>
                    <a:p>
                      <a:pPr algn="r">
                        <a:lnSpc>
                          <a:spcPct val="115000"/>
                        </a:lnSpc>
                        <a:spcAft>
                          <a:spcPts val="0"/>
                        </a:spcAft>
                      </a:pPr>
                      <a:r>
                        <a:rPr lang="pl-PL" sz="1000" dirty="0" err="1">
                          <a:solidFill>
                            <a:srgbClr val="000000"/>
                          </a:solidFill>
                          <a:latin typeface="Times New Roman" pitchFamily="18" charset="0"/>
                          <a:ea typeface="Calibri"/>
                          <a:cs typeface="Times New Roman" pitchFamily="18" charset="0"/>
                        </a:rPr>
                        <a:t>Dz.U</a:t>
                      </a:r>
                      <a:r>
                        <a:rPr lang="pl-PL" sz="1000" dirty="0">
                          <a:solidFill>
                            <a:srgbClr val="000000"/>
                          </a:solidFill>
                          <a:latin typeface="Times New Roman" pitchFamily="18" charset="0"/>
                          <a:ea typeface="Calibri"/>
                          <a:cs typeface="Times New Roman" pitchFamily="18" charset="0"/>
                        </a:rPr>
                        <a:t>. 2010, nr 217, poz. 1427, z </a:t>
                      </a:r>
                      <a:r>
                        <a:rPr lang="pl-PL" sz="1000" dirty="0" err="1">
                          <a:solidFill>
                            <a:srgbClr val="000000"/>
                          </a:solidFill>
                          <a:latin typeface="Times New Roman" pitchFamily="18" charset="0"/>
                          <a:ea typeface="Calibri"/>
                          <a:cs typeface="Times New Roman" pitchFamily="18" charset="0"/>
                        </a:rPr>
                        <a:t>późn</a:t>
                      </a:r>
                      <a:r>
                        <a:rPr lang="pl-PL" sz="1000" dirty="0">
                          <a:solidFill>
                            <a:srgbClr val="000000"/>
                          </a:solidFill>
                          <a:latin typeface="Times New Roman" pitchFamily="18" charset="0"/>
                          <a:ea typeface="Calibri"/>
                          <a:cs typeface="Times New Roman" pitchFamily="18" charset="0"/>
                        </a:rPr>
                        <a:t>. zm.</a:t>
                      </a:r>
                      <a:r>
                        <a:rPr lang="pl-PL" sz="1000" spc="-10" dirty="0">
                          <a:solidFill>
                            <a:srgbClr val="000000"/>
                          </a:solidFill>
                          <a:latin typeface="Times New Roman" pitchFamily="18" charset="0"/>
                          <a:ea typeface="Calibri"/>
                          <a:cs typeface="Times New Roman" pitchFamily="18" charset="0"/>
                        </a:rPr>
                        <a:t> (stan prawny na 10 maja 2019 r.).</a:t>
                      </a:r>
                      <a:endParaRPr lang="pl-PL" sz="1000" dirty="0">
                        <a:solidFill>
                          <a:srgbClr val="00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ytuł 1"/>
          <p:cNvSpPr>
            <a:spLocks noGrp="1"/>
          </p:cNvSpPr>
          <p:nvPr>
            <p:ph type="title"/>
          </p:nvPr>
        </p:nvSpPr>
        <p:spPr>
          <a:xfrm>
            <a:off x="838200" y="242889"/>
            <a:ext cx="10515600" cy="1325563"/>
          </a:xfrm>
        </p:spPr>
        <p:txBody>
          <a:bodyPr>
            <a:normAutofit/>
          </a:bodyPr>
          <a:lstStyle/>
          <a:p>
            <a:pPr algn="ctr"/>
            <a:r>
              <a:rPr lang="pl-PL" sz="2400" b="1" dirty="0" smtClean="0">
                <a:latin typeface="Myriad Pro Cond" panose="020B0506030403020204" pitchFamily="34" charset="0"/>
                <a:cs typeface="Times New Roman" pitchFamily="18" charset="0"/>
              </a:rPr>
              <a:t>Odwołanie od decyzji administracyjnej </a:t>
            </a:r>
            <a:br>
              <a:rPr lang="pl-PL" sz="2400" b="1" dirty="0" smtClean="0">
                <a:latin typeface="Myriad Pro Cond" panose="020B0506030403020204" pitchFamily="34" charset="0"/>
                <a:cs typeface="Times New Roman" pitchFamily="18" charset="0"/>
              </a:rPr>
            </a:br>
            <a:r>
              <a:rPr lang="pl-PL" sz="2400" b="1" dirty="0" smtClean="0">
                <a:latin typeface="Myriad Pro Cond" panose="020B0506030403020204" pitchFamily="34" charset="0"/>
                <a:cs typeface="Times New Roman" pitchFamily="18" charset="0"/>
              </a:rPr>
              <a:t>– przepisy prawne i fikcyjna sytuacja wymagająca odwołania </a:t>
            </a:r>
            <a:br>
              <a:rPr lang="pl-PL" sz="2400" b="1" dirty="0" smtClean="0">
                <a:latin typeface="Myriad Pro Cond" panose="020B0506030403020204" pitchFamily="34" charset="0"/>
                <a:cs typeface="Times New Roman" pitchFamily="18" charset="0"/>
              </a:rPr>
            </a:br>
            <a:r>
              <a:rPr lang="pl-PL" sz="2000" b="1" dirty="0" smtClean="0">
                <a:latin typeface="Myriad Pro Cond" panose="020B0506030403020204" pitchFamily="34" charset="0"/>
                <a:cs typeface="Times New Roman" pitchFamily="18" charset="0"/>
              </a:rPr>
              <a:t>(wykorzystano materiał z jednej z czerwcowych matur z WOS-u z 2018 roku)</a:t>
            </a:r>
            <a:endParaRPr lang="pl-PL" sz="2000" b="1" dirty="0">
              <a:latin typeface="Myriad Pro Cond" panose="020B0506030403020204" pitchFamily="34" charset="0"/>
              <a:cs typeface="Times New Roman" pitchFamily="18"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522183335"/>
              </p:ext>
            </p:extLst>
          </p:nvPr>
        </p:nvGraphicFramePr>
        <p:xfrm>
          <a:off x="300251" y="1607672"/>
          <a:ext cx="11546006" cy="4807424"/>
        </p:xfrm>
        <a:graphic>
          <a:graphicData uri="http://schemas.openxmlformats.org/drawingml/2006/table">
            <a:tbl>
              <a:tblPr/>
              <a:tblGrid>
                <a:gridCol w="11546006">
                  <a:extLst>
                    <a:ext uri="{9D8B030D-6E8A-4147-A177-3AD203B41FA5}">
                      <a16:colId xmlns:a16="http://schemas.microsoft.com/office/drawing/2014/main" val="20000"/>
                    </a:ext>
                  </a:extLst>
                </a:gridCol>
              </a:tblGrid>
              <a:tr h="4807424">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pl-PL" sz="1600" b="1" spc="-10" dirty="0" smtClean="0">
                          <a:latin typeface="Times New Roman" pitchFamily="18" charset="0"/>
                          <a:ea typeface="Calibri"/>
                          <a:cs typeface="Times New Roman" pitchFamily="18" charset="0"/>
                        </a:rPr>
                        <a:t>Przepisy prawne z </a:t>
                      </a:r>
                      <a:r>
                        <a:rPr lang="pl-PL" sz="1600" b="1" i="1" spc="0" dirty="0" smtClean="0">
                          <a:latin typeface="Times New Roman" pitchFamily="18" charset="0"/>
                          <a:ea typeface="Calibri"/>
                          <a:cs typeface="Times New Roman" pitchFamily="18" charset="0"/>
                        </a:rPr>
                        <a:t>K</a:t>
                      </a:r>
                      <a:r>
                        <a:rPr lang="pl-PL" sz="1600" b="1" i="1" dirty="0" smtClean="0">
                          <a:latin typeface="Times New Roman" pitchFamily="18" charset="0"/>
                          <a:ea typeface="TimesNewRomanPS-BoldMT"/>
                          <a:cs typeface="Times New Roman" pitchFamily="18" charset="0"/>
                        </a:rPr>
                        <a:t>odeksu postępowania administracyjnego </a:t>
                      </a:r>
                      <a:endParaRPr lang="pl-PL" sz="1600" b="1" i="1" dirty="0" smtClean="0">
                        <a:latin typeface="Times New Roman" pitchFamily="18" charset="0"/>
                        <a:ea typeface="Calibri"/>
                        <a:cs typeface="Times New Roman" pitchFamily="18" charset="0"/>
                      </a:endParaRPr>
                    </a:p>
                    <a:p>
                      <a:pPr algn="just">
                        <a:lnSpc>
                          <a:spcPct val="115000"/>
                        </a:lnSpc>
                        <a:spcAft>
                          <a:spcPts val="0"/>
                        </a:spcAft>
                      </a:pPr>
                      <a:r>
                        <a:rPr lang="pl-PL" sz="1600" dirty="0" smtClean="0">
                          <a:solidFill>
                            <a:srgbClr val="000000"/>
                          </a:solidFill>
                          <a:latin typeface="Times New Roman" pitchFamily="18" charset="0"/>
                          <a:ea typeface="Calibri"/>
                          <a:cs typeface="Times New Roman" pitchFamily="18" charset="0"/>
                        </a:rPr>
                        <a:t>Art</a:t>
                      </a:r>
                      <a:r>
                        <a:rPr lang="pl-PL" sz="1600" dirty="0">
                          <a:solidFill>
                            <a:srgbClr val="000000"/>
                          </a:solidFill>
                          <a:latin typeface="Times New Roman" pitchFamily="18" charset="0"/>
                          <a:ea typeface="Calibri"/>
                          <a:cs typeface="Times New Roman" pitchFamily="18" charset="0"/>
                        </a:rPr>
                        <a:t>. 17.  Organami wyższego stopnia w rozumieniu kodeksu są: </a:t>
                      </a:r>
                      <a:endParaRPr lang="pl-PL" sz="1600" dirty="0">
                        <a:latin typeface="Times New Roman" pitchFamily="18" charset="0"/>
                        <a:ea typeface="Calibri"/>
                        <a:cs typeface="Times New Roman" pitchFamily="18" charset="0"/>
                      </a:endParaRPr>
                    </a:p>
                    <a:p>
                      <a:pPr algn="just">
                        <a:lnSpc>
                          <a:spcPct val="115000"/>
                        </a:lnSpc>
                        <a:spcAft>
                          <a:spcPts val="0"/>
                        </a:spcAft>
                      </a:pPr>
                      <a:r>
                        <a:rPr lang="pl-PL" sz="1600" dirty="0">
                          <a:latin typeface="Times New Roman" pitchFamily="18" charset="0"/>
                          <a:ea typeface="Calibri"/>
                          <a:cs typeface="Times New Roman" pitchFamily="18" charset="0"/>
                        </a:rPr>
                        <a:t>1) w stosunku do organów jednostek samorządu terytorialnego – samorządowe kolegia odwoławcze, chyba że ustawy szczególne stanowią inaczej […]. </a:t>
                      </a:r>
                    </a:p>
                    <a:p>
                      <a:pPr algn="just">
                        <a:lnSpc>
                          <a:spcPct val="115000"/>
                        </a:lnSpc>
                        <a:spcAft>
                          <a:spcPts val="0"/>
                        </a:spcAft>
                      </a:pPr>
                      <a:r>
                        <a:rPr lang="pl-PL" sz="1600" dirty="0">
                          <a:latin typeface="Times New Roman" pitchFamily="18" charset="0"/>
                          <a:ea typeface="Calibri"/>
                          <a:cs typeface="Times New Roman" pitchFamily="18" charset="0"/>
                        </a:rPr>
                        <a:t>Art. 127. § 2.  Właściwy do rozpatrzenia odwołania jest organ administracji publicznej wyższego stopnia, chyba że ustawa przewiduje inny organ odwoławczy. </a:t>
                      </a:r>
                    </a:p>
                    <a:p>
                      <a:pPr algn="just">
                        <a:lnSpc>
                          <a:spcPct val="115000"/>
                        </a:lnSpc>
                        <a:spcAft>
                          <a:spcPts val="0"/>
                        </a:spcAft>
                      </a:pPr>
                      <a:r>
                        <a:rPr lang="pl-PL" sz="1600" dirty="0">
                          <a:latin typeface="Times New Roman" pitchFamily="18" charset="0"/>
                          <a:ea typeface="Calibri"/>
                          <a:cs typeface="Times New Roman" pitchFamily="18" charset="0"/>
                        </a:rPr>
                        <a:t>Art. 128. Odwołanie nie wymaga szczegółowego uzasadnienia. Wystarczy, jeżeli z odwołania wynika, że strona nie jest zadowolona </a:t>
                      </a:r>
                      <a:r>
                        <a:rPr lang="pl-PL" sz="1600" dirty="0" smtClean="0">
                          <a:latin typeface="Times New Roman" pitchFamily="18" charset="0"/>
                          <a:ea typeface="Calibri"/>
                          <a:cs typeface="Times New Roman" pitchFamily="18" charset="0"/>
                        </a:rPr>
                        <a:t>           z</a:t>
                      </a:r>
                      <a:r>
                        <a:rPr lang="pl-PL" sz="1600" baseline="0" dirty="0" smtClean="0">
                          <a:latin typeface="Times New Roman" pitchFamily="18" charset="0"/>
                          <a:ea typeface="Calibri"/>
                          <a:cs typeface="Times New Roman" pitchFamily="18" charset="0"/>
                        </a:rPr>
                        <a:t> </a:t>
                      </a:r>
                      <a:r>
                        <a:rPr lang="pl-PL" sz="1600" dirty="0" smtClean="0">
                          <a:latin typeface="Times New Roman" pitchFamily="18" charset="0"/>
                          <a:ea typeface="Calibri"/>
                          <a:cs typeface="Times New Roman" pitchFamily="18" charset="0"/>
                        </a:rPr>
                        <a:t>wydanej </a:t>
                      </a:r>
                      <a:r>
                        <a:rPr lang="pl-PL" sz="1600" dirty="0">
                          <a:latin typeface="Times New Roman" pitchFamily="18" charset="0"/>
                          <a:ea typeface="Calibri"/>
                          <a:cs typeface="Times New Roman" pitchFamily="18" charset="0"/>
                        </a:rPr>
                        <a:t>decyzji. Przepisy szczególne mogą ustalać inne wymogi co do treści odwołania.</a:t>
                      </a:r>
                    </a:p>
                    <a:p>
                      <a:pPr algn="just">
                        <a:lnSpc>
                          <a:spcPct val="115000"/>
                        </a:lnSpc>
                        <a:spcAft>
                          <a:spcPts val="0"/>
                        </a:spcAft>
                      </a:pPr>
                      <a:r>
                        <a:rPr lang="pl-PL" sz="1600" dirty="0">
                          <a:solidFill>
                            <a:srgbClr val="000000"/>
                          </a:solidFill>
                          <a:latin typeface="Times New Roman" pitchFamily="18" charset="0"/>
                          <a:ea typeface="Calibri"/>
                          <a:cs typeface="Times New Roman" pitchFamily="18" charset="0"/>
                        </a:rPr>
                        <a:t>Art. 129. § 1.  Odwołanie wnosi się do właściwego organu odwoławczego za pośrednictwem organu, który wydał decyzję.</a:t>
                      </a:r>
                      <a:r>
                        <a:rPr lang="pl-PL" sz="1600" dirty="0">
                          <a:latin typeface="Times New Roman" pitchFamily="18" charset="0"/>
                          <a:ea typeface="Times New Roman"/>
                          <a:cs typeface="Times New Roman" pitchFamily="18" charset="0"/>
                        </a:rPr>
                        <a:t> </a:t>
                      </a:r>
                      <a:endParaRPr lang="pl-PL" sz="1600" dirty="0">
                        <a:latin typeface="Times New Roman" pitchFamily="18" charset="0"/>
                        <a:ea typeface="Calibri"/>
                        <a:cs typeface="Times New Roman" pitchFamily="18" charset="0"/>
                      </a:endParaRPr>
                    </a:p>
                    <a:p>
                      <a:pPr algn="just">
                        <a:lnSpc>
                          <a:spcPct val="115000"/>
                        </a:lnSpc>
                        <a:spcAft>
                          <a:spcPts val="0"/>
                        </a:spcAft>
                      </a:pPr>
                      <a:r>
                        <a:rPr lang="pl-PL" sz="1600" dirty="0">
                          <a:latin typeface="Times New Roman" pitchFamily="18" charset="0"/>
                          <a:ea typeface="Times New Roman"/>
                          <a:cs typeface="Times New Roman" pitchFamily="18" charset="0"/>
                        </a:rPr>
                        <a:t>§ 2. Odwołanie wnosi się w terminie czternastu dni od dnia doręczenia decyzji stronie, a gdy decyzja została ogłoszona ustnie – od dnia jej ogłoszenia stronie.</a:t>
                      </a:r>
                      <a:endParaRPr lang="pl-PL" sz="1600" dirty="0">
                        <a:latin typeface="Times New Roman" pitchFamily="18" charset="0"/>
                        <a:ea typeface="Calibri"/>
                        <a:cs typeface="Times New Roman" pitchFamily="18" charset="0"/>
                      </a:endParaRPr>
                    </a:p>
                    <a:p>
                      <a:pPr algn="r">
                        <a:lnSpc>
                          <a:spcPct val="115000"/>
                        </a:lnSpc>
                        <a:spcBef>
                          <a:spcPts val="400"/>
                        </a:spcBef>
                        <a:spcAft>
                          <a:spcPts val="0"/>
                        </a:spcAft>
                      </a:pPr>
                      <a:r>
                        <a:rPr lang="pl-PL" sz="1000" dirty="0" err="1">
                          <a:solidFill>
                            <a:srgbClr val="000000"/>
                          </a:solidFill>
                          <a:latin typeface="Times New Roman" pitchFamily="18" charset="0"/>
                          <a:ea typeface="Calibri"/>
                          <a:cs typeface="Times New Roman" pitchFamily="18" charset="0"/>
                        </a:rPr>
                        <a:t>Dz.U</a:t>
                      </a:r>
                      <a:r>
                        <a:rPr lang="pl-PL" sz="1000" dirty="0">
                          <a:solidFill>
                            <a:srgbClr val="000000"/>
                          </a:solidFill>
                          <a:latin typeface="Times New Roman" pitchFamily="18" charset="0"/>
                          <a:ea typeface="Calibri"/>
                          <a:cs typeface="Times New Roman" pitchFamily="18" charset="0"/>
                        </a:rPr>
                        <a:t>. 1960, nr 30, poz. 168, z </a:t>
                      </a:r>
                      <a:r>
                        <a:rPr lang="pl-PL" sz="1000" dirty="0" err="1">
                          <a:solidFill>
                            <a:srgbClr val="000000"/>
                          </a:solidFill>
                          <a:latin typeface="Times New Roman" pitchFamily="18" charset="0"/>
                          <a:ea typeface="Calibri"/>
                          <a:cs typeface="Times New Roman" pitchFamily="18" charset="0"/>
                        </a:rPr>
                        <a:t>późn</a:t>
                      </a:r>
                      <a:r>
                        <a:rPr lang="pl-PL" sz="1000" dirty="0">
                          <a:solidFill>
                            <a:srgbClr val="000000"/>
                          </a:solidFill>
                          <a:latin typeface="Times New Roman" pitchFamily="18" charset="0"/>
                          <a:ea typeface="Calibri"/>
                          <a:cs typeface="Times New Roman" pitchFamily="18" charset="0"/>
                        </a:rPr>
                        <a:t>. zm.</a:t>
                      </a:r>
                      <a:r>
                        <a:rPr lang="pl-PL" sz="1000" spc="-10" dirty="0">
                          <a:solidFill>
                            <a:srgbClr val="000000"/>
                          </a:solidFill>
                          <a:latin typeface="Times New Roman" pitchFamily="18" charset="0"/>
                          <a:ea typeface="Calibri"/>
                          <a:cs typeface="Times New Roman" pitchFamily="18" charset="0"/>
                        </a:rPr>
                        <a:t> (stan prawny na 10 maja 2019 r.).</a:t>
                      </a:r>
                      <a:endParaRPr lang="pl-PL" sz="1000" dirty="0">
                        <a:latin typeface="Times New Roman" pitchFamily="18" charset="0"/>
                        <a:ea typeface="Calibri"/>
                        <a:cs typeface="Times New Roman" pitchFamily="18" charset="0"/>
                      </a:endParaRPr>
                    </a:p>
                    <a:p>
                      <a:pPr algn="just">
                        <a:lnSpc>
                          <a:spcPct val="115000"/>
                        </a:lnSpc>
                        <a:spcAft>
                          <a:spcPts val="0"/>
                        </a:spcAft>
                      </a:pPr>
                      <a:endParaRPr lang="pl-PL" sz="1600" b="1" dirty="0" smtClean="0">
                        <a:latin typeface="Times New Roman" pitchFamily="18" charset="0"/>
                        <a:ea typeface="Times New Roman"/>
                        <a:cs typeface="Times New Roman" pitchFamily="18" charset="0"/>
                      </a:endParaRPr>
                    </a:p>
                    <a:p>
                      <a:pPr algn="just">
                        <a:lnSpc>
                          <a:spcPct val="115000"/>
                        </a:lnSpc>
                        <a:spcAft>
                          <a:spcPts val="0"/>
                        </a:spcAft>
                      </a:pPr>
                      <a:r>
                        <a:rPr lang="pl-PL" sz="1600" b="1" dirty="0" smtClean="0">
                          <a:latin typeface="Times New Roman" pitchFamily="18" charset="0"/>
                          <a:ea typeface="Times New Roman"/>
                          <a:cs typeface="Times New Roman" pitchFamily="18" charset="0"/>
                        </a:rPr>
                        <a:t>Opis </a:t>
                      </a:r>
                      <a:r>
                        <a:rPr lang="pl-PL" sz="1600" b="1" dirty="0">
                          <a:latin typeface="Times New Roman" pitchFamily="18" charset="0"/>
                          <a:ea typeface="Times New Roman"/>
                          <a:cs typeface="Times New Roman" pitchFamily="18" charset="0"/>
                        </a:rPr>
                        <a:t>sprawy Anny Abackiej – sytuacja fikcyjna</a:t>
                      </a:r>
                      <a:endParaRPr lang="pl-PL" sz="1600" b="1" dirty="0">
                        <a:latin typeface="Times New Roman" pitchFamily="18" charset="0"/>
                        <a:ea typeface="Calibri"/>
                        <a:cs typeface="Times New Roman" pitchFamily="18" charset="0"/>
                      </a:endParaRPr>
                    </a:p>
                    <a:p>
                      <a:pPr algn="just">
                        <a:lnSpc>
                          <a:spcPct val="115000"/>
                        </a:lnSpc>
                        <a:spcAft>
                          <a:spcPts val="0"/>
                        </a:spcAft>
                      </a:pPr>
                      <a:r>
                        <a:rPr lang="pl-PL" sz="1600" dirty="0">
                          <a:latin typeface="Times New Roman" pitchFamily="18" charset="0"/>
                          <a:ea typeface="Times New Roman"/>
                          <a:cs typeface="Times New Roman" pitchFamily="18" charset="0"/>
                        </a:rPr>
                        <a:t>Anna Abacka (zam. ul. Pogodna 3, 62-515 Konin) 10 lipca 2018 r. otrzymała decyzję Prezydenta Miasta Konina z 3 lipca 2016 roku nr 100/2016 dotyczącą ustalenia nowej wysokości opłaty za użytkowanie wieczyste. Jest niezadowolona </a:t>
                      </a:r>
                      <a:r>
                        <a:rPr lang="pl-PL" sz="1600" dirty="0" smtClean="0">
                          <a:latin typeface="Times New Roman" pitchFamily="18" charset="0"/>
                          <a:ea typeface="Times New Roman"/>
                          <a:cs typeface="Times New Roman" pitchFamily="18" charset="0"/>
                        </a:rPr>
                        <a:t>z </a:t>
                      </a:r>
                      <a:r>
                        <a:rPr lang="pl-PL" sz="1600" dirty="0">
                          <a:latin typeface="Times New Roman" pitchFamily="18" charset="0"/>
                          <a:ea typeface="Times New Roman"/>
                          <a:cs typeface="Times New Roman" pitchFamily="18" charset="0"/>
                        </a:rPr>
                        <a:t>decyzji i postanawia napisać odwołanie. </a:t>
                      </a:r>
                      <a:endParaRPr lang="pl-PL"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37230" y="1567898"/>
            <a:ext cx="10312476" cy="887104"/>
          </a:xfrm>
        </p:spPr>
        <p:txBody>
          <a:bodyPr>
            <a:normAutofit fontScale="90000"/>
          </a:bodyPr>
          <a:lstStyle/>
          <a:p>
            <a:pPr algn="ctr"/>
            <a:r>
              <a:rPr lang="pl-PL" sz="2700" b="1" dirty="0" smtClean="0">
                <a:latin typeface="Myriad Pro Cond" panose="020B0506030403020204" pitchFamily="34" charset="0"/>
                <a:cs typeface="Times New Roman" pitchFamily="18" charset="0"/>
              </a:rPr>
              <a:t>Przykład odwołania od decyzji administracyjnej – sytuacja fikcyjna </a:t>
            </a:r>
            <a:br>
              <a:rPr lang="pl-PL" sz="2700" b="1" dirty="0" smtClean="0">
                <a:latin typeface="Myriad Pro Cond" panose="020B0506030403020204" pitchFamily="34" charset="0"/>
                <a:cs typeface="Times New Roman" pitchFamily="18" charset="0"/>
              </a:rPr>
            </a:br>
            <a:r>
              <a:rPr lang="pl-PL" sz="2200" b="1" dirty="0" smtClean="0">
                <a:latin typeface="Myriad Pro Cond" panose="020B0506030403020204" pitchFamily="34" charset="0"/>
                <a:cs typeface="Times New Roman" pitchFamily="18" charset="0"/>
              </a:rPr>
              <a:t>(wykorzystano materiał z jednej z czerwcowych matur z </a:t>
            </a:r>
            <a:r>
              <a:rPr lang="pl-PL" sz="2200" b="1" dirty="0" err="1" smtClean="0">
                <a:latin typeface="Myriad Pro Cond" panose="020B0506030403020204" pitchFamily="34" charset="0"/>
                <a:cs typeface="Times New Roman" pitchFamily="18" charset="0"/>
              </a:rPr>
              <a:t>WOS-u</a:t>
            </a:r>
            <a:r>
              <a:rPr lang="pl-PL" sz="2200" b="1" dirty="0" smtClean="0">
                <a:latin typeface="Myriad Pro Cond" panose="020B0506030403020204" pitchFamily="34" charset="0"/>
                <a:cs typeface="Times New Roman" pitchFamily="18" charset="0"/>
              </a:rPr>
              <a:t> z 2018 roku)</a:t>
            </a:r>
            <a:r>
              <a:rPr lang="pl-PL" sz="2400" dirty="0" smtClean="0"/>
              <a:t/>
            </a:r>
            <a:br>
              <a:rPr lang="pl-PL" sz="2400" dirty="0" smtClean="0"/>
            </a:br>
            <a:r>
              <a:rPr lang="pl-PL" dirty="0" smtClean="0"/>
              <a:t/>
            </a:r>
            <a:br>
              <a:rPr lang="pl-PL" dirty="0" smtClean="0"/>
            </a:br>
            <a:r>
              <a:rPr lang="pl-PL" dirty="0" smtClean="0"/>
              <a:t> </a:t>
            </a:r>
            <a:br>
              <a:rPr lang="pl-PL" dirty="0" smtClean="0"/>
            </a:br>
            <a:endParaRPr lang="pl-PL" dirty="0"/>
          </a:p>
        </p:txBody>
      </p:sp>
      <p:graphicFrame>
        <p:nvGraphicFramePr>
          <p:cNvPr id="8" name="Symbol zastępczy zawartości 7"/>
          <p:cNvGraphicFramePr>
            <a:graphicFrameLocks noGrp="1"/>
          </p:cNvGraphicFramePr>
          <p:nvPr>
            <p:ph idx="1"/>
            <p:extLst>
              <p:ext uri="{D42A27DB-BD31-4B8C-83A1-F6EECF244321}">
                <p14:modId xmlns:p14="http://schemas.microsoft.com/office/powerpoint/2010/main" val="3885358333"/>
              </p:ext>
            </p:extLst>
          </p:nvPr>
        </p:nvGraphicFramePr>
        <p:xfrm>
          <a:off x="545911" y="1907917"/>
          <a:ext cx="11177516" cy="4203510"/>
        </p:xfrm>
        <a:graphic>
          <a:graphicData uri="http://schemas.openxmlformats.org/drawingml/2006/table">
            <a:tbl>
              <a:tblPr/>
              <a:tblGrid>
                <a:gridCol w="11177516">
                  <a:extLst>
                    <a:ext uri="{9D8B030D-6E8A-4147-A177-3AD203B41FA5}">
                      <a16:colId xmlns:a16="http://schemas.microsoft.com/office/drawing/2014/main" val="20000"/>
                    </a:ext>
                  </a:extLst>
                </a:gridCol>
              </a:tblGrid>
              <a:tr h="4203510">
                <a:tc>
                  <a:txBody>
                    <a:bodyPr/>
                    <a:lstStyle/>
                    <a:p>
                      <a:pPr>
                        <a:lnSpc>
                          <a:spcPct val="115000"/>
                        </a:lnSpc>
                        <a:spcAft>
                          <a:spcPts val="0"/>
                        </a:spcAft>
                      </a:pPr>
                      <a:endParaRPr lang="pl-PL" sz="1800" dirty="0">
                        <a:latin typeface="Times New Roman" pitchFamily="18" charset="0"/>
                        <a:ea typeface="Times New Roman"/>
                        <a:cs typeface="Times New Roman" pitchFamily="18" charset="0"/>
                      </a:endParaRPr>
                    </a:p>
                    <a:p>
                      <a:pPr algn="r">
                        <a:lnSpc>
                          <a:spcPct val="115000"/>
                        </a:lnSpc>
                        <a:spcAft>
                          <a:spcPts val="0"/>
                        </a:spcAft>
                      </a:pPr>
                      <a:r>
                        <a:rPr lang="pl-PL" sz="1800" dirty="0">
                          <a:latin typeface="Times New Roman" pitchFamily="18" charset="0"/>
                          <a:ea typeface="Times New Roman"/>
                          <a:cs typeface="Times New Roman" pitchFamily="18" charset="0"/>
                        </a:rPr>
                        <a:t>Konin, 15 lipca 2016 r. </a:t>
                      </a:r>
                      <a:endParaRPr lang="pl-PL" sz="1800" dirty="0">
                        <a:latin typeface="Times New Roman" pitchFamily="18" charset="0"/>
                        <a:ea typeface="Calibri"/>
                        <a:cs typeface="Times New Roman" pitchFamily="18" charset="0"/>
                      </a:endParaRPr>
                    </a:p>
                    <a:p>
                      <a:pPr>
                        <a:lnSpc>
                          <a:spcPct val="115000"/>
                        </a:lnSpc>
                        <a:spcAft>
                          <a:spcPts val="0"/>
                        </a:spcAft>
                      </a:pPr>
                      <a:r>
                        <a:rPr lang="pl-PL" sz="1800" dirty="0">
                          <a:latin typeface="Times New Roman" pitchFamily="18" charset="0"/>
                          <a:ea typeface="Times New Roman"/>
                          <a:cs typeface="Times New Roman" pitchFamily="18" charset="0"/>
                        </a:rPr>
                        <a:t>Anna Abacka  </a:t>
                      </a:r>
                      <a:endParaRPr lang="pl-PL" sz="1800" dirty="0">
                        <a:latin typeface="Times New Roman" pitchFamily="18" charset="0"/>
                        <a:ea typeface="Calibri"/>
                        <a:cs typeface="Times New Roman" pitchFamily="18" charset="0"/>
                      </a:endParaRPr>
                    </a:p>
                    <a:p>
                      <a:pPr>
                        <a:lnSpc>
                          <a:spcPct val="115000"/>
                        </a:lnSpc>
                        <a:spcAft>
                          <a:spcPts val="0"/>
                        </a:spcAft>
                      </a:pPr>
                      <a:r>
                        <a:rPr lang="pl-PL" sz="1800" dirty="0">
                          <a:latin typeface="Times New Roman" pitchFamily="18" charset="0"/>
                          <a:ea typeface="Times New Roman"/>
                          <a:cs typeface="Times New Roman" pitchFamily="18" charset="0"/>
                        </a:rPr>
                        <a:t>ul. Pogodna 3, 62-515 Konin</a:t>
                      </a:r>
                      <a:endParaRPr lang="pl-PL" sz="1800" dirty="0">
                        <a:latin typeface="Times New Roman" pitchFamily="18" charset="0"/>
                        <a:ea typeface="Calibri"/>
                        <a:cs typeface="Times New Roman" pitchFamily="18" charset="0"/>
                      </a:endParaRPr>
                    </a:p>
                    <a:p>
                      <a:pPr algn="r">
                        <a:lnSpc>
                          <a:spcPct val="115000"/>
                        </a:lnSpc>
                        <a:spcAft>
                          <a:spcPts val="0"/>
                        </a:spcAft>
                      </a:pPr>
                      <a:r>
                        <a:rPr lang="pl-PL" sz="1800" dirty="0">
                          <a:latin typeface="Times New Roman" pitchFamily="18" charset="0"/>
                          <a:ea typeface="Times New Roman"/>
                          <a:cs typeface="Times New Roman" pitchFamily="18" charset="0"/>
                        </a:rPr>
                        <a:t>Samorządowe Kolegium Odwoławcze w Koninie</a:t>
                      </a:r>
                      <a:endParaRPr lang="pl-PL" sz="1800" dirty="0">
                        <a:latin typeface="Times New Roman" pitchFamily="18" charset="0"/>
                        <a:ea typeface="Calibri"/>
                        <a:cs typeface="Times New Roman" pitchFamily="18" charset="0"/>
                      </a:endParaRPr>
                    </a:p>
                    <a:p>
                      <a:pPr algn="r">
                        <a:lnSpc>
                          <a:spcPct val="115000"/>
                        </a:lnSpc>
                        <a:spcAft>
                          <a:spcPts val="0"/>
                        </a:spcAft>
                      </a:pPr>
                      <a:r>
                        <a:rPr lang="pl-PL" sz="1800" dirty="0">
                          <a:latin typeface="Times New Roman" pitchFamily="18" charset="0"/>
                          <a:ea typeface="Times New Roman"/>
                          <a:cs typeface="Times New Roman" pitchFamily="18" charset="0"/>
                        </a:rPr>
                        <a:t>za pośrednictwem</a:t>
                      </a:r>
                      <a:endParaRPr lang="pl-PL" sz="1800" dirty="0">
                        <a:latin typeface="Times New Roman" pitchFamily="18" charset="0"/>
                        <a:ea typeface="Calibri"/>
                        <a:cs typeface="Times New Roman" pitchFamily="18" charset="0"/>
                      </a:endParaRPr>
                    </a:p>
                    <a:p>
                      <a:pPr algn="r">
                        <a:lnSpc>
                          <a:spcPct val="115000"/>
                        </a:lnSpc>
                        <a:spcAft>
                          <a:spcPts val="0"/>
                        </a:spcAft>
                      </a:pPr>
                      <a:r>
                        <a:rPr lang="pl-PL" sz="1800" dirty="0">
                          <a:latin typeface="Times New Roman" pitchFamily="18" charset="0"/>
                          <a:ea typeface="Times New Roman"/>
                          <a:cs typeface="Times New Roman" pitchFamily="18" charset="0"/>
                        </a:rPr>
                        <a:t>Prezydenta Miasta Konina  </a:t>
                      </a:r>
                      <a:endParaRPr lang="pl-PL" sz="1800" dirty="0">
                        <a:latin typeface="Times New Roman" pitchFamily="18" charset="0"/>
                        <a:ea typeface="Calibri"/>
                        <a:cs typeface="Times New Roman" pitchFamily="18" charset="0"/>
                      </a:endParaRPr>
                    </a:p>
                    <a:p>
                      <a:pPr algn="ctr">
                        <a:lnSpc>
                          <a:spcPct val="115000"/>
                        </a:lnSpc>
                        <a:spcAft>
                          <a:spcPts val="0"/>
                        </a:spcAft>
                      </a:pPr>
                      <a:r>
                        <a:rPr lang="pl-PL" sz="1800" b="1" dirty="0" smtClean="0">
                          <a:latin typeface="Times New Roman" pitchFamily="18" charset="0"/>
                          <a:ea typeface="Times New Roman"/>
                          <a:cs typeface="Times New Roman" pitchFamily="18" charset="0"/>
                        </a:rPr>
                        <a:t>ODWOŁANIE</a:t>
                      </a:r>
                    </a:p>
                    <a:p>
                      <a:pPr algn="ctr">
                        <a:lnSpc>
                          <a:spcPct val="115000"/>
                        </a:lnSpc>
                        <a:spcAft>
                          <a:spcPts val="0"/>
                        </a:spcAft>
                      </a:pPr>
                      <a:endParaRPr lang="pl-PL" sz="1800" dirty="0">
                        <a:latin typeface="Times New Roman" pitchFamily="18" charset="0"/>
                        <a:ea typeface="Calibri"/>
                        <a:cs typeface="Times New Roman" pitchFamily="18" charset="0"/>
                      </a:endParaRPr>
                    </a:p>
                    <a:p>
                      <a:pPr algn="just">
                        <a:lnSpc>
                          <a:spcPct val="115000"/>
                        </a:lnSpc>
                        <a:spcAft>
                          <a:spcPts val="0"/>
                        </a:spcAft>
                      </a:pPr>
                      <a:r>
                        <a:rPr lang="pl-PL" sz="1800" dirty="0">
                          <a:latin typeface="Times New Roman" pitchFamily="18" charset="0"/>
                          <a:ea typeface="Times New Roman"/>
                          <a:cs typeface="Times New Roman" pitchFamily="18" charset="0"/>
                        </a:rPr>
                        <a:t>Składam odwołanie od decyzji Prezydenta Miasta Konina nr 100/2016 z 3 lipca 2016 r. doręczonej mi 10 lipca 2016 roku, dotyczącej ustalenia nowej wysokości opłaty za użytkowanie wieczyste. Jestem niezadowolona z wysokości tej opłaty. </a:t>
                      </a:r>
                      <a:endParaRPr lang="pl-PL" sz="1800" dirty="0">
                        <a:latin typeface="Times New Roman" pitchFamily="18" charset="0"/>
                        <a:ea typeface="Calibri"/>
                        <a:cs typeface="Times New Roman" pitchFamily="18" charset="0"/>
                      </a:endParaRPr>
                    </a:p>
                    <a:p>
                      <a:pPr algn="r">
                        <a:lnSpc>
                          <a:spcPct val="115000"/>
                        </a:lnSpc>
                        <a:spcAft>
                          <a:spcPts val="0"/>
                        </a:spcAft>
                      </a:pPr>
                      <a:r>
                        <a:rPr lang="pl-PL" sz="1800" i="1" dirty="0">
                          <a:latin typeface="Times New Roman" pitchFamily="18" charset="0"/>
                          <a:ea typeface="Times New Roman"/>
                          <a:cs typeface="Times New Roman" pitchFamily="18" charset="0"/>
                        </a:rPr>
                        <a:t>Anna Abacka</a:t>
                      </a:r>
                      <a:endParaRPr lang="pl-PL"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906440" y="377449"/>
            <a:ext cx="10515600" cy="1119116"/>
          </a:xfrm>
        </p:spPr>
        <p:txBody>
          <a:bodyPr>
            <a:normAutofit fontScale="90000"/>
          </a:bodyPr>
          <a:lstStyle/>
          <a:p>
            <a:pPr algn="ctr"/>
            <a:r>
              <a:rPr lang="pl-PL" sz="2600" b="1" dirty="0" smtClean="0">
                <a:latin typeface="Myriad Pro Cond" panose="020B0506030403020204" pitchFamily="34" charset="0"/>
                <a:cs typeface="Times New Roman" pitchFamily="18" charset="0"/>
              </a:rPr>
              <a:t>Postępowanie sądowo-administracyjne – przepisy prawne z </a:t>
            </a:r>
            <a:r>
              <a:rPr lang="pl-PL" sz="2600" b="1" dirty="0" smtClean="0">
                <a:latin typeface="Myriad Pro Cond" panose="020B0506030403020204" pitchFamily="34" charset="0"/>
                <a:ea typeface="Calibri" panose="020F0502020204030204" pitchFamily="34" charset="0"/>
                <a:cs typeface="Times New Roman" panose="02020603050405020304" pitchFamily="18" charset="0"/>
              </a:rPr>
              <a:t>ustawy</a:t>
            </a:r>
            <a:br>
              <a:rPr lang="pl-PL" sz="2600" b="1" dirty="0" smtClean="0">
                <a:latin typeface="Myriad Pro Cond" panose="020B0506030403020204" pitchFamily="34" charset="0"/>
                <a:ea typeface="Calibri" panose="020F0502020204030204" pitchFamily="34" charset="0"/>
                <a:cs typeface="Times New Roman" panose="02020603050405020304" pitchFamily="18" charset="0"/>
              </a:rPr>
            </a:br>
            <a:r>
              <a:rPr lang="pl-PL" sz="2600" b="1" dirty="0" smtClean="0">
                <a:latin typeface="Myriad Pro Cond" panose="020B0506030403020204" pitchFamily="34" charset="0"/>
                <a:ea typeface="Calibri" panose="020F0502020204030204" pitchFamily="34" charset="0"/>
                <a:cs typeface="Times New Roman" panose="02020603050405020304" pitchFamily="18" charset="0"/>
              </a:rPr>
              <a:t> </a:t>
            </a:r>
            <a:r>
              <a:rPr lang="pl-PL" sz="2600" b="1" i="1" dirty="0">
                <a:latin typeface="Myriad Pro Cond" panose="020B0506030403020204" pitchFamily="34" charset="0"/>
                <a:ea typeface="Calibri" panose="020F0502020204030204" pitchFamily="34" charset="0"/>
                <a:cs typeface="Times New Roman" panose="02020603050405020304" pitchFamily="18" charset="0"/>
              </a:rPr>
              <a:t>Prawo o postępowaniu przed sądami administracyjnymi</a:t>
            </a:r>
            <a:r>
              <a:rPr lang="pl-PL" sz="2400" dirty="0" smtClean="0">
                <a:latin typeface="Times New Roman" pitchFamily="18" charset="0"/>
                <a:cs typeface="Times New Roman" pitchFamily="18" charset="0"/>
              </a:rPr>
              <a:t/>
            </a:r>
            <a:br>
              <a:rPr lang="pl-PL" sz="2400" dirty="0" smtClean="0">
                <a:latin typeface="Times New Roman" pitchFamily="18" charset="0"/>
                <a:cs typeface="Times New Roman" pitchFamily="18" charset="0"/>
              </a:rPr>
            </a:br>
            <a:endParaRPr lang="pl-PL" sz="2400" dirty="0" smtClean="0">
              <a:latin typeface="Times New Roman" pitchFamily="18" charset="0"/>
              <a:cs typeface="Times New Roman" pitchFamily="18" charset="0"/>
            </a:endParaRPr>
          </a:p>
        </p:txBody>
      </p:sp>
      <p:graphicFrame>
        <p:nvGraphicFramePr>
          <p:cNvPr id="8" name="Symbol zastępczy zawartości 7"/>
          <p:cNvGraphicFramePr>
            <a:graphicFrameLocks noGrp="1"/>
          </p:cNvGraphicFramePr>
          <p:nvPr>
            <p:ph idx="1"/>
            <p:extLst>
              <p:ext uri="{D42A27DB-BD31-4B8C-83A1-F6EECF244321}">
                <p14:modId xmlns:p14="http://schemas.microsoft.com/office/powerpoint/2010/main" val="3168174401"/>
              </p:ext>
            </p:extLst>
          </p:nvPr>
        </p:nvGraphicFramePr>
        <p:xfrm>
          <a:off x="395785" y="1306781"/>
          <a:ext cx="11423176" cy="5090615"/>
        </p:xfrm>
        <a:graphic>
          <a:graphicData uri="http://schemas.openxmlformats.org/drawingml/2006/table">
            <a:tbl>
              <a:tblPr/>
              <a:tblGrid>
                <a:gridCol w="11423176">
                  <a:extLst>
                    <a:ext uri="{9D8B030D-6E8A-4147-A177-3AD203B41FA5}">
                      <a16:colId xmlns:a16="http://schemas.microsoft.com/office/drawing/2014/main" val="20000"/>
                    </a:ext>
                  </a:extLst>
                </a:gridCol>
              </a:tblGrid>
              <a:tr h="5090615">
                <a:tc>
                  <a:txBody>
                    <a:bodyPr/>
                    <a:lstStyle/>
                    <a:p>
                      <a:pPr algn="just">
                        <a:lnSpc>
                          <a:spcPct val="115000"/>
                        </a:lnSpc>
                        <a:spcAft>
                          <a:spcPts val="0"/>
                        </a:spcAft>
                      </a:pPr>
                      <a:r>
                        <a:rPr lang="pl-PL" sz="1800" dirty="0">
                          <a:latin typeface="Times New Roman" pitchFamily="18" charset="0"/>
                          <a:ea typeface="Times New Roman"/>
                          <a:cs typeface="Times New Roman" pitchFamily="18" charset="0"/>
                        </a:rPr>
                        <a:t>Art. 3 § 2. Kontrola działalności administracji publicznej przez sądy administracyjne obejmuje orzekanie w sprawach skarg na:</a:t>
                      </a:r>
                      <a:endParaRPr lang="pl-PL" sz="1800" dirty="0">
                        <a:latin typeface="Times New Roman" pitchFamily="18" charset="0"/>
                        <a:ea typeface="Calibri"/>
                        <a:cs typeface="Times New Roman" pitchFamily="18" charset="0"/>
                      </a:endParaRPr>
                    </a:p>
                    <a:p>
                      <a:pPr algn="just">
                        <a:lnSpc>
                          <a:spcPct val="115000"/>
                        </a:lnSpc>
                        <a:spcAft>
                          <a:spcPts val="0"/>
                        </a:spcAft>
                      </a:pPr>
                      <a:r>
                        <a:rPr lang="pl-PL" sz="1800" dirty="0">
                          <a:latin typeface="Times New Roman" pitchFamily="18" charset="0"/>
                          <a:ea typeface="Times New Roman"/>
                          <a:cs typeface="Times New Roman" pitchFamily="18" charset="0"/>
                        </a:rPr>
                        <a:t>1) decyzje administracyjne;</a:t>
                      </a:r>
                      <a:endParaRPr lang="pl-PL" sz="1800" dirty="0">
                        <a:latin typeface="Times New Roman" pitchFamily="18" charset="0"/>
                        <a:ea typeface="Calibri"/>
                        <a:cs typeface="Times New Roman" pitchFamily="18" charset="0"/>
                      </a:endParaRPr>
                    </a:p>
                    <a:p>
                      <a:pPr algn="just">
                        <a:lnSpc>
                          <a:spcPct val="115000"/>
                        </a:lnSpc>
                        <a:spcAft>
                          <a:spcPts val="0"/>
                        </a:spcAft>
                      </a:pPr>
                      <a:r>
                        <a:rPr lang="pl-PL" sz="1800" dirty="0">
                          <a:latin typeface="Times New Roman" pitchFamily="18" charset="0"/>
                          <a:ea typeface="Times New Roman"/>
                          <a:cs typeface="Times New Roman" pitchFamily="18" charset="0"/>
                        </a:rPr>
                        <a:t>8) bezczynność lub przewlekłe prowadzenie postępowania w przypadkach określonych w </a:t>
                      </a:r>
                      <a:r>
                        <a:rPr lang="pl-PL" sz="1800" dirty="0" err="1">
                          <a:latin typeface="Times New Roman" pitchFamily="18" charset="0"/>
                          <a:ea typeface="Times New Roman"/>
                          <a:cs typeface="Times New Roman" pitchFamily="18" charset="0"/>
                        </a:rPr>
                        <a:t>pkt</a:t>
                      </a:r>
                      <a:r>
                        <a:rPr lang="pl-PL" sz="1800" dirty="0">
                          <a:latin typeface="Times New Roman" pitchFamily="18" charset="0"/>
                          <a:ea typeface="Times New Roman"/>
                          <a:cs typeface="Times New Roman" pitchFamily="18" charset="0"/>
                        </a:rPr>
                        <a:t> 1–4 […]. </a:t>
                      </a:r>
                      <a:endParaRPr lang="pl-PL" sz="1800" dirty="0">
                        <a:latin typeface="Times New Roman" pitchFamily="18" charset="0"/>
                        <a:ea typeface="Calibri"/>
                        <a:cs typeface="Times New Roman" pitchFamily="18" charset="0"/>
                      </a:endParaRPr>
                    </a:p>
                    <a:p>
                      <a:pPr algn="just">
                        <a:lnSpc>
                          <a:spcPct val="115000"/>
                        </a:lnSpc>
                        <a:spcAft>
                          <a:spcPts val="0"/>
                        </a:spcAft>
                      </a:pPr>
                      <a:r>
                        <a:rPr lang="pl-PL" sz="1800" dirty="0">
                          <a:latin typeface="Times New Roman" pitchFamily="18" charset="0"/>
                          <a:ea typeface="Calibri"/>
                          <a:cs typeface="Times New Roman" pitchFamily="18" charset="0"/>
                        </a:rPr>
                        <a:t>Art. 13. § 2. Do rozpoznania sprawy właściwy jest wojewódzki sąd administracyjny, na którego obszarze właściwości ma siedzibę organ administracji publicznej, którego działalność została zaskarżona.</a:t>
                      </a:r>
                    </a:p>
                    <a:p>
                      <a:pPr algn="just">
                        <a:lnSpc>
                          <a:spcPct val="115000"/>
                        </a:lnSpc>
                        <a:spcAft>
                          <a:spcPts val="0"/>
                        </a:spcAft>
                      </a:pPr>
                      <a:r>
                        <a:rPr lang="pl-PL" sz="1800" dirty="0">
                          <a:latin typeface="Times New Roman" pitchFamily="18" charset="0"/>
                          <a:ea typeface="Calibri"/>
                          <a:cs typeface="Times New Roman" pitchFamily="18" charset="0"/>
                        </a:rPr>
                        <a:t>Art. 52 § 1. Skargę można wnieść po wyczerpaniu środków zaskarżenia, jeżeli służyły one skarżącemu w postępowaniu przed organem właściwym w sprawie […]. </a:t>
                      </a:r>
                    </a:p>
                    <a:p>
                      <a:pPr algn="just">
                        <a:lnSpc>
                          <a:spcPct val="115000"/>
                        </a:lnSpc>
                        <a:spcAft>
                          <a:spcPts val="0"/>
                        </a:spcAft>
                      </a:pPr>
                      <a:r>
                        <a:rPr lang="pl-PL" sz="1800" dirty="0">
                          <a:latin typeface="Times New Roman" pitchFamily="18" charset="0"/>
                          <a:ea typeface="Calibri"/>
                          <a:cs typeface="Times New Roman" pitchFamily="18" charset="0"/>
                        </a:rPr>
                        <a:t>§ 2. Przez wyczerpanie środków zaskarżenia należy rozumieć sytuację, w której stronie nie przysługuje żaden środek zaskarżenia, taki jak zażalenie, odwołanie lub ponaglenie, przewidziany w ustawie.</a:t>
                      </a:r>
                    </a:p>
                    <a:p>
                      <a:pPr algn="just">
                        <a:lnSpc>
                          <a:spcPct val="115000"/>
                        </a:lnSpc>
                        <a:spcAft>
                          <a:spcPts val="0"/>
                        </a:spcAft>
                      </a:pPr>
                      <a:r>
                        <a:rPr lang="pl-PL" sz="1800" dirty="0">
                          <a:latin typeface="Times New Roman" pitchFamily="18" charset="0"/>
                          <a:ea typeface="Calibri"/>
                          <a:cs typeface="Times New Roman" pitchFamily="18" charset="0"/>
                        </a:rPr>
                        <a:t>Art. 53 § 1. Skargę wnosi się w terminie trzydziestu dni od dnia doręczenia skarżącemu rozstrzygnięcia w sprawie […].</a:t>
                      </a:r>
                    </a:p>
                    <a:p>
                      <a:pPr algn="just">
                        <a:lnSpc>
                          <a:spcPct val="115000"/>
                        </a:lnSpc>
                        <a:spcAft>
                          <a:spcPts val="0"/>
                        </a:spcAft>
                      </a:pPr>
                      <a:r>
                        <a:rPr lang="pl-PL" sz="1800" dirty="0">
                          <a:latin typeface="Times New Roman" pitchFamily="18" charset="0"/>
                          <a:ea typeface="Calibri"/>
                          <a:cs typeface="Times New Roman" pitchFamily="18" charset="0"/>
                        </a:rPr>
                        <a:t>Art. 54 § 1. Skargę do sądu administracyjnego wnosi się za pośrednictwem organu, którego działanie, bezczynność lub przewlekłe prowadzenie postępowania jest przedmiotem skargi.</a:t>
                      </a:r>
                    </a:p>
                    <a:p>
                      <a:pPr algn="just">
                        <a:lnSpc>
                          <a:spcPct val="115000"/>
                        </a:lnSpc>
                        <a:spcAft>
                          <a:spcPts val="0"/>
                        </a:spcAft>
                      </a:pPr>
                      <a:r>
                        <a:rPr lang="pl-PL" sz="1800" dirty="0">
                          <a:latin typeface="Times New Roman" pitchFamily="18" charset="0"/>
                          <a:ea typeface="Calibri"/>
                          <a:cs typeface="Times New Roman" pitchFamily="18" charset="0"/>
                        </a:rPr>
                        <a:t>Art. 173 § 1. Od wydanego przez wojewódzki sąd administracyjny wyroku lub postanowienia kończącego postępowanie </a:t>
                      </a:r>
                      <a:endParaRPr lang="pl-PL" sz="1800" dirty="0" smtClean="0">
                        <a:latin typeface="Times New Roman" pitchFamily="18" charset="0"/>
                        <a:ea typeface="Calibri"/>
                        <a:cs typeface="Times New Roman" pitchFamily="18" charset="0"/>
                      </a:endParaRPr>
                    </a:p>
                    <a:p>
                      <a:pPr algn="just">
                        <a:lnSpc>
                          <a:spcPct val="115000"/>
                        </a:lnSpc>
                        <a:spcAft>
                          <a:spcPts val="0"/>
                        </a:spcAft>
                      </a:pPr>
                      <a:r>
                        <a:rPr lang="pl-PL" sz="1800" dirty="0" smtClean="0">
                          <a:latin typeface="Times New Roman" pitchFamily="18" charset="0"/>
                          <a:ea typeface="Calibri"/>
                          <a:cs typeface="Times New Roman" pitchFamily="18" charset="0"/>
                        </a:rPr>
                        <a:t>w </a:t>
                      </a:r>
                      <a:r>
                        <a:rPr lang="pl-PL" sz="1800" dirty="0">
                          <a:latin typeface="Times New Roman" pitchFamily="18" charset="0"/>
                          <a:ea typeface="Calibri"/>
                          <a:cs typeface="Times New Roman" pitchFamily="18" charset="0"/>
                        </a:rPr>
                        <a:t>sprawie […] przysługuje skarga kasacyjna do Naczelnego Sądu Administracyjnego</a:t>
                      </a:r>
                      <a:r>
                        <a:rPr lang="pl-PL" sz="1800" dirty="0" smtClean="0">
                          <a:latin typeface="Times New Roman" pitchFamily="18" charset="0"/>
                          <a:ea typeface="Calibri"/>
                          <a:cs typeface="Times New Roman" pitchFamily="18" charset="0"/>
                        </a:rPr>
                        <a:t>.</a:t>
                      </a:r>
                    </a:p>
                    <a:p>
                      <a:pPr algn="just">
                        <a:lnSpc>
                          <a:spcPct val="115000"/>
                        </a:lnSpc>
                        <a:spcAft>
                          <a:spcPts val="0"/>
                        </a:spcAft>
                      </a:pPr>
                      <a:endParaRPr lang="pl-PL" sz="400" dirty="0">
                        <a:latin typeface="Times New Roman" pitchFamily="18" charset="0"/>
                        <a:ea typeface="Calibri"/>
                        <a:cs typeface="Times New Roman" pitchFamily="18" charset="0"/>
                      </a:endParaRPr>
                    </a:p>
                    <a:p>
                      <a:pPr algn="r">
                        <a:lnSpc>
                          <a:spcPct val="115000"/>
                        </a:lnSpc>
                        <a:spcAft>
                          <a:spcPts val="0"/>
                        </a:spcAft>
                      </a:pPr>
                      <a:r>
                        <a:rPr lang="pl-PL" sz="1000" dirty="0" err="1">
                          <a:latin typeface="Times New Roman" pitchFamily="18" charset="0"/>
                          <a:ea typeface="Calibri"/>
                          <a:cs typeface="Times New Roman" pitchFamily="18" charset="0"/>
                        </a:rPr>
                        <a:t>Dz.U</a:t>
                      </a:r>
                      <a:r>
                        <a:rPr lang="pl-PL" sz="1000" dirty="0">
                          <a:latin typeface="Times New Roman" pitchFamily="18" charset="0"/>
                          <a:ea typeface="Calibri"/>
                          <a:cs typeface="Times New Roman" pitchFamily="18" charset="0"/>
                        </a:rPr>
                        <a:t>. 2002, nr 153, poz. 1270,</a:t>
                      </a:r>
                      <a:r>
                        <a:rPr lang="pl-PL" sz="1000" b="1" i="0" dirty="0">
                          <a:latin typeface="Times New Roman" pitchFamily="18" charset="0"/>
                          <a:ea typeface="Calibri"/>
                          <a:cs typeface="Times New Roman" pitchFamily="18" charset="0"/>
                        </a:rPr>
                        <a:t> </a:t>
                      </a:r>
                      <a:r>
                        <a:rPr lang="pl-PL" sz="1000" b="0" i="0" dirty="0">
                          <a:latin typeface="Times New Roman" pitchFamily="18" charset="0"/>
                          <a:ea typeface="Calibri"/>
                          <a:cs typeface="Times New Roman" pitchFamily="18" charset="0"/>
                        </a:rPr>
                        <a:t>z </a:t>
                      </a:r>
                      <a:r>
                        <a:rPr lang="pl-PL" sz="1000" b="0" i="0" dirty="0" err="1">
                          <a:latin typeface="Times New Roman" pitchFamily="18" charset="0"/>
                          <a:ea typeface="Calibri"/>
                          <a:cs typeface="Times New Roman" pitchFamily="18" charset="0"/>
                        </a:rPr>
                        <a:t>późn</a:t>
                      </a:r>
                      <a:r>
                        <a:rPr lang="pl-PL" sz="1000" b="0" i="0" dirty="0">
                          <a:latin typeface="Times New Roman" pitchFamily="18" charset="0"/>
                          <a:ea typeface="Calibri"/>
                          <a:cs typeface="Times New Roman" pitchFamily="18" charset="0"/>
                        </a:rPr>
                        <a:t>. zm. </a:t>
                      </a:r>
                      <a:r>
                        <a:rPr lang="pl-PL" sz="1000" spc="-10" dirty="0">
                          <a:solidFill>
                            <a:srgbClr val="000000"/>
                          </a:solidFill>
                          <a:latin typeface="Times New Roman" pitchFamily="18" charset="0"/>
                          <a:ea typeface="Calibri"/>
                          <a:cs typeface="Times New Roman" pitchFamily="18" charset="0"/>
                        </a:rPr>
                        <a:t>(stan prawny na 10 maja 2019 r.).</a:t>
                      </a:r>
                      <a:endParaRPr lang="pl-PL" sz="1000" dirty="0">
                        <a:latin typeface="Times New Roman" pitchFamily="18" charset="0"/>
                        <a:ea typeface="Calibri"/>
                        <a:cs typeface="Times New Roman" pitchFamily="18" charset="0"/>
                      </a:endParaRPr>
                    </a:p>
                  </a:txBody>
                  <a:tcPr marL="68108" marR="68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92791" y="0"/>
            <a:ext cx="10515600" cy="1325563"/>
          </a:xfrm>
        </p:spPr>
        <p:txBody>
          <a:bodyPr>
            <a:normAutofit/>
          </a:bodyPr>
          <a:lstStyle/>
          <a:p>
            <a:pPr algn="ctr"/>
            <a:r>
              <a:rPr lang="pl-PL" sz="2800" b="1" dirty="0" smtClean="0">
                <a:latin typeface="Myriad Pro Cond" panose="020B0506030403020204" pitchFamily="34" charset="0"/>
                <a:cs typeface="Times New Roman" pitchFamily="18" charset="0"/>
              </a:rPr>
              <a:t>Fragment pisma procesowego – sytuacja fikcyjna </a:t>
            </a:r>
            <a:br>
              <a:rPr lang="pl-PL" sz="2800" b="1" dirty="0" smtClean="0">
                <a:latin typeface="Myriad Pro Cond" panose="020B0506030403020204" pitchFamily="34" charset="0"/>
                <a:cs typeface="Times New Roman" pitchFamily="18" charset="0"/>
              </a:rPr>
            </a:br>
            <a:r>
              <a:rPr lang="pl-PL" sz="2000" b="1" dirty="0" smtClean="0">
                <a:latin typeface="Myriad Pro Cond" panose="020B0506030403020204" pitchFamily="34" charset="0"/>
                <a:cs typeface="Times New Roman" pitchFamily="18" charset="0"/>
              </a:rPr>
              <a:t>(wykorzystano materiał z jednej z czerwcowych matur z </a:t>
            </a:r>
            <a:r>
              <a:rPr lang="pl-PL" sz="2000" b="1" dirty="0" err="1" smtClean="0">
                <a:latin typeface="Myriad Pro Cond" panose="020B0506030403020204" pitchFamily="34" charset="0"/>
                <a:cs typeface="Times New Roman" pitchFamily="18" charset="0"/>
              </a:rPr>
              <a:t>WOS-u</a:t>
            </a:r>
            <a:r>
              <a:rPr lang="pl-PL" sz="2000" b="1" dirty="0" smtClean="0">
                <a:latin typeface="Myriad Pro Cond" panose="020B0506030403020204" pitchFamily="34" charset="0"/>
                <a:cs typeface="Times New Roman" pitchFamily="18" charset="0"/>
              </a:rPr>
              <a:t> z 2017 roku</a:t>
            </a:r>
            <a:r>
              <a:rPr lang="pl-PL" sz="2000" b="1" dirty="0" smtClean="0">
                <a:latin typeface="Myriad Pro Cond" panose="020B0506030403020204" pitchFamily="34" charset="0"/>
              </a:rPr>
              <a:t>)</a:t>
            </a:r>
            <a:endParaRPr lang="pl-PL" sz="2000" b="1" dirty="0">
              <a:latin typeface="Myriad Pro Cond" panose="020B0506030403020204" pitchFamily="34" charset="0"/>
            </a:endParaRPr>
          </a:p>
        </p:txBody>
      </p:sp>
      <p:graphicFrame>
        <p:nvGraphicFramePr>
          <p:cNvPr id="8" name="Symbol zastępczy zawartości 7"/>
          <p:cNvGraphicFramePr>
            <a:graphicFrameLocks noGrp="1"/>
          </p:cNvGraphicFramePr>
          <p:nvPr>
            <p:ph idx="1"/>
            <p:extLst>
              <p:ext uri="{D42A27DB-BD31-4B8C-83A1-F6EECF244321}">
                <p14:modId xmlns:p14="http://schemas.microsoft.com/office/powerpoint/2010/main" val="2186885675"/>
              </p:ext>
            </p:extLst>
          </p:nvPr>
        </p:nvGraphicFramePr>
        <p:xfrm>
          <a:off x="764275" y="1201003"/>
          <a:ext cx="10768083" cy="5049672"/>
        </p:xfrm>
        <a:graphic>
          <a:graphicData uri="http://schemas.openxmlformats.org/drawingml/2006/table">
            <a:tbl>
              <a:tblPr/>
              <a:tblGrid>
                <a:gridCol w="10768083">
                  <a:extLst>
                    <a:ext uri="{9D8B030D-6E8A-4147-A177-3AD203B41FA5}">
                      <a16:colId xmlns:a16="http://schemas.microsoft.com/office/drawing/2014/main" val="20000"/>
                    </a:ext>
                  </a:extLst>
                </a:gridCol>
              </a:tblGrid>
              <a:tr h="5049672">
                <a:tc>
                  <a:txBody>
                    <a:bodyPr/>
                    <a:lstStyle/>
                    <a:p>
                      <a:pPr algn="r">
                        <a:lnSpc>
                          <a:spcPct val="115000"/>
                        </a:lnSpc>
                        <a:spcAft>
                          <a:spcPts val="0"/>
                        </a:spcAft>
                      </a:pPr>
                      <a:endParaRPr lang="pl-PL" sz="1600" dirty="0">
                        <a:latin typeface="Times New Roman" pitchFamily="18" charset="0"/>
                        <a:ea typeface="Calibri"/>
                        <a:cs typeface="Times New Roman" pitchFamily="18" charset="0"/>
                      </a:endParaRPr>
                    </a:p>
                    <a:p>
                      <a:pPr algn="r">
                        <a:lnSpc>
                          <a:spcPct val="115000"/>
                        </a:lnSpc>
                        <a:spcAft>
                          <a:spcPts val="0"/>
                        </a:spcAft>
                      </a:pPr>
                      <a:r>
                        <a:rPr lang="pl-PL" sz="1600" dirty="0">
                          <a:latin typeface="Times New Roman" pitchFamily="18" charset="0"/>
                          <a:ea typeface="Calibri"/>
                          <a:cs typeface="Times New Roman" pitchFamily="18" charset="0"/>
                        </a:rPr>
                        <a:t>Łomża, dnia 5 września 2014 r. </a:t>
                      </a:r>
                      <a:endParaRPr lang="pl-PL" sz="1600" dirty="0" smtClean="0">
                        <a:latin typeface="Times New Roman" pitchFamily="18" charset="0"/>
                        <a:ea typeface="Calibri"/>
                        <a:cs typeface="Times New Roman" pitchFamily="18" charset="0"/>
                      </a:endParaRPr>
                    </a:p>
                    <a:p>
                      <a:pPr algn="r">
                        <a:lnSpc>
                          <a:spcPct val="115000"/>
                        </a:lnSpc>
                        <a:spcAft>
                          <a:spcPts val="0"/>
                        </a:spcAft>
                      </a:pPr>
                      <a:endParaRPr lang="pl-PL" sz="1600" dirty="0">
                        <a:latin typeface="Times New Roman" pitchFamily="18" charset="0"/>
                        <a:ea typeface="Calibri"/>
                        <a:cs typeface="Times New Roman" pitchFamily="18" charset="0"/>
                      </a:endParaRPr>
                    </a:p>
                    <a:p>
                      <a:pPr marL="342900" lvl="0" indent="-342900" algn="r">
                        <a:lnSpc>
                          <a:spcPct val="115000"/>
                        </a:lnSpc>
                        <a:spcAft>
                          <a:spcPts val="0"/>
                        </a:spcAft>
                        <a:buFont typeface="+mj-lt"/>
                        <a:buAutoNum type="alphaUcPeriod"/>
                      </a:pPr>
                      <a:r>
                        <a:rPr lang="pl-PL" sz="1600" b="1" dirty="0">
                          <a:latin typeface="Times New Roman" pitchFamily="18" charset="0"/>
                          <a:ea typeface="Times New Roman"/>
                          <a:cs typeface="Times New Roman" pitchFamily="18" charset="0"/>
                        </a:rPr>
                        <a:t>[NAZWA SĄDU]</a:t>
                      </a:r>
                      <a:endParaRPr lang="pl-PL" sz="1600" dirty="0">
                        <a:latin typeface="Times New Roman" pitchFamily="18" charset="0"/>
                        <a:ea typeface="Calibri"/>
                        <a:cs typeface="Times New Roman" pitchFamily="18" charset="0"/>
                      </a:endParaRPr>
                    </a:p>
                    <a:p>
                      <a:pPr marL="3060700" indent="-180340" algn="r">
                        <a:lnSpc>
                          <a:spcPct val="115000"/>
                        </a:lnSpc>
                        <a:spcAft>
                          <a:spcPts val="0"/>
                        </a:spcAft>
                      </a:pPr>
                      <a:r>
                        <a:rPr lang="pl-PL" sz="1600" dirty="0">
                          <a:latin typeface="Times New Roman" pitchFamily="18" charset="0"/>
                          <a:ea typeface="Times New Roman"/>
                          <a:cs typeface="Times New Roman" pitchFamily="18" charset="0"/>
                        </a:rPr>
                        <a:t>w </a:t>
                      </a:r>
                      <a:r>
                        <a:rPr lang="pl-PL" sz="1600" b="1" dirty="0">
                          <a:latin typeface="Times New Roman" pitchFamily="18" charset="0"/>
                          <a:ea typeface="Times New Roman"/>
                          <a:cs typeface="Times New Roman" pitchFamily="18" charset="0"/>
                        </a:rPr>
                        <a:t>[B. NAZWA MIASTA]</a:t>
                      </a:r>
                      <a:r>
                        <a:rPr lang="pl-PL" sz="1600" dirty="0">
                          <a:latin typeface="Times New Roman" pitchFamily="18" charset="0"/>
                          <a:ea typeface="Times New Roman"/>
                          <a:cs typeface="Times New Roman" pitchFamily="18" charset="0"/>
                        </a:rPr>
                        <a:t> </a:t>
                      </a:r>
                      <a:endParaRPr lang="pl-PL" sz="1600" dirty="0">
                        <a:latin typeface="Times New Roman" pitchFamily="18" charset="0"/>
                        <a:ea typeface="Calibri"/>
                        <a:cs typeface="Times New Roman" pitchFamily="18" charset="0"/>
                      </a:endParaRPr>
                    </a:p>
                    <a:p>
                      <a:pPr marL="3060700" indent="-180340" algn="r">
                        <a:lnSpc>
                          <a:spcPct val="115000"/>
                        </a:lnSpc>
                        <a:spcAft>
                          <a:spcPts val="0"/>
                        </a:spcAft>
                      </a:pPr>
                      <a:r>
                        <a:rPr lang="pl-PL" sz="1600" dirty="0">
                          <a:latin typeface="Times New Roman" pitchFamily="18" charset="0"/>
                          <a:ea typeface="Calibri"/>
                          <a:cs typeface="Times New Roman" pitchFamily="18" charset="0"/>
                        </a:rPr>
                        <a:t>za pośrednictwem</a:t>
                      </a:r>
                    </a:p>
                    <a:p>
                      <a:pPr indent="2901950" algn="r">
                        <a:lnSpc>
                          <a:spcPct val="115000"/>
                        </a:lnSpc>
                        <a:spcAft>
                          <a:spcPts val="0"/>
                        </a:spcAft>
                      </a:pPr>
                      <a:r>
                        <a:rPr lang="pl-PL" sz="1600" b="1" dirty="0">
                          <a:latin typeface="Times New Roman" pitchFamily="18" charset="0"/>
                          <a:ea typeface="Calibri"/>
                          <a:cs typeface="Times New Roman" pitchFamily="18" charset="0"/>
                        </a:rPr>
                        <a:t>C. [NAZWA ORGANU]</a:t>
                      </a:r>
                      <a:endParaRPr lang="pl-PL" sz="1600" dirty="0">
                        <a:latin typeface="Times New Roman" pitchFamily="18" charset="0"/>
                        <a:ea typeface="Calibri"/>
                        <a:cs typeface="Times New Roman" pitchFamily="18" charset="0"/>
                      </a:endParaRPr>
                    </a:p>
                    <a:p>
                      <a:pPr marL="3060700" indent="-180340" algn="r">
                        <a:lnSpc>
                          <a:spcPct val="115000"/>
                        </a:lnSpc>
                        <a:spcAft>
                          <a:spcPts val="0"/>
                        </a:spcAft>
                      </a:pPr>
                      <a:r>
                        <a:rPr lang="pl-PL" sz="1600" b="1" dirty="0">
                          <a:latin typeface="Times New Roman" pitchFamily="18" charset="0"/>
                          <a:ea typeface="Calibri"/>
                          <a:cs typeface="Times New Roman" pitchFamily="18" charset="0"/>
                        </a:rPr>
                        <a:t>Skarżący: </a:t>
                      </a:r>
                      <a:r>
                        <a:rPr lang="pl-PL" sz="1600" dirty="0">
                          <a:latin typeface="Times New Roman" pitchFamily="18" charset="0"/>
                          <a:ea typeface="Calibri"/>
                          <a:cs typeface="Times New Roman" pitchFamily="18" charset="0"/>
                        </a:rPr>
                        <a:t>Celina </a:t>
                      </a:r>
                      <a:r>
                        <a:rPr lang="pl-PL" sz="1600" dirty="0" err="1">
                          <a:latin typeface="Times New Roman" pitchFamily="18" charset="0"/>
                          <a:ea typeface="Calibri"/>
                          <a:cs typeface="Times New Roman" pitchFamily="18" charset="0"/>
                        </a:rPr>
                        <a:t>Cabacka</a:t>
                      </a:r>
                      <a:endParaRPr lang="pl-PL" sz="1600" dirty="0">
                        <a:latin typeface="Times New Roman" pitchFamily="18" charset="0"/>
                        <a:ea typeface="Calibri"/>
                        <a:cs typeface="Times New Roman" pitchFamily="18" charset="0"/>
                      </a:endParaRPr>
                    </a:p>
                    <a:p>
                      <a:pPr marL="3060700" indent="-180340" algn="r">
                        <a:lnSpc>
                          <a:spcPct val="115000"/>
                        </a:lnSpc>
                        <a:spcAft>
                          <a:spcPts val="0"/>
                        </a:spcAft>
                      </a:pPr>
                      <a:r>
                        <a:rPr lang="pl-PL" sz="1600" dirty="0">
                          <a:latin typeface="Times New Roman" pitchFamily="18" charset="0"/>
                          <a:ea typeface="Times New Roman"/>
                          <a:cs typeface="Times New Roman" pitchFamily="18" charset="0"/>
                        </a:rPr>
                        <a:t>ul. Lawendowa 156/58, Łomża</a:t>
                      </a:r>
                      <a:endParaRPr lang="pl-PL" sz="1600" dirty="0">
                        <a:latin typeface="Times New Roman" pitchFamily="18" charset="0"/>
                        <a:ea typeface="Calibri"/>
                        <a:cs typeface="Times New Roman" pitchFamily="18" charset="0"/>
                      </a:endParaRPr>
                    </a:p>
                    <a:p>
                      <a:pPr marL="21590" algn="ctr">
                        <a:lnSpc>
                          <a:spcPct val="115000"/>
                        </a:lnSpc>
                        <a:spcAft>
                          <a:spcPts val="0"/>
                        </a:spcAft>
                      </a:pPr>
                      <a:r>
                        <a:rPr lang="pl-PL" sz="1600" b="1" cap="small" dirty="0">
                          <a:latin typeface="Times New Roman" pitchFamily="18" charset="0"/>
                          <a:ea typeface="Calibri"/>
                          <a:cs typeface="Times New Roman" pitchFamily="18" charset="0"/>
                        </a:rPr>
                        <a:t>D. [NAZWA PISMA]</a:t>
                      </a:r>
                      <a:endParaRPr lang="pl-PL" sz="1600" dirty="0">
                        <a:latin typeface="Times New Roman" pitchFamily="18" charset="0"/>
                        <a:ea typeface="Calibri"/>
                        <a:cs typeface="Times New Roman" pitchFamily="18" charset="0"/>
                      </a:endParaRPr>
                    </a:p>
                    <a:p>
                      <a:pPr indent="201930" algn="just">
                        <a:lnSpc>
                          <a:spcPct val="115000"/>
                        </a:lnSpc>
                        <a:spcAft>
                          <a:spcPts val="0"/>
                        </a:spcAft>
                      </a:pPr>
                      <a:r>
                        <a:rPr lang="pl-PL" sz="1600" dirty="0">
                          <a:latin typeface="Times New Roman" pitchFamily="18" charset="0"/>
                          <a:ea typeface="Calibri"/>
                          <a:cs typeface="Times New Roman" pitchFamily="18" charset="0"/>
                        </a:rPr>
                        <a:t>Zaskarżam bezczynność Prezydenta Miasta Łomża w sprawie o przyznanie dodatku mieszkaniowego, zarzucając naruszenie art. 35 i art. 36 kpa poprzez rażące przekroczenie terminów załatwienia sprawy w postępowaniu administracyjnym. […]</a:t>
                      </a:r>
                    </a:p>
                    <a:p>
                      <a:pPr marL="228600" algn="ctr">
                        <a:lnSpc>
                          <a:spcPct val="115000"/>
                        </a:lnSpc>
                        <a:spcAft>
                          <a:spcPts val="0"/>
                        </a:spcAft>
                      </a:pPr>
                      <a:r>
                        <a:rPr lang="pl-PL" sz="1600" b="1" dirty="0">
                          <a:latin typeface="Times New Roman" pitchFamily="18" charset="0"/>
                          <a:ea typeface="Calibri"/>
                          <a:cs typeface="Times New Roman" pitchFamily="18" charset="0"/>
                        </a:rPr>
                        <a:t>Uzasadnienie</a:t>
                      </a:r>
                      <a:endParaRPr lang="pl-PL" sz="1600" dirty="0">
                        <a:latin typeface="Times New Roman" pitchFamily="18" charset="0"/>
                        <a:ea typeface="Calibri"/>
                        <a:cs typeface="Times New Roman" pitchFamily="18" charset="0"/>
                      </a:endParaRPr>
                    </a:p>
                    <a:p>
                      <a:pPr indent="201930" algn="just">
                        <a:lnSpc>
                          <a:spcPct val="115000"/>
                        </a:lnSpc>
                        <a:spcAft>
                          <a:spcPts val="0"/>
                        </a:spcAft>
                      </a:pPr>
                      <a:r>
                        <a:rPr lang="pl-PL" sz="1600" dirty="0">
                          <a:latin typeface="Times New Roman" pitchFamily="18" charset="0"/>
                          <a:ea typeface="Calibri"/>
                          <a:cs typeface="Times New Roman" pitchFamily="18" charset="0"/>
                        </a:rPr>
                        <a:t>W dniu 5 czerwca br. złożyłam w Urzędzie Miasta Łomża wniosek o przyznanie dodatku mieszkaniowego. Od tego czasu upłynęły już 3 miesiące, a mimo to organ nie wydał decyzji. Po upływie 2 miesięcy wniosłam ponaglenie do Samorządowego Kolegium Odwoławczego w Łomży. Pomimo upływu terminu wyznaczonego przez Kolegium organ pozostaje nadal w </a:t>
                      </a:r>
                      <a:r>
                        <a:rPr lang="pl-PL" sz="1600" dirty="0" smtClean="0">
                          <a:latin typeface="Times New Roman" pitchFamily="18" charset="0"/>
                          <a:ea typeface="Calibri"/>
                          <a:cs typeface="Times New Roman" pitchFamily="18" charset="0"/>
                        </a:rPr>
                        <a:t>zwłoce</a:t>
                      </a:r>
                      <a:r>
                        <a:rPr lang="pl-PL" sz="1600" baseline="0" dirty="0" smtClean="0">
                          <a:latin typeface="Times New Roman" pitchFamily="18" charset="0"/>
                          <a:ea typeface="Calibri"/>
                          <a:cs typeface="Times New Roman" pitchFamily="18" charset="0"/>
                        </a:rPr>
                        <a:t>     </a:t>
                      </a:r>
                      <a:r>
                        <a:rPr lang="pl-PL" sz="1600" dirty="0" smtClean="0">
                          <a:latin typeface="Times New Roman" pitchFamily="18" charset="0"/>
                          <a:ea typeface="Calibri"/>
                          <a:cs typeface="Times New Roman" pitchFamily="18" charset="0"/>
                        </a:rPr>
                        <a:t>w </a:t>
                      </a:r>
                      <a:r>
                        <a:rPr lang="pl-PL" sz="1600" dirty="0">
                          <a:latin typeface="Times New Roman" pitchFamily="18" charset="0"/>
                          <a:ea typeface="Calibri"/>
                          <a:cs typeface="Times New Roman" pitchFamily="18" charset="0"/>
                        </a:rPr>
                        <a:t>załatwieniu tej sprawy, gdyż wciąż oczekuję na rozpoznanie mojego wniosku o dodatek mieszkaniowy.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4224</TotalTime>
  <Words>580</Words>
  <Application>Microsoft Office PowerPoint</Application>
  <PresentationFormat>Panoramiczny</PresentationFormat>
  <Paragraphs>104</Paragraphs>
  <Slides>11</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11</vt:i4>
      </vt:variant>
    </vt:vector>
  </HeadingPairs>
  <TitlesOfParts>
    <vt:vector size="19" baseType="lpstr">
      <vt:lpstr>Calibri</vt:lpstr>
      <vt:lpstr>Calibri Light</vt:lpstr>
      <vt:lpstr>Times New Roman</vt:lpstr>
      <vt:lpstr>TimesNewRomanPS-BoldMT</vt:lpstr>
      <vt:lpstr>Myriad Pro Cond</vt:lpstr>
      <vt:lpstr>TimesNewRoman</vt:lpstr>
      <vt:lpstr>Arial</vt:lpstr>
      <vt:lpstr>Motyw pakietu Office</vt:lpstr>
      <vt:lpstr>Prezentacja programu PowerPoint</vt:lpstr>
      <vt:lpstr>NOWA PODSTAWA Z WOS-U  DLA LICEUM I TECHNIKUM Scenariusz 2.:  Pisma urzędowe i postępowanie sądowo-administracyjne </vt:lpstr>
      <vt:lpstr>Zawartość decyzji administracyjnej</vt:lpstr>
      <vt:lpstr>Fragment decyzji administracyjnej – sytuacja fikcyjna  (wykorzystano materiał z jednej z czerwcowych matur z WOS-u z 2018 roku)</vt:lpstr>
      <vt:lpstr>Odwołanie od decyzji administracyjnej  – sytuacja fikcyjna wymagająca odwołania i przepisy prawne  (wykorzystano materiał z jednej z czerwcowych matur z WOS-u z 2016 roku) </vt:lpstr>
      <vt:lpstr>Odwołanie od decyzji administracyjnej  – przepisy prawne i fikcyjna sytuacja wymagająca odwołania  (wykorzystano materiał z jednej z czerwcowych matur z WOS-u z 2018 roku)</vt:lpstr>
      <vt:lpstr>Przykład odwołania od decyzji administracyjnej – sytuacja fikcyjna  (wykorzystano materiał z jednej z czerwcowych matur z WOS-u z 2018 roku)    </vt:lpstr>
      <vt:lpstr>Postępowanie sądowo-administracyjne – przepisy prawne z ustawy  Prawo o postępowaniu przed sądami administracyjnymi </vt:lpstr>
      <vt:lpstr>Fragment pisma procesowego – sytuacja fikcyjna  (wykorzystano materiał z jednej z czerwcowych matur z WOS-u z 2017 roku)</vt:lpstr>
      <vt:lpstr>Wymagania z podstawy programowej WOS-u dla szkół ponadpodstawowych  dotyczące prawa administracyjnego  </vt:lpstr>
      <vt:lpstr>DZIĘKUJĘ ZA UWAGĘ</vt:lpstr>
    </vt:vector>
  </TitlesOfParts>
  <Company>CKE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admin</dc:creator>
  <cp:lastModifiedBy>Wojciech Romerowicz</cp:lastModifiedBy>
  <cp:revision>286</cp:revision>
  <dcterms:created xsi:type="dcterms:W3CDTF">2018-09-07T11:39:44Z</dcterms:created>
  <dcterms:modified xsi:type="dcterms:W3CDTF">2019-12-19T10:28:31Z</dcterms:modified>
</cp:coreProperties>
</file>