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311" r:id="rId4"/>
    <p:sldId id="353" r:id="rId5"/>
    <p:sldId id="355" r:id="rId6"/>
    <p:sldId id="354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49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yriad Pro Cond" panose="020B0506030403020204" pitchFamily="34" charset="0"/>
      <p:regular r:id="rId25"/>
      <p:bold r:id="rId26"/>
      <p:italic r:id="rId27"/>
      <p:boldItalic r:id="rId2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ózef Daniel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712" autoAdjust="0"/>
  </p:normalViewPr>
  <p:slideViewPr>
    <p:cSldViewPr snapToGrid="0">
      <p:cViewPr varScale="1">
        <p:scale>
          <a:sx n="161" d="100"/>
          <a:sy n="161" d="100"/>
        </p:scale>
        <p:origin x="144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pPr/>
              <a:t>19.12.2019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pPr/>
              <a:t>19.12.2019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55A-E828-470C-92FE-D1C78ED45A0A}" type="datetime1">
              <a:rPr lang="pl-PL" smtClean="0"/>
              <a:pPr/>
              <a:t>19.12.2019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3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22B7-FCB2-44B1-8A37-585CD39F0E07}" type="datetime1">
              <a:rPr lang="pl-PL" smtClean="0"/>
              <a:pPr/>
              <a:t>19.12.2019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10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FD5E-C465-4E3B-B538-F9C768662964}" type="datetime1">
              <a:rPr lang="pl-PL" smtClean="0"/>
              <a:pPr/>
              <a:t>19.12.2019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78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0E69-8818-48B8-86BA-62040486E68A}" type="datetime1">
              <a:rPr lang="pl-PL" smtClean="0"/>
              <a:pPr/>
              <a:t>19.12.2019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6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7BF-1BC2-43CD-8AF6-E966B30FA1AC}" type="datetime1">
              <a:rPr lang="pl-PL" smtClean="0"/>
              <a:pPr/>
              <a:t>19.12.2019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22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9B8-8235-4BFB-B442-D74FD43858D1}" type="datetime1">
              <a:rPr lang="pl-PL" smtClean="0"/>
              <a:pPr/>
              <a:t>19.12.2019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06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353F-7A32-4779-9200-CB8CAAF57FD6}" type="datetime1">
              <a:rPr lang="pl-PL" smtClean="0"/>
              <a:pPr/>
              <a:t>19.12.2019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64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FC9-6081-49B0-8EE3-0B8FEB8E3E9B}" type="datetime1">
              <a:rPr lang="pl-PL" smtClean="0"/>
              <a:pPr/>
              <a:t>19.12.2019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75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266-217A-49BB-9E3B-F11E8F50795D}" type="datetime1">
              <a:rPr lang="pl-PL" smtClean="0"/>
              <a:pPr/>
              <a:t>19.12.2019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847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D6F6-8FB4-4168-ABF8-2235C41ED6C8}" type="datetime1">
              <a:rPr lang="pl-PL" smtClean="0"/>
              <a:pPr/>
              <a:t>19.12.2019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7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EEBA-F153-47FF-948E-A311A2ABB83A}" type="datetime1">
              <a:rPr lang="pl-PL" smtClean="0"/>
              <a:pPr/>
              <a:t>19.12.2019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08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BAD60-B975-4AC0-BFF5-ED8BBF7486F6}" type="datetime1">
              <a:rPr lang="pl-PL" smtClean="0"/>
              <a:pPr/>
              <a:t>19.12.2019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4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6561" y="-64295"/>
            <a:ext cx="11955439" cy="88710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Wybrane przepisy </a:t>
            </a:r>
            <a:r>
              <a:rPr lang="pl-PL" sz="2400" b="1" i="1" dirty="0" smtClean="0">
                <a:latin typeface="Myriad Pro Cond" panose="020B0506030403020204" pitchFamily="34" charset="0"/>
                <a:cs typeface="Times New Roman" pitchFamily="18" charset="0"/>
              </a:rPr>
              <a:t>Kodeksu postępowania cywilnego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dotyczące środków odwoławczych (cz. 1)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826669"/>
              </p:ext>
            </p:extLst>
          </p:nvPr>
        </p:nvGraphicFramePr>
        <p:xfrm>
          <a:off x="204716" y="637583"/>
          <a:ext cx="11778018" cy="5678424"/>
        </p:xfrm>
        <a:graphic>
          <a:graphicData uri="http://schemas.openxmlformats.org/drawingml/2006/table">
            <a:tbl>
              <a:tblPr/>
              <a:tblGrid>
                <a:gridCol w="1177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17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367 § 1. Od wyroku sądu pierwszej instancji przysługuje apelacja do sądu drugiej instancji.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Art. 368 § 1. Apelacja powinna czynić zadość wymaganiom przewidzianym dla pisma procesowego, a ponadto zawierać: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oznaczenie wyroku, od którego jest wniesiona, ze wskazaniem, czy jest on zaskarżony w całości czy w części;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zwięzłe przedstawienie zarzutów;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 uzasadnienie zarzutów;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4 ) powołanie, w razie potrzeby, nowych faktów i dowodów oraz wykazanie, że ich powołanie w postępowaniu przed sądem pierwszej instancji nie było możliwe albo że potrzeba powołania się na nie wynikła później;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 wniosek o zmianę lub o uchylenie wyroku z zaznaczeniem zakresu żądanej zmiany lub uchylenia.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369 § 1. Apelację wnosi się do sądu, który wydał zaskarżony wyrok, w terminie dwutygodniowym od doręczenia stronie skarżącej wyroku z uzasadnieniem.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384. Sąd nie może uchylić lub zmienić wyroku na niekorzyść strony wnoszącej apelację, chyba że strona przeciwna również wniosła apelację.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385. Sąd drugiej instancji oddala apelację, jeżeli jest ona bezzasadna</a:t>
                      </a:r>
                      <a:r>
                        <a:rPr lang="pl-PL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Art. 394 § 1. Zażalenie do sądu drugiej instancji przysługuje na postanowienia sądu pierwszej instancji kończące postępowanie w sprawie, a ponadto na postanowienia sądu pierwszej instancji i zarządzenia przewodniczącego, których przedmiotem jest:</a:t>
                      </a:r>
                      <a:endParaRPr lang="pl-PL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zwrot pozwu, odmowa odrzucenia pozwu, przekazanie sprawy sądowi równorzędnemu lub niższemu albo podjęcie postępowania winnym trybie;</a:t>
                      </a:r>
                      <a:endParaRPr lang="pl-PL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73" marR="2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trzałka w dół 8"/>
          <p:cNvSpPr/>
          <p:nvPr/>
        </p:nvSpPr>
        <p:spPr>
          <a:xfrm>
            <a:off x="9826388" y="5923128"/>
            <a:ext cx="313899" cy="771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405903"/>
              </p:ext>
            </p:extLst>
          </p:nvPr>
        </p:nvGraphicFramePr>
        <p:xfrm>
          <a:off x="204716" y="926048"/>
          <a:ext cx="11778018" cy="5625846"/>
        </p:xfrm>
        <a:graphic>
          <a:graphicData uri="http://schemas.openxmlformats.org/drawingml/2006/table">
            <a:tbl>
              <a:tblPr/>
              <a:tblGrid>
                <a:gridCol w="1177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2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odmowa zwolnienia od kosztów sądowych lub cofnięcie takiego zwolnienia oraz odmowa ustanowienia adwokata lub radcy prawnego lub ich odwołanie; […]</a:t>
                      </a:r>
                      <a:endParaRPr lang="pl-PL" sz="17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6) zawieszenie postępowania i odmowa podjęcia zawieszonego postępowania; […]</a:t>
                      </a:r>
                      <a:endParaRPr lang="pl-PL" sz="17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9) zwrot kosztów, określenie zasad ponoszenia przez strony kosztów procesu, wymiar opłaty, zwrot opłaty lub zaliczki, obciążenie kosztami sądowymi, jeżeli strona nie składa środka zaskarżenia co do istoty sprawy, koszty przyznane w nakazie zapłaty, zwrot kosztów nieopłaconej pomocy prawnej udzielonej z urzędu oraz wynagrodzenie biegłego, mediatora i należności świadka; […]</a:t>
                      </a:r>
                      <a:endParaRPr lang="pl-PL" sz="17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10) oddalenie wniosku o wyłączenie sędziego.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 </a:t>
                      </a:r>
                      <a:r>
                        <a:rPr lang="pl-PL" sz="17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Termin do wniesienia zażalenia jest tygodniowy i liczy się od doręczenia postanowienia, a gdy strona nie zażądała w terminie przepisanym doręczenia postanowienia zapadłego na rozprawie – od ogłoszenia postanowienia.</a:t>
                      </a:r>
                      <a:endParaRPr lang="pl-PL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 3. Zażalenie powinno czynić zadość wymaganiom przepisanym dla pisma procesowego oraz zawierać wskazanie zaskarżonego postanowienia i wniosek o jego zmianę lub uchylenie, jak również zwięzłe uzasadnienie zażalenia ze wskazaniem w miarę potrzeby nowych faktów i dowodów</a:t>
                      </a:r>
                      <a:endParaRPr lang="pl-PL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Art.398</a:t>
                      </a:r>
                      <a:r>
                        <a:rPr lang="pl-PL" sz="17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pl-PL" sz="17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§ 1. Od wydanego przez sąd drugiej instancji prawomocnego wyroku lub postanowienia w przedmiocie odrzucenia pozwu albo umorzenia postępowania kończących postępowanie w sprawie strona, Prokurator Generalny, Rzecznik Praw Obywatelskich lub Rzecznik Praw Dziecka może wnieść skargę kasacyjną do Sądu Najwyższego, chyba że przepis szczególny stanowi inaczej.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398</a:t>
                      </a:r>
                      <a:r>
                        <a:rPr lang="pl-PL" sz="17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pl-PL" sz="17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§ 1. Skargę kasacyjną strona może oprzeć na następujących podstawach: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1) naruszeniu prawa materialnego przez błędną jego wykładnię lub niewłaściwe zastosowanie;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2) naruszeniu przepisów postępowania, jeżeli uchybienie to mogło mieć istotny wpływ na wynik sprawy</a:t>
                      </a:r>
                      <a:r>
                        <a:rPr lang="pl-PL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pl-PL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Dz.U</a:t>
                      </a:r>
                      <a:r>
                        <a:rPr lang="pl-PL" sz="1000" kern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1964, nr 43, poz. 296</a:t>
                      </a:r>
                      <a:r>
                        <a:rPr lang="pl-PL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z </a:t>
                      </a:r>
                      <a:r>
                        <a:rPr lang="pl-PL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późn.zm</a:t>
                      </a:r>
                      <a:r>
                        <a:rPr lang="pl-PL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(</a:t>
                      </a:r>
                      <a:r>
                        <a:rPr lang="pl-PL" sz="1000" spc="-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 prawny na 10 maja 2019 r.).</a:t>
                      </a:r>
                      <a:endParaRPr lang="pl-PL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73" marR="28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36561" y="100015"/>
            <a:ext cx="11955439" cy="88710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Wybrane przepisy </a:t>
            </a:r>
            <a:r>
              <a:rPr lang="pl-PL" sz="2400" b="1" i="1" dirty="0" smtClean="0">
                <a:latin typeface="Myriad Pro Cond" panose="020B0506030403020204" pitchFamily="34" charset="0"/>
                <a:cs typeface="Times New Roman" pitchFamily="18" charset="0"/>
              </a:rPr>
              <a:t>Kodeksu postępowania cywilnego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dotyczące środków odwoławczych (cz. 2)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01138"/>
            <a:ext cx="10515600" cy="8222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latin typeface="Myriad Pro Cond" panose="020B0506030403020204" pitchFamily="34" charset="0"/>
                <a:cs typeface="Times New Roman" pitchFamily="18" charset="0"/>
              </a:rPr>
              <a:t>Fragmenty wybranych orzeczeń sądów z okręgu białostockiego </a:t>
            </a:r>
            <a:br>
              <a:rPr lang="pl-PL" sz="27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700" b="1" dirty="0" smtClean="0">
                <a:latin typeface="Myriad Pro Cond" panose="020B0506030403020204" pitchFamily="34" charset="0"/>
                <a:cs typeface="Times New Roman" pitchFamily="18" charset="0"/>
              </a:rPr>
              <a:t>ze strony internetowej www.saos.org.pl</a:t>
            </a:r>
            <a:br>
              <a:rPr lang="pl-PL" sz="27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700" b="1" dirty="0" smtClean="0">
                <a:latin typeface="Myriad Pro Cond" panose="020B0506030403020204" pitchFamily="34" charset="0"/>
                <a:cs typeface="Times New Roman" pitchFamily="18" charset="0"/>
              </a:rPr>
              <a:t>(cz. 1)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42763"/>
              </p:ext>
            </p:extLst>
          </p:nvPr>
        </p:nvGraphicFramePr>
        <p:xfrm>
          <a:off x="614149" y="2007774"/>
          <a:ext cx="10986448" cy="4583879"/>
        </p:xfrm>
        <a:graphic>
          <a:graphicData uri="http://schemas.openxmlformats.org/drawingml/2006/table">
            <a:tbl>
              <a:tblPr/>
              <a:tblGrid>
                <a:gridCol w="1098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3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ORZECZENIE A.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Sygn. akt VIII GC 605/18 </a:t>
                      </a:r>
                      <a:r>
                        <a:rPr kumimoji="0" lang="pl-PL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upr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WYROK W IMIENIU RZECZYPOSPOLITEJ POLSKIEJ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Dnia 20 grudnia 2018 r.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Sąd Rejonowy w Białymstoku VIII Wydział Gospodarczy […]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 rozpoznaniu na rozprawie w dniu 13 grudnia 2018 r. w B. 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sprawy z powództwa R.G. prowadzącego działalność gospodarczą pod firmą K (...) R. G. 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przeciwko (...) spółce akcyjnej w P. 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 zapłatę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I.  Zasądza od pozwanego (...) spółki akcyjnej w P. na rzecz R.G. prowadzącego działalność gospodarczą pod firmą K (...) R.G. kwotę 18.974 zł (osiemnaście tysięcy dziewięćset siedemdziesiąt cztery złote) z odsetkami ustawowymi za opóźnienie od 14 września 2017 r. do dnia zapłaty.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II.  Umarza postępowanie w części dotyczącej żądania nakazania pozwanemu wystawienia faktur korygujących.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III.  Oddala powództwo w pozostałym zakresie.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IV.  Zasądza od pozwanego na rzecz powoda kwotę 3.917 zł tytułem zwrotu kosztów procesu, w tym kwotę 3.617 zł tytułem zwrotu kosztów zastępstwa procesowego.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1030" y="314329"/>
            <a:ext cx="10515600" cy="124194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Fragmenty wybranych orzeczeń sądów z okręgu białostockiego </a:t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ze strony internetowej www.saos.org.pl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(cz. 2)</a:t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oraz struktura Sądu Okręgowego w Białymstoku 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69965"/>
              </p:ext>
            </p:extLst>
          </p:nvPr>
        </p:nvGraphicFramePr>
        <p:xfrm>
          <a:off x="961030" y="1681125"/>
          <a:ext cx="10164170" cy="3049524"/>
        </p:xfrm>
        <a:graphic>
          <a:graphicData uri="http://schemas.openxmlformats.org/drawingml/2006/table">
            <a:tbl>
              <a:tblPr/>
              <a:tblGrid>
                <a:gridCol w="1016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ORZECZENIE B.</a:t>
                      </a:r>
                      <a:endParaRPr lang="pl-PL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Sygn. akt I </a:t>
                      </a:r>
                      <a:r>
                        <a:rPr lang="pl-PL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Ns</a:t>
                      </a:r>
                      <a:r>
                        <a:rPr lang="pl-PL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840/17 </a:t>
                      </a:r>
                      <a:endParaRPr lang="pl-PL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POSTANOWIENIE</a:t>
                      </a:r>
                      <a:endParaRPr lang="pl-PL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Dnia 22 marca 2018 r. </a:t>
                      </a:r>
                      <a:endParaRPr lang="pl-PL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Sąd Rejonowy w Sokółce, I Wydział Cywilny […]</a:t>
                      </a:r>
                      <a:endParaRPr lang="pl-PL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 rozpoznaniu w dniu 22 marca 2018 r. w Sokółce na rozprawie</a:t>
                      </a:r>
                      <a:endParaRPr lang="pl-PL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sprawy z wniosku T.K. o stwierdzenie zasiedzenia</a:t>
                      </a:r>
                      <a:endParaRPr lang="pl-PL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postanawia:</a:t>
                      </a:r>
                      <a:endParaRPr lang="pl-PL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I.  Oddalić wniosek […]</a:t>
                      </a:r>
                      <a:endParaRPr lang="pl-PL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94" marR="63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Obraz 1"/>
          <p:cNvPicPr>
            <a:picLocks noChangeAspect="1" noChangeArrowheads="1"/>
          </p:cNvPicPr>
          <p:nvPr/>
        </p:nvPicPr>
        <p:blipFill>
          <a:blip r:embed="rId2"/>
          <a:srcRect t="13795" b="37051"/>
          <a:stretch>
            <a:fillRect/>
          </a:stretch>
        </p:blipFill>
        <p:spPr bwMode="auto">
          <a:xfrm>
            <a:off x="2767226" y="5011131"/>
            <a:ext cx="3142507" cy="1526361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 t="62949" b="2042"/>
          <a:stretch>
            <a:fillRect/>
          </a:stretch>
        </p:blipFill>
        <p:spPr bwMode="auto">
          <a:xfrm>
            <a:off x="6260532" y="5191705"/>
            <a:ext cx="3365786" cy="1171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97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Myriad Pro Cond" panose="020B0506030403020204" pitchFamily="34" charset="0"/>
                <a:cs typeface="Times New Roman" pitchFamily="18" charset="0"/>
              </a:rPr>
              <a:t>Wymagania z podstawy programowej WOS-u </a:t>
            </a:r>
            <a:br>
              <a:rPr lang="pl-PL" sz="28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800" b="1" dirty="0" smtClean="0">
                <a:latin typeface="Myriad Pro Cond" panose="020B0506030403020204" pitchFamily="34" charset="0"/>
                <a:cs typeface="Times New Roman" pitchFamily="18" charset="0"/>
              </a:rPr>
              <a:t>dla szkół ponadpodstawowych dotyczące postępowania cywilnego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39163"/>
              </p:ext>
            </p:extLst>
          </p:nvPr>
        </p:nvGraphicFramePr>
        <p:xfrm>
          <a:off x="1227667" y="2316441"/>
          <a:ext cx="9863666" cy="3993235"/>
        </p:xfrm>
        <a:graphic>
          <a:graphicData uri="http://schemas.openxmlformats.org/drawingml/2006/table">
            <a:tbl>
              <a:tblPr/>
              <a:tblGrid>
                <a:gridCol w="986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3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latin typeface="Times New Roman" pitchFamily="18" charset="0"/>
                        <a:ea typeface="TimesNew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P.V.7) Uczeń przedstawia przebieg postępowania cywilnego </a:t>
                      </a:r>
                      <a:r>
                        <a:rPr lang="pl-PL" sz="2000" dirty="0" smtClean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 </a:t>
                      </a:r>
                      <a:r>
                        <a:rPr lang="pl-PL" sz="20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Rzeczypospolitej Polskiej oraz uczestniczące w nim strony; analizuje kazus z zakresu prawa cywilnego lub rodzinnego, </a:t>
                      </a:r>
                      <a:endParaRPr lang="pl-PL" sz="2000" dirty="0" smtClean="0">
                        <a:latin typeface="Times New Roman" pitchFamily="18" charset="0"/>
                        <a:ea typeface="TimesNew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 </a:t>
                      </a:r>
                      <a:r>
                        <a:rPr lang="pl-PL" sz="20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tym pozew w takiej sprawie.</a:t>
                      </a:r>
                      <a:endParaRPr lang="pl-PL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R.XI.18) Uczeń przedstawia podstawowe zasady postępowania cywilnego; pisze pozew w sprawie cywilnej. </a:t>
                      </a:r>
                      <a:endParaRPr lang="pl-PL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R.XI.19) Uczeń znajduje wzory apelacji i je analizuje; przedstawia, </a:t>
                      </a:r>
                      <a:r>
                        <a:rPr lang="pl-PL" sz="2000" dirty="0" smtClean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 </a:t>
                      </a:r>
                      <a:r>
                        <a:rPr lang="pl-PL" sz="20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jakich sytuacjach Sąd Najwyższy </a:t>
                      </a:r>
                      <a:r>
                        <a:rPr lang="pl-PL" sz="2000" dirty="0" smtClean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 </a:t>
                      </a:r>
                      <a:r>
                        <a:rPr lang="pl-PL" sz="20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Rzeczypospolitej Polskiej może rozpoznać pozytywnie skargę kasacyjną.</a:t>
                      </a:r>
                      <a:r>
                        <a:rPr lang="pl-PL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905" y="20573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Myriad Pro Cond" panose="020B0506030403020204" pitchFamily="34" charset="0"/>
                <a:cs typeface="Times New Roman" pitchFamily="18" charset="0"/>
              </a:rPr>
              <a:t>DZIĘKUJĘ ZA UWAGĘ</a:t>
            </a:r>
            <a:endParaRPr lang="pl-PL" sz="3200" b="1" dirty="0">
              <a:latin typeface="Myriad Pro Cond" panose="020B05060304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66850" y="1533198"/>
            <a:ext cx="9144000" cy="320140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Myriad Pro Cond" panose="020B0506030403020204" pitchFamily="34" charset="0"/>
              </a:rPr>
              <a:t>NOWA PODSTAWA Z </a:t>
            </a:r>
            <a:r>
              <a:rPr lang="pl-PL" b="1" dirty="0" err="1" smtClean="0">
                <a:latin typeface="Myriad Pro Cond" panose="020B0506030403020204" pitchFamily="34" charset="0"/>
              </a:rPr>
              <a:t>WOS-U</a:t>
            </a:r>
            <a:r>
              <a:rPr lang="pl-PL" b="1" dirty="0" smtClean="0">
                <a:latin typeface="Myriad Pro Cond" panose="020B0506030403020204" pitchFamily="34" charset="0"/>
              </a:rPr>
              <a:t> DLA LICEUM I TECHNIKUM</a:t>
            </a:r>
            <a:r>
              <a:rPr lang="pl-PL" b="1" i="1" dirty="0" smtClean="0">
                <a:latin typeface="Myriad Pro Cond" panose="020B0506030403020204" pitchFamily="34" charset="0"/>
              </a:rPr>
              <a:t/>
            </a:r>
            <a:br>
              <a:rPr lang="pl-PL" b="1" i="1" dirty="0" smtClean="0">
                <a:latin typeface="Myriad Pro Cond" panose="020B0506030403020204" pitchFamily="34" charset="0"/>
              </a:rPr>
            </a:br>
            <a:r>
              <a:rPr lang="pl-PL" b="1" dirty="0" smtClean="0">
                <a:latin typeface="Myriad Pro Cond" panose="020B0506030403020204" pitchFamily="34" charset="0"/>
              </a:rPr>
              <a:t>Scenariusz 3.: </a:t>
            </a:r>
            <a:br>
              <a:rPr lang="pl-PL" b="1" dirty="0" smtClean="0">
                <a:latin typeface="Myriad Pro Cond" panose="020B0506030403020204" pitchFamily="34" charset="0"/>
              </a:rPr>
            </a:br>
            <a:r>
              <a:rPr lang="pl-PL" b="1" dirty="0" smtClean="0">
                <a:latin typeface="Myriad Pro Cond" panose="020B0506030403020204" pitchFamily="34" charset="0"/>
              </a:rPr>
              <a:t>Sądy powszechne </a:t>
            </a:r>
            <a:br>
              <a:rPr lang="pl-PL" b="1" dirty="0" smtClean="0">
                <a:latin typeface="Myriad Pro Cond" panose="020B0506030403020204" pitchFamily="34" charset="0"/>
              </a:rPr>
            </a:br>
            <a:r>
              <a:rPr lang="pl-PL" b="1" dirty="0" smtClean="0">
                <a:latin typeface="Myriad Pro Cond" panose="020B0506030403020204" pitchFamily="34" charset="0"/>
              </a:rPr>
              <a:t>i postępowanie cywilne </a:t>
            </a:r>
            <a:endParaRPr lang="pl-PL" b="1" i="1" dirty="0">
              <a:latin typeface="Myriad Pro Cond" panose="020B0506030403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F588AFB-1747-4064-A70E-FD8841503E61}"/>
              </a:ext>
            </a:extLst>
          </p:cNvPr>
          <p:cNvSpPr/>
          <p:nvPr/>
        </p:nvSpPr>
        <p:spPr>
          <a:xfrm>
            <a:off x="8437176" y="4864030"/>
            <a:ext cx="20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dr hab. Piotr Załęski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59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772886" y="30080"/>
            <a:ext cx="10343605" cy="8752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Struktura sądów powszechnych – podział na wydziały</a:t>
            </a:r>
            <a:endParaRPr lang="pl-PL" sz="2400" b="1" dirty="0">
              <a:latin typeface="Myriad Pro Cond" panose="020B0506030403020204" pitchFamily="34" charset="0"/>
              <a:cs typeface="Times New Roman" pitchFamily="18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667147"/>
              </p:ext>
            </p:extLst>
          </p:nvPr>
        </p:nvGraphicFramePr>
        <p:xfrm>
          <a:off x="245660" y="864932"/>
          <a:ext cx="11723427" cy="5455440"/>
        </p:xfrm>
        <a:graphic>
          <a:graphicData uri="http://schemas.openxmlformats.org/drawingml/2006/table">
            <a:tbl>
              <a:tblPr/>
              <a:tblGrid>
                <a:gridCol w="11723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55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Art. 12 § 1. W sądzie rejonowym można tworzyć wydziały:</a:t>
                      </a:r>
                      <a:endParaRPr lang="pl-PL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</a:t>
                      </a:r>
                      <a:r>
                        <a:rPr lang="pl-PL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cywilny </a:t>
                      </a: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do spraw z zakresu prawa cywilnego, prawa rodzinnego i opiekuńczego, spraw dotyczących demoralizacji i czynów karalnych nieletnich, leczenia osób uzależnionych od alkoholu oraz od środków odurzających i psychotropowych oraz spraw należących do sądu opiekuńczego na podstawie odrębnych ustaw; </a:t>
                      </a:r>
                      <a:endParaRPr lang="pl-PL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</a:t>
                      </a:r>
                      <a:r>
                        <a:rPr lang="pl-PL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karny</a:t>
                      </a: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do spraw z zakresu prawa karnego;</a:t>
                      </a:r>
                      <a:endParaRPr lang="pl-PL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 </a:t>
                      </a:r>
                      <a:r>
                        <a:rPr lang="pl-PL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rodzinny i nieletnich </a:t>
                      </a: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do spraw z zakresu prawa rodzinnego i opiekuńczego, spraw dotyczących demoralizacji i czynów karalnych nieletnich, leczenia osób uzależnionych od alkoholu oraz od środków odurzających i psychotropowych oraz spraw należących do sądu opiekuńczego na podstawie odrębnych ustaw;</a:t>
                      </a:r>
                      <a:endParaRPr lang="pl-PL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4) </a:t>
                      </a:r>
                      <a:r>
                        <a:rPr lang="pl-PL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pracy, ubezpieczeń społecznych albo pracy i ubezpieczeń społecznych </a:t>
                      </a: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do spraw odpowiednio z zakresu prawa pracy lub z zakresu ubezpieczeń społecznych;</a:t>
                      </a:r>
                      <a:endParaRPr lang="pl-PL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 </a:t>
                      </a:r>
                      <a:r>
                        <a:rPr lang="pl-PL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gospodarczy</a:t>
                      </a: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do spraw gospodarczych oraz innych spraw z zakresu prawa gospodarczego i cywilnego należących do sądu gospodarczego na podstawie odrębnych ustaw;</a:t>
                      </a:r>
                      <a:endParaRPr lang="pl-PL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6) </a:t>
                      </a:r>
                      <a:r>
                        <a:rPr lang="pl-PL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ksiąg wieczystych </a:t>
                      </a: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do prowadzenia ksiąg wieczystych. </a:t>
                      </a:r>
                      <a:endParaRPr lang="pl-PL" sz="13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Art. 16 § 1. W sądzie okręgowym można tworzyć wydziały:</a:t>
                      </a:r>
                      <a:endParaRPr lang="pl-PL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</a:t>
                      </a:r>
                      <a:r>
                        <a:rPr lang="pl-PL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cywilny</a:t>
                      </a: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do spraw z zakresu prawa cywilnego, prawa rodzinnego i opiekuńczego, spraw dotyczących leczenia osób uzależnionych od alkoholu oraz od środków odurzających i psychotropowych, spraw należących do sądu opiekuńczego na podstawie odrębnych ustaw oraz spraw dotyczących demoralizacji i czynów karalnych nieletnich;</a:t>
                      </a:r>
                      <a:endParaRPr lang="pl-PL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pl-PL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karny </a:t>
                      </a: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do spraw z zakresu prawa karnego oraz spraw zgodności z prawdą oświadczeń lustracyjnych;</a:t>
                      </a:r>
                      <a:endParaRPr lang="pl-PL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 </a:t>
                      </a:r>
                      <a:r>
                        <a:rPr lang="pl-PL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pracy, ubezpieczeń społecznych albo pracy i ubezpieczeń społecznych </a:t>
                      </a: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do spraw odpowiednio z zakresu prawa pracy lub z zakresu ubezpieczeń społecznych;</a:t>
                      </a:r>
                      <a:endParaRPr lang="pl-PL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4) </a:t>
                      </a:r>
                      <a:r>
                        <a:rPr lang="pl-PL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gospodarczy</a:t>
                      </a: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do spraw gospodarczych oraz innych spraw z zakresu prawa gospodarczego i cywilnego należących do sądu gospodarczego na podstawie odrębnych ustaw;</a:t>
                      </a:r>
                      <a:endParaRPr lang="pl-PL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 </a:t>
                      </a:r>
                      <a:r>
                        <a:rPr lang="pl-PL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kontroli danych telekomunikacyjnych, pocztowych i internetowych </a:t>
                      </a:r>
                      <a:r>
                        <a:rPr lang="pl-PL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do spraw związanych z kontrolą pozyskiwania danych telekomunikacyjnych, pocztowych i internetowych przez Policję […]. </a:t>
                      </a:r>
                      <a:endParaRPr lang="pl-PL" sz="13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18 § 1. Sąd apelacyjny dzieli się na wydziały: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1) </a:t>
                      </a:r>
                      <a:r>
                        <a:rPr lang="pl-PL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cywilny</a:t>
                      </a:r>
                      <a:r>
                        <a:rPr lang="pl-PL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do spraw z zakresu prawa cywilnego, prawa rodzinnego i opiekuńczego, jak również spraw gospodarczych oraz innych spraw z zakresu prawa gospodarczego i cywilnego należących do sądu gospodarczego na podstawie odrębnych ustaw;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2) </a:t>
                      </a:r>
                      <a:r>
                        <a:rPr lang="pl-PL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karny</a:t>
                      </a:r>
                      <a:r>
                        <a:rPr lang="pl-PL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do spraw z zakresu prawa karnego oraz spraw zgodności z prawdą oświadczeń lustracyjnych;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3) </a:t>
                      </a:r>
                      <a:r>
                        <a:rPr lang="pl-PL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pracy i ubezpieczeń społecznych </a:t>
                      </a:r>
                      <a:r>
                        <a:rPr lang="pl-PL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do spraw z zakresu prawa pracy i ubezpieczeń społecznych.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18a. W sądach mogą być tworzone wydziały inne niż wymienione w art. 12, 16 lub art. 18</a:t>
                      </a:r>
                      <a:r>
                        <a:rPr lang="pl-PL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</a:t>
                      </a:r>
                      <a:r>
                        <a:rPr lang="pl-PL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U. 2001, nr 98, poz. 1070, z </a:t>
                      </a:r>
                      <a:r>
                        <a:rPr lang="pl-PL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późn</a:t>
                      </a:r>
                      <a:r>
                        <a:rPr lang="pl-PL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zm</a:t>
                      </a:r>
                      <a:r>
                        <a:rPr lang="pl-PL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pl-PL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pl-PL" sz="1000" spc="-1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 </a:t>
                      </a:r>
                      <a:r>
                        <a:rPr lang="pl-PL" sz="1000" spc="-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prawny na 10 maja 2019 r.).</a:t>
                      </a:r>
                      <a:endParaRPr lang="pl-PL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18" marR="33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8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772886" y="374780"/>
            <a:ext cx="10343605" cy="8752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 smtClean="0">
                <a:latin typeface="Myriad Pro Cond" panose="020B0506030403020204" pitchFamily="34" charset="0"/>
                <a:cs typeface="Times New Roman" pitchFamily="18" charset="0"/>
              </a:rPr>
              <a:t>Fragmenty wzorów pism do sądu rejonowego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(wykorzystano materiał z jednej z czerwcowych matur z </a:t>
            </a:r>
            <a:r>
              <a:rPr lang="pl-PL" sz="2400" b="1" dirty="0" err="1" smtClean="0">
                <a:latin typeface="Myriad Pro Cond" panose="020B0506030403020204" pitchFamily="34" charset="0"/>
                <a:cs typeface="Times New Roman" pitchFamily="18" charset="0"/>
              </a:rPr>
              <a:t>WOS-u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 z 2014 roku)</a:t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(cz. 1)</a:t>
            </a:r>
            <a:endParaRPr lang="pl-PL" sz="2400" b="1" dirty="0">
              <a:latin typeface="Myriad Pro Cond" panose="020B0506030403020204" pitchFamily="34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501426"/>
              </p:ext>
            </p:extLst>
          </p:nvPr>
        </p:nvGraphicFramePr>
        <p:xfrm>
          <a:off x="436728" y="1469382"/>
          <a:ext cx="11395881" cy="4836453"/>
        </p:xfrm>
        <a:graphic>
          <a:graphicData uri="http://schemas.openxmlformats.org/drawingml/2006/table">
            <a:tbl>
              <a:tblPr/>
              <a:tblGrid>
                <a:gridCol w="11395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1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PISMO A.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                                  </a:t>
                      </a:r>
                      <a:endParaRPr lang="pl-PL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Sąd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Rejonowy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 … (</a:t>
                      </a:r>
                      <a:r>
                        <a:rPr lang="pl-PL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Miejscowość siedziby sądu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Wydział ………………………….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Wnioskodawca: … (</a:t>
                      </a:r>
                      <a:r>
                        <a:rPr lang="pl-PL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Imię, nazwisko i dokładny adres z kodem pocztowym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Wniosek o odroczenie wykonania kary pozbawienia wolności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99" marR="4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PISMO B.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                                  </a:t>
                      </a:r>
                      <a:endParaRPr lang="pl-PL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Sąd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Rejonowy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 … (</a:t>
                      </a:r>
                      <a:r>
                        <a:rPr lang="pl-PL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Miejscowość siedziby sądu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Wydział …………………….</a:t>
                      </a:r>
                      <a:r>
                        <a:rPr lang="pl-PL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Powód: … (</a:t>
                      </a:r>
                      <a:r>
                        <a:rPr lang="pl-PL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Imię, nazwisko i dokładny adres z kodem pocztowym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Pozwany: … (</a:t>
                      </a:r>
                      <a:r>
                        <a:rPr lang="pl-PL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Imię, nazwisko, nazwa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pl-PL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firma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r>
                        <a:rPr lang="pl-PL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 dokładny adres z kodem pocztowym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‘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Pozew o wydanie świadectwa pracy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wnoszę o: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Wydanie powodowi … (</a:t>
                      </a:r>
                      <a:r>
                        <a:rPr lang="pl-PL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Imię i nazwisko powoda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przez byłego pracodawcę, pozwanego … (</a:t>
                      </a:r>
                      <a:r>
                        <a:rPr lang="pl-PL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Imię i nazwisko, nazwa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[</a:t>
                      </a:r>
                      <a:r>
                        <a:rPr lang="pl-PL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firma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 </a:t>
                      </a:r>
                      <a:r>
                        <a:rPr lang="pl-PL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pozwanego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świadectwa pracy. 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99" marR="4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904" y="615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Myriad Pro Cond" panose="020B0506030403020204" pitchFamily="34" charset="0"/>
                <a:cs typeface="Times New Roman" pitchFamily="18" charset="0"/>
              </a:rPr>
              <a:t>Fragmenty wzorów pism do sądu rejonowego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(wykorzystano materiał z jednej z czerwcowych matur z </a:t>
            </a:r>
            <a:r>
              <a:rPr lang="pl-PL" sz="2400" b="1" dirty="0" err="1" smtClean="0">
                <a:latin typeface="Myriad Pro Cond" panose="020B0506030403020204" pitchFamily="34" charset="0"/>
                <a:cs typeface="Times New Roman" pitchFamily="18" charset="0"/>
              </a:rPr>
              <a:t>WOS-u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 z 2014 roku)</a:t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(cz. 2)</a:t>
            </a:r>
            <a:endParaRPr lang="pl-PL" sz="2400" b="1" dirty="0">
              <a:latin typeface="Myriad Pro Cond" panose="020B0506030403020204" pitchFamily="34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599115"/>
              </p:ext>
            </p:extLst>
          </p:nvPr>
        </p:nvGraphicFramePr>
        <p:xfrm>
          <a:off x="436728" y="1976989"/>
          <a:ext cx="11395881" cy="4517408"/>
        </p:xfrm>
        <a:graphic>
          <a:graphicData uri="http://schemas.openxmlformats.org/drawingml/2006/table">
            <a:tbl>
              <a:tblPr/>
              <a:tblGrid>
                <a:gridCol w="11395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7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8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PISMO C.</a:t>
                      </a: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                          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Sąd Rejonowy</a:t>
                      </a:r>
                      <a:endParaRPr lang="pl-PL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 … (</a:t>
                      </a:r>
                      <a:r>
                        <a:rPr lang="pl-PL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Miejscowość siedziby sądu</a:t>
                      </a: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endParaRPr lang="pl-PL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Wydział ……………………..</a:t>
                      </a:r>
                      <a:endParaRPr lang="pl-PL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Powód: … (</a:t>
                      </a:r>
                      <a:r>
                        <a:rPr lang="pl-PL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Imię, nazwisko małoletniego, dla którego ma być ustalone ojcostwo</a:t>
                      </a: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endParaRPr lang="pl-PL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Reprezentowany przez: … (</a:t>
                      </a:r>
                      <a:r>
                        <a:rPr lang="pl-PL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Imię, nazwisko osoby reprezentującej małoletniego i dokładny adres z kodem pocztowym</a:t>
                      </a: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pl-PL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Pozwany: … (</a:t>
                      </a:r>
                      <a:r>
                        <a:rPr lang="pl-PL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Imię, nazwisko i dokładny adres z kodem pocztowym</a:t>
                      </a: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endParaRPr lang="pl-PL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pl-PL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8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Pozew o ustalenie ojcostwa</a:t>
                      </a:r>
                      <a:endParaRPr lang="pl-PL" sz="18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wnoszę o:</a:t>
                      </a:r>
                      <a:endParaRPr lang="pl-PL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Ustalenie, iż małoletni … (</a:t>
                      </a:r>
                      <a:r>
                        <a:rPr lang="pl-PL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Imię i nazwisko osoby małoletniej</a:t>
                      </a: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urodzony dnia … (</a:t>
                      </a:r>
                      <a:r>
                        <a:rPr lang="pl-PL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Data urodzenia małoletniego</a:t>
                      </a: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roku        w … (</a:t>
                      </a:r>
                      <a:r>
                        <a:rPr lang="pl-PL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miejscowość urodzenia małoletniego</a:t>
                      </a: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z matki … (</a:t>
                      </a:r>
                      <a:r>
                        <a:rPr lang="pl-PL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Imię i nazwisko matki</a:t>
                      </a: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jest dzieckiem … (</a:t>
                      </a:r>
                      <a:r>
                        <a:rPr lang="pl-PL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Imię i nazwisko pozwanego</a:t>
                      </a: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99" marR="48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838200" y="210553"/>
            <a:ext cx="10515600" cy="83251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Wybrane przepisy </a:t>
            </a:r>
            <a:r>
              <a:rPr lang="pl-PL" sz="2400" b="1" i="1" dirty="0" smtClean="0">
                <a:latin typeface="Myriad Pro Cond" panose="020B0506030403020204" pitchFamily="34" charset="0"/>
                <a:cs typeface="Times New Roman" pitchFamily="18" charset="0"/>
              </a:rPr>
              <a:t>Kodeksu postępowania cywilnego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dotyczące właściwości sądów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52976"/>
              </p:ext>
            </p:extLst>
          </p:nvPr>
        </p:nvGraphicFramePr>
        <p:xfrm>
          <a:off x="232012" y="821274"/>
          <a:ext cx="11682483" cy="5613400"/>
        </p:xfrm>
        <a:graphic>
          <a:graphicData uri="http://schemas.openxmlformats.org/drawingml/2006/table">
            <a:tbl>
              <a:tblPr/>
              <a:tblGrid>
                <a:gridCol w="1168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3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15 § 1. Sąd właściwy w chwili wniesienia pozwu pozostaje właściwy aż do ukończenia postępowania, choćby podstawy właściwości zmieniły się w toku sprawy.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Art. 16. Sądy rejonowe rozpoznają wszystkie sprawy z wyjątkiem spraw, dla których zastrzeżona jest właściwość sądów okręgowych.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Art. 17. Do właściwości sądów okręgowych należą sprawy: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o prawa niemajątkowe i łącznie z nimi dochodzone roszczenia majątkowe oprócz spraw o ustalenie lub zaprzeczenie pochodzenia dziecka, o ustalenie bezskuteczności uznania ojcostwa oraz o rozwiązanie przysposobienia;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o ochronę praw autorskich i pokrewnych […];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 o roszczenia wynikające z Prawa prasowego; 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4) o prawa majątkowe, w których wartość przedmiotu sporu przewyższa siedemdziesiąt pięć tysięcy złotych, oprócz spraw o alimenty, o naruszenie posiadania, </a:t>
                      </a:r>
                      <a:r>
                        <a:rPr lang="pl-PL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o </a:t>
                      </a: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ustanowienie rozdzielności majątkowej między małżonkami, o uzgodnienie treści księgi wieczystej z rzeczywistym stanem prawnym oraz spraw rozpoznawanych w elektronicznym postępowaniu upominawczym […]. 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20. Do wartości przedmiotu sporu nie wlicza się odsetek, pożytków i kosztów, żądanych obok roszczenia głównego.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27 § 1. Powództwo wytacza się przed sąd pierwszej instancji, w którego okręgu pozwany ma miejsce zamieszkania.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32. Powództwo o roszczenie alimentacyjne oraz o ustalenie pochodzenia dziecka i związane z tym roszczenia wytoczyć można według miejsca zamieszkania osoby uprawnionej.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35. Powództwo o roszczenie z czynu niedozwolonego wytoczyć można przed sąd, w którego okręgu nastąpiło zdarzenie wywołujące szkodę.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37. Powództwo o roszczenie ze stosunku najmu lub dzierżawy nieruchomości wytoczyć można przed sąd miejsca położenia nieruchomości.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38. § 1. Powództwo o własność lub o inne prawa rzeczowe na nieruchomości, jak również powództwo o posiadanie nieruchomości można wytoczyć wyłącznie przed sąd miejsca jej położenia. […]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Art. 39. Powództwo z tytułu dziedziczenia, zachowku, jak również z tytułu zapisu, polecenia oraz innych rozrządzeń testamentowych wytacza się wyłącznie przed sąd ostatniego miejsca zwykłego pobytu spadkodawcy, a jeżeli miejsca jego zwykłego pobytu w Polsce nie da się ustalić, przed sąd miejsca, w którym znajduje się majątek spadkowy lub jego część.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Dz.U</a:t>
                      </a:r>
                      <a:r>
                        <a:rPr lang="pl-PL" sz="1000" kern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1964, nr 43, poz. 296</a:t>
                      </a:r>
                      <a:r>
                        <a:rPr lang="pl-PL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z </a:t>
                      </a:r>
                      <a:r>
                        <a:rPr lang="pl-PL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późn.zm</a:t>
                      </a:r>
                      <a:r>
                        <a:rPr lang="pl-PL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(</a:t>
                      </a:r>
                      <a:r>
                        <a:rPr lang="pl-PL" sz="1000" spc="-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 prawny na 10 maja 2019 r.).</a:t>
                      </a:r>
                      <a:endParaRPr lang="pl-PL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225" marR="52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9640" y="1028254"/>
            <a:ext cx="10515600" cy="9553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latin typeface="Myriad Pro Cond" panose="020B0506030403020204" pitchFamily="34" charset="0"/>
                <a:cs typeface="Times New Roman" pitchFamily="18" charset="0"/>
              </a:rPr>
              <a:t>Fragment wzoru pozwu ze strony internetowej Sądu Okręgowego w Poznaniu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580880"/>
              </p:ext>
            </p:extLst>
          </p:nvPr>
        </p:nvGraphicFramePr>
        <p:xfrm>
          <a:off x="504967" y="965580"/>
          <a:ext cx="11177517" cy="5445457"/>
        </p:xfrm>
        <a:graphic>
          <a:graphicData uri="http://schemas.openxmlformats.org/drawingml/2006/table">
            <a:tbl>
              <a:tblPr/>
              <a:tblGrid>
                <a:gridCol w="11177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454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Poznań, dnia .......................................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Sąd Rejonowy Poznań – </a:t>
                      </a:r>
                      <a:r>
                        <a:rPr lang="pl-PL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……………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Wydział ……  </a:t>
                      </a: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Rodzinny i Nieletnich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Powód: ............................................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zam.  ...............................................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Pozwany:  ............................................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zam. ....................................................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5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Wartość </a:t>
                      </a: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przedmiotu sporu ..................................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5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Pozew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 zniesienie wspólności majątkowej między małżonkami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Wnoszę o: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zniesienie z dniem ..................... ustawowej wspólności majątkowej powoda ..................................... i pozwanego .............................., wynikającej </a:t>
                      </a:r>
                      <a:r>
                        <a:rPr lang="pl-PL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z </a:t>
                      </a: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zawarcia przez nich małżeństwa w dniu ..............., przed kierownikiem Urzędu Stanu Cywilnego w ................, nr aktu małżeństwa ........................ 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zasądzenie od pozwanego na rzecz powoda kosztów procesu według norm przepisanych.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5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UZASADNIENIE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.........................................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</a:t>
                      </a:r>
                      <a:r>
                        <a:rPr lang="pl-PL" sz="16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600" baseline="30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(</a:t>
                      </a:r>
                      <a:r>
                        <a:rPr lang="pl-PL" sz="16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czytelny podpis)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5496" y="6017"/>
            <a:ext cx="10515600" cy="111911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Na podstawie uzasadnienia z pozwu ze strony internetowej www.wzory.positor.pl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52028"/>
              </p:ext>
            </p:extLst>
          </p:nvPr>
        </p:nvGraphicFramePr>
        <p:xfrm>
          <a:off x="177420" y="1035166"/>
          <a:ext cx="11832609" cy="5327904"/>
        </p:xfrm>
        <a:graphic>
          <a:graphicData uri="http://schemas.openxmlformats.org/drawingml/2006/table">
            <a:tbl>
              <a:tblPr/>
              <a:tblGrid>
                <a:gridCol w="11832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0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Opis sytuacji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Daniel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Dadacki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zam. ul. Czarna 22, 57-300 Kłodzko, prowadzi działalność gospodarczą pod firmą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Dadabud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Daniel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Dadacki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(z siedzibą ul. Czarna 22, 57-300 Kłodzko). Zawarł on z Edwardem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Efeckim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jako osobą fizyczną (zam. ul. Biała 11, 58-111 Wałbrzych) umowę 7 marca 2018 r. Na mocy tej umowy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Dadacki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zobowiązał się wykonać remont budynku mieszkalnego do 7 grudnia 2019 r. Remont ten objąć miał wymianę instalacji elektrycznej </a:t>
                      </a:r>
                      <a:r>
                        <a:rPr lang="pl-PL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i 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hydraulicznej, położenie gładzi gipsowych na wszystkich ścianach i sufitach (oprócz łazienek i kuchni) oraz położenie parkietów lub terakoty we wszystkich pomieszczeniach a także położenie glazury w kuchni i łazienkach.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Efecki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zobowiązał się w tej umowie zapłacić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Dadackiemu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wynagrodzenie w kwocie 74500 zł. na podstawie faktury przez niego wystawionej po zakończeniu wszystkich prac. Każdy z etapów prac miał być według umowy odbierany protokolarnie.</a:t>
                      </a:r>
                      <a:endParaRPr lang="pl-PL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Dadacki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należycie wykonał prace remontowe, w terminie określonym w umowie. Ma protokoły odbioru kolejnych etapów prac podpisane przez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Efeckiego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który nigdy nie podnosił żadnych zarzutów co do jakości wykonanych prac. W związku z tym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Dadacki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wystawił i przekazał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Efeckiemu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7 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grudnia 2018 r. fakturę VAT nr 29/2018 na kwotę 74500 zł.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Efecki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potwierdził podpisem jej odbiór. Faktura określała 7 dniowy termin płatności.</a:t>
                      </a:r>
                      <a:endParaRPr lang="pl-PL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Ponieważ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Efecki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nie zapłacił w terminie faktury oraz zaczął unikać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Dadackiego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(nie odbierał telefonów, nie odpisywał na e-maile, nie można go było zastać w domu), pismem z dnia 6 stycznia 2019 r.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Dadacki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wezwał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Efeckiego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do dobrowolnej zapłaty żądanej kwoty w terminie 7 dni. </a:t>
                      </a:r>
                      <a:endParaRPr lang="pl-PL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 związku z tym, że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Efecki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nie zapłacił pieniędzy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Dadacki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kieruje 5 lutego 2019 r. pozew przeciw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Efeckiemu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w którym domaga się poza zwrotem wskazanej sumy także zapłaty odsetek oraz zwrotu kosztów procesu.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Dadacki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w obawie przed tym, że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Efecki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nie będzie stawiał się do sądu – chciałby, aby ten przeprowadził rozprawę również w przypadku nieobecności </a:t>
                      </a:r>
                      <a:r>
                        <a:rPr lang="pl-PL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Efeckiego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).</a:t>
                      </a:r>
                      <a:endParaRPr lang="pl-PL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Właściwość </a:t>
                      </a:r>
                      <a:r>
                        <a:rPr lang="pl-PL" sz="15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terytorialna sądów dla adresów podanych powyżej:</a:t>
                      </a:r>
                      <a:endParaRPr lang="pl-PL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Kłodzko – sąd rejonowy: </a:t>
                      </a:r>
                      <a:r>
                        <a:rPr lang="pl-PL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ul. Bohaterów Getta15, 57-300 Kłodzko;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Wałbrzych – </a:t>
                      </a:r>
                      <a:r>
                        <a:rPr lang="pl-PL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sąd rejonowy: </a:t>
                      </a:r>
                      <a:r>
                        <a:rPr lang="pl-PL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ul. Słowackiego 10, 58-300 Wałbrzych;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Dla obu adresów właściwy jest Sąd Okręgowy w Świdnicy, Pl. Grunwaldzki 14, 58-100 Świdnica.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2791" y="509471"/>
            <a:ext cx="10515600" cy="900752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Przykład pozwu na podstawie strony internetowej www.wzory.positor.pl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38410"/>
              </p:ext>
            </p:extLst>
          </p:nvPr>
        </p:nvGraphicFramePr>
        <p:xfrm>
          <a:off x="232012" y="1364419"/>
          <a:ext cx="11641539" cy="5047524"/>
        </p:xfrm>
        <a:graphic>
          <a:graphicData uri="http://schemas.openxmlformats.org/drawingml/2006/table">
            <a:tbl>
              <a:tblPr/>
              <a:tblGrid>
                <a:gridCol w="1164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75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Wałbrzych, 5 lutego 2019 r.</a:t>
                      </a:r>
                      <a:r>
                        <a:rPr lang="pl-PL" sz="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pl-PL" sz="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pl-PL" sz="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pl-PL" sz="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Sąd Rejonowy w Wałbrzychu</a:t>
                      </a:r>
                      <a:b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Wydział Cywilny</a:t>
                      </a:r>
                      <a:b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ul. Słowackiego 10</a:t>
                      </a:r>
                      <a:b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58-300 Wałbrzych</a:t>
                      </a:r>
                      <a:r>
                        <a:rPr lang="pl-PL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pl-PL" sz="5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pl-PL" sz="5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pl-PL" sz="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Powód:</a:t>
                      </a: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 Daniel </a:t>
                      </a:r>
                      <a:r>
                        <a:rPr lang="pl-PL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Dadacki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zam. ul. Czarna 22, 57-300 Kłodzko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prowadzący działalność gospodarczą pod firmą 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Dadabud</a:t>
                      </a: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Daniel </a:t>
                      </a:r>
                      <a:r>
                        <a:rPr lang="pl-PL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Dadacki</a:t>
                      </a: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 siedzibą ul. Czarna 22, 57-300 Kłodzko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Pozwany</a:t>
                      </a: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 Edward </a:t>
                      </a:r>
                      <a:r>
                        <a:rPr lang="pl-PL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Efecki</a:t>
                      </a: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zam. ul. Biała 11, 58-111 Wałbrzych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7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Wartość </a:t>
                      </a:r>
                      <a:r>
                        <a:rPr lang="pl-PL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przedmiotu sporu: 74 </a:t>
                      </a:r>
                      <a:r>
                        <a:rPr lang="pl-PL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 </a:t>
                      </a:r>
                      <a:r>
                        <a:rPr lang="pl-PL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zł (siedemdziesiąt cztery tysiące </a:t>
                      </a:r>
                      <a:r>
                        <a:rPr lang="pl-PL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pięćset</a:t>
                      </a:r>
                      <a:r>
                        <a:rPr lang="pl-PL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pl-PL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złotych)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POZEW O ZAPŁATĘ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 imieniu własnym wnoszę o: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zasądzenie od pozwanego na rzecz powoda kwoty </a:t>
                      </a:r>
                      <a:r>
                        <a:rPr lang="pl-PL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r>
                        <a:rPr lang="pl-PL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</a:t>
                      </a:r>
                      <a:r>
                        <a:rPr lang="pl-PL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 </a:t>
                      </a: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zł wraz z ustawowymi odsetkami liczonymi od dnia 15 grudnia kwietnia 2018 r. do dnia zapłaty,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przeprowadzenie rozprawy również w przypadku nieobecności powoda,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r>
                        <a:rPr lang="pl-PL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zasądzenie kosztów procesu wg norm przepisanych.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4158</TotalTime>
  <Words>1361</Words>
  <Application>Microsoft Office PowerPoint</Application>
  <PresentationFormat>Panoramiczny</PresentationFormat>
  <Paragraphs>178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Myriad Pro Cond</vt:lpstr>
      <vt:lpstr>TimesNewRoman</vt:lpstr>
      <vt:lpstr>Motyw pakietu Office</vt:lpstr>
      <vt:lpstr>Prezentacja programu PowerPoint</vt:lpstr>
      <vt:lpstr>NOWA PODSTAWA Z WOS-U DLA LICEUM I TECHNIKUM Scenariusz 3.:  Sądy powszechne  i postępowanie cywilne </vt:lpstr>
      <vt:lpstr>Struktura sądów powszechnych – podział na wydziały</vt:lpstr>
      <vt:lpstr>Fragmenty wzorów pism do sądu rejonowego  (wykorzystano materiał z jednej z czerwcowych matur z WOS-u z 2014 roku) (cz. 1)</vt:lpstr>
      <vt:lpstr>Fragmenty wzorów pism do sądu rejonowego  (wykorzystano materiał z jednej z czerwcowych matur z WOS-u z 2014 roku) (cz. 2)</vt:lpstr>
      <vt:lpstr>Wybrane przepisy Kodeksu postępowania cywilnego dotyczące właściwości sądów  </vt:lpstr>
      <vt:lpstr>Fragment wzoru pozwu ze strony internetowej Sądu Okręgowego w Poznaniu    </vt:lpstr>
      <vt:lpstr>Na podstawie uzasadnienia z pozwu ze strony internetowej www.wzory.positor.pl</vt:lpstr>
      <vt:lpstr>Przykład pozwu na podstawie strony internetowej www.wzory.positor.pl</vt:lpstr>
      <vt:lpstr>Wybrane przepisy Kodeksu postępowania cywilnego dotyczące środków odwoławczych (cz. 1)</vt:lpstr>
      <vt:lpstr>Wybrane przepisy Kodeksu postępowania cywilnego dotyczące środków odwoławczych (cz. 2)</vt:lpstr>
      <vt:lpstr>Fragmenty wybranych orzeczeń sądów z okręgu białostockiego  ze strony internetowej www.saos.org.pl (cz. 1) </vt:lpstr>
      <vt:lpstr>Fragmenty wybranych orzeczeń sądów z okręgu białostockiego  ze strony internetowej www.saos.org.pl (cz. 2) oraz struktura Sądu Okręgowego w Białymstoku </vt:lpstr>
      <vt:lpstr>Wymagania z podstawy programowej WOS-u  dla szkół ponadpodstawowych dotyczące postępowania cywilnego</vt:lpstr>
      <vt:lpstr>DZIĘKUJĘ ZA UWAGĘ</vt:lpstr>
    </vt:vector>
  </TitlesOfParts>
  <Company>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Wojciech Romerowicz</cp:lastModifiedBy>
  <cp:revision>290</cp:revision>
  <dcterms:created xsi:type="dcterms:W3CDTF">2018-09-07T11:39:44Z</dcterms:created>
  <dcterms:modified xsi:type="dcterms:W3CDTF">2019-12-19T14:25:06Z</dcterms:modified>
</cp:coreProperties>
</file>