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57"/>
  </p:notesMasterIdLst>
  <p:handoutMasterIdLst>
    <p:handoutMasterId r:id="rId58"/>
  </p:handoutMasterIdLst>
  <p:sldIdLst>
    <p:sldId id="256" r:id="rId3"/>
    <p:sldId id="259" r:id="rId4"/>
    <p:sldId id="311" r:id="rId5"/>
    <p:sldId id="314" r:id="rId6"/>
    <p:sldId id="315" r:id="rId7"/>
    <p:sldId id="317" r:id="rId8"/>
    <p:sldId id="318" r:id="rId9"/>
    <p:sldId id="319" r:id="rId10"/>
    <p:sldId id="320" r:id="rId11"/>
    <p:sldId id="321" r:id="rId12"/>
    <p:sldId id="323" r:id="rId13"/>
    <p:sldId id="324" r:id="rId14"/>
    <p:sldId id="325" r:id="rId15"/>
    <p:sldId id="326" r:id="rId16"/>
    <p:sldId id="327" r:id="rId17"/>
    <p:sldId id="332" r:id="rId18"/>
    <p:sldId id="331" r:id="rId19"/>
    <p:sldId id="330" r:id="rId20"/>
    <p:sldId id="335" r:id="rId21"/>
    <p:sldId id="334" r:id="rId22"/>
    <p:sldId id="374" r:id="rId23"/>
    <p:sldId id="333" r:id="rId24"/>
    <p:sldId id="337" r:id="rId25"/>
    <p:sldId id="313" r:id="rId26"/>
    <p:sldId id="329" r:id="rId27"/>
    <p:sldId id="341" r:id="rId28"/>
    <p:sldId id="339" r:id="rId29"/>
    <p:sldId id="342" r:id="rId30"/>
    <p:sldId id="343" r:id="rId31"/>
    <p:sldId id="344" r:id="rId32"/>
    <p:sldId id="345" r:id="rId33"/>
    <p:sldId id="346" r:id="rId34"/>
    <p:sldId id="347" r:id="rId35"/>
    <p:sldId id="348" r:id="rId36"/>
    <p:sldId id="349" r:id="rId37"/>
    <p:sldId id="350" r:id="rId38"/>
    <p:sldId id="351" r:id="rId39"/>
    <p:sldId id="352" r:id="rId40"/>
    <p:sldId id="353" r:id="rId41"/>
    <p:sldId id="354" r:id="rId42"/>
    <p:sldId id="355" r:id="rId43"/>
    <p:sldId id="356" r:id="rId44"/>
    <p:sldId id="357" r:id="rId45"/>
    <p:sldId id="358" r:id="rId46"/>
    <p:sldId id="359" r:id="rId47"/>
    <p:sldId id="360" r:id="rId48"/>
    <p:sldId id="361" r:id="rId49"/>
    <p:sldId id="362" r:id="rId50"/>
    <p:sldId id="367" r:id="rId51"/>
    <p:sldId id="366" r:id="rId52"/>
    <p:sldId id="365" r:id="rId53"/>
    <p:sldId id="369" r:id="rId54"/>
    <p:sldId id="368" r:id="rId55"/>
    <p:sldId id="372" r:id="rId56"/>
  </p:sldIdLst>
  <p:sldSz cx="12192000" cy="6858000"/>
  <p:notesSz cx="6858000" cy="9144000"/>
  <p:embeddedFontLst>
    <p:embeddedFont>
      <p:font typeface="Calibri Light" panose="020F0302020204030204" pitchFamily="34" charset="0"/>
      <p:regular r:id="rId59"/>
      <p:italic r:id="rId60"/>
    </p:embeddedFont>
    <p:embeddedFont>
      <p:font typeface="Calibri" panose="020F0502020204030204" pitchFamily="34" charset="0"/>
      <p:regular r:id="rId61"/>
      <p:bold r:id="rId62"/>
      <p:italic r:id="rId63"/>
      <p:boldItalic r:id="rId64"/>
    </p:embeddedFont>
    <p:embeddedFont>
      <p:font typeface="Myriad Pro Cond" panose="020B0506030403020204" charset="0"/>
      <p:regular r:id="rId65"/>
      <p:bold r:id="rId66"/>
      <p:italic r:id="rId67"/>
      <p:boldItalic r:id="rId68"/>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2E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5" autoAdjust="0"/>
    <p:restoredTop sz="94662" autoAdjust="0"/>
  </p:normalViewPr>
  <p:slideViewPr>
    <p:cSldViewPr snapToGrid="0">
      <p:cViewPr>
        <p:scale>
          <a:sx n="118" d="100"/>
          <a:sy n="118" d="100"/>
        </p:scale>
        <p:origin x="-198" y="48"/>
      </p:cViewPr>
      <p:guideLst>
        <p:guide orient="horz" pos="2160"/>
        <p:guide pos="3840"/>
      </p:guideLst>
    </p:cSldViewPr>
  </p:slideViewPr>
  <p:outlineViewPr>
    <p:cViewPr>
      <p:scale>
        <a:sx n="33" d="100"/>
        <a:sy n="33" d="100"/>
      </p:scale>
      <p:origin x="48" y="2638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5.fntdata"/><Relationship Id="rId68" Type="http://schemas.openxmlformats.org/officeDocument/2006/relationships/font" Target="fonts/font10.fntdata"/><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66"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6.fntdata"/><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5578D4-80E6-4100-BBC5-5B13F54F791E}" type="datetimeFigureOut">
              <a:rPr lang="pl-PL" smtClean="0"/>
              <a:t>2020-01-08</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l-PL"/>
              <a:t>Wszelkie prawa zastrzeżone © Ośrodek Rozwoju Edukacji w Warszawie | www.ore.edu.pl</a:t>
            </a:r>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633B9B-76BE-43B5-92AD-F0696BD3FFBB}" type="slidenum">
              <a:rPr lang="pl-PL" smtClean="0"/>
              <a:t>‹#›</a:t>
            </a:fld>
            <a:endParaRPr lang="pl-PL"/>
          </a:p>
        </p:txBody>
      </p:sp>
    </p:spTree>
    <p:extLst>
      <p:ext uri="{BB962C8B-B14F-4D97-AF65-F5344CB8AC3E}">
        <p14:creationId xmlns:p14="http://schemas.microsoft.com/office/powerpoint/2010/main" val="113973907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FB40D-862F-4B86-9C6B-08F0959C1240}" type="datetimeFigureOut">
              <a:rPr lang="pl-PL" smtClean="0"/>
              <a:t>2020-01-08</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l-PL"/>
              <a:t>Wszelkie prawa zastrzeżone © Ośrodek Rozwoju Edukacji w Warszawie | www.ore.edu.pl</a:t>
            </a:r>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D88B5-A9A9-4B60-B69C-735576C46E04}" type="slidenum">
              <a:rPr lang="pl-PL" smtClean="0"/>
              <a:t>‹#›</a:t>
            </a:fld>
            <a:endParaRPr lang="pl-PL"/>
          </a:p>
        </p:txBody>
      </p:sp>
    </p:spTree>
    <p:extLst>
      <p:ext uri="{BB962C8B-B14F-4D97-AF65-F5344CB8AC3E}">
        <p14:creationId xmlns:p14="http://schemas.microsoft.com/office/powerpoint/2010/main" val="33326817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1"/>
          </p:nvPr>
        </p:nvSpPr>
        <p:spPr/>
        <p:txBody>
          <a:bodyPr/>
          <a:lstStyle/>
          <a:p>
            <a:fld id="{F9CD88B5-A9A9-4B60-B69C-735576C46E04}" type="slidenum">
              <a:rPr lang="pl-PL" smtClean="0"/>
              <a:t>4</a:t>
            </a:fld>
            <a:endParaRPr lang="pl-PL"/>
          </a:p>
        </p:txBody>
      </p:sp>
    </p:spTree>
    <p:extLst>
      <p:ext uri="{BB962C8B-B14F-4D97-AF65-F5344CB8AC3E}">
        <p14:creationId xmlns:p14="http://schemas.microsoft.com/office/powerpoint/2010/main" val="274761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1"/>
          </p:nvPr>
        </p:nvSpPr>
        <p:spPr/>
        <p:txBody>
          <a:bodyPr/>
          <a:lstStyle/>
          <a:p>
            <a:fld id="{F9CD88B5-A9A9-4B60-B69C-735576C46E04}" type="slidenum">
              <a:rPr lang="pl-PL" smtClean="0"/>
              <a:t>5</a:t>
            </a:fld>
            <a:endParaRPr lang="pl-PL"/>
          </a:p>
        </p:txBody>
      </p:sp>
    </p:spTree>
    <p:extLst>
      <p:ext uri="{BB962C8B-B14F-4D97-AF65-F5344CB8AC3E}">
        <p14:creationId xmlns:p14="http://schemas.microsoft.com/office/powerpoint/2010/main" val="274761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7A67C29E-7C99-46CF-9717-FC96535CF2D3}" type="datetime1">
              <a:rPr lang="pl-PL" smtClean="0"/>
              <a:t>2020-01-08</a:t>
            </a:fld>
            <a:endParaRPr lang="pl-PL"/>
          </a:p>
        </p:txBody>
      </p:sp>
      <p:sp>
        <p:nvSpPr>
          <p:cNvPr id="5" name="Symbol zastępczy stopki 4"/>
          <p:cNvSpPr>
            <a:spLocks noGrp="1"/>
          </p:cNvSpPr>
          <p:nvPr>
            <p:ph type="ftr" sz="quarter" idx="11"/>
          </p:nvPr>
        </p:nvSpPr>
        <p:spPr/>
        <p:txBody>
          <a:bodyPr/>
          <a:lstStyle/>
          <a:p>
            <a:r>
              <a:rPr lang="pl-PL"/>
              <a:t>Wszelkie prawa zastrzeżone © Ośrodek Rozwoju Edukacji w Warszawie | www.ore.edu.pl</a:t>
            </a:r>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420789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1198A0B-48F0-431B-AB04-596FC970B579}" type="datetime1">
              <a:rPr lang="pl-PL" smtClean="0"/>
              <a:t>2020-01-08</a:t>
            </a:fld>
            <a:endParaRPr lang="pl-PL"/>
          </a:p>
        </p:txBody>
      </p:sp>
      <p:sp>
        <p:nvSpPr>
          <p:cNvPr id="5" name="Symbol zastępczy stopki 4"/>
          <p:cNvSpPr>
            <a:spLocks noGrp="1"/>
          </p:cNvSpPr>
          <p:nvPr>
            <p:ph type="ftr" sz="quarter" idx="11"/>
          </p:nvPr>
        </p:nvSpPr>
        <p:spPr/>
        <p:txBody>
          <a:bodyPr/>
          <a:lstStyle/>
          <a:p>
            <a:r>
              <a:rPr lang="pl-PL"/>
              <a:t>Wszelkie prawa zastrzeżone © Ośrodek Rozwoju Edukacji w Warszawie | www.ore.edu.pl</a:t>
            </a:r>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402299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E668003-C17D-4FA1-964B-21753D5FF578}" type="datetime1">
              <a:rPr lang="pl-PL" smtClean="0"/>
              <a:t>2020-01-08</a:t>
            </a:fld>
            <a:endParaRPr lang="pl-PL"/>
          </a:p>
        </p:txBody>
      </p:sp>
      <p:sp>
        <p:nvSpPr>
          <p:cNvPr id="5" name="Symbol zastępczy stopki 4"/>
          <p:cNvSpPr>
            <a:spLocks noGrp="1"/>
          </p:cNvSpPr>
          <p:nvPr>
            <p:ph type="ftr" sz="quarter" idx="11"/>
          </p:nvPr>
        </p:nvSpPr>
        <p:spPr/>
        <p:txBody>
          <a:bodyPr/>
          <a:lstStyle/>
          <a:p>
            <a:r>
              <a:rPr lang="pl-PL"/>
              <a:t>Wszelkie prawa zastrzeżone © Ośrodek Rozwoju Edukacji w Warszawie | www.ore.edu.pl</a:t>
            </a:r>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41330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5"/>
            <a:ext cx="103632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B59457F9-AB32-40DC-9F54-9EF087384F72}" type="datetime1">
              <a:rPr lang="pl-PL" smtClean="0"/>
              <a:t>2020-01-08</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B6C6F5D7-FD8F-4C3F-8819-5F4CA5ED35EB}" type="slidenum">
              <a:rPr lang="pl-PL" smtClean="0"/>
              <a:t>‹#›</a:t>
            </a:fld>
            <a:endParaRPr lang="pl-PL"/>
          </a:p>
        </p:txBody>
      </p:sp>
    </p:spTree>
    <p:extLst>
      <p:ext uri="{BB962C8B-B14F-4D97-AF65-F5344CB8AC3E}">
        <p14:creationId xmlns:p14="http://schemas.microsoft.com/office/powerpoint/2010/main" val="3629404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50E849F-2509-49B0-BBA6-5E670682579D}" type="datetime1">
              <a:rPr lang="pl-PL" smtClean="0"/>
              <a:t>2020-01-08</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B6C6F5D7-FD8F-4C3F-8819-5F4CA5ED35EB}" type="slidenum">
              <a:rPr lang="pl-PL" smtClean="0"/>
              <a:t>‹#›</a:t>
            </a:fld>
            <a:endParaRPr lang="pl-PL"/>
          </a:p>
        </p:txBody>
      </p:sp>
    </p:spTree>
    <p:extLst>
      <p:ext uri="{BB962C8B-B14F-4D97-AF65-F5344CB8AC3E}">
        <p14:creationId xmlns:p14="http://schemas.microsoft.com/office/powerpoint/2010/main" val="1743642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613" y="4406900"/>
            <a:ext cx="103632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B18D73B7-7410-4BE0-B848-2E3509260FB4}" type="datetime1">
              <a:rPr lang="pl-PL" smtClean="0"/>
              <a:t>2020-01-08</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B6C6F5D7-FD8F-4C3F-8819-5F4CA5ED35EB}" type="slidenum">
              <a:rPr lang="pl-PL" smtClean="0"/>
              <a:t>‹#›</a:t>
            </a:fld>
            <a:endParaRPr lang="pl-PL"/>
          </a:p>
        </p:txBody>
      </p:sp>
    </p:spTree>
    <p:extLst>
      <p:ext uri="{BB962C8B-B14F-4D97-AF65-F5344CB8AC3E}">
        <p14:creationId xmlns:p14="http://schemas.microsoft.com/office/powerpoint/2010/main" val="1308447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9F317CB5-64ED-4768-A36B-5ED48F41FC4B}" type="datetime1">
              <a:rPr lang="pl-PL" smtClean="0"/>
              <a:t>2020-01-08</a:t>
            </a:fld>
            <a:endParaRPr lang="pl-PL"/>
          </a:p>
        </p:txBody>
      </p:sp>
      <p:sp>
        <p:nvSpPr>
          <p:cNvPr id="6" name="Symbol zastępczy stopki 5"/>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7" name="Symbol zastępczy numeru slajdu 6"/>
          <p:cNvSpPr>
            <a:spLocks noGrp="1"/>
          </p:cNvSpPr>
          <p:nvPr>
            <p:ph type="sldNum" sz="quarter" idx="12"/>
          </p:nvPr>
        </p:nvSpPr>
        <p:spPr/>
        <p:txBody>
          <a:bodyPr/>
          <a:lstStyle/>
          <a:p>
            <a:fld id="{B6C6F5D7-FD8F-4C3F-8819-5F4CA5ED35EB}" type="slidenum">
              <a:rPr lang="pl-PL" smtClean="0"/>
              <a:t>‹#›</a:t>
            </a:fld>
            <a:endParaRPr lang="pl-PL"/>
          </a:p>
        </p:txBody>
      </p:sp>
    </p:spTree>
    <p:extLst>
      <p:ext uri="{BB962C8B-B14F-4D97-AF65-F5344CB8AC3E}">
        <p14:creationId xmlns:p14="http://schemas.microsoft.com/office/powerpoint/2010/main" val="2533226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076B0303-1A36-4D5A-86BD-40C1D0ED47FE}" type="datetime1">
              <a:rPr lang="pl-PL" smtClean="0"/>
              <a:t>2020-01-08</a:t>
            </a:fld>
            <a:endParaRPr lang="pl-PL"/>
          </a:p>
        </p:txBody>
      </p:sp>
      <p:sp>
        <p:nvSpPr>
          <p:cNvPr id="8" name="Symbol zastępczy stopki 7"/>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9" name="Symbol zastępczy numeru slajdu 8"/>
          <p:cNvSpPr>
            <a:spLocks noGrp="1"/>
          </p:cNvSpPr>
          <p:nvPr>
            <p:ph type="sldNum" sz="quarter" idx="12"/>
          </p:nvPr>
        </p:nvSpPr>
        <p:spPr/>
        <p:txBody>
          <a:bodyPr/>
          <a:lstStyle/>
          <a:p>
            <a:fld id="{B6C6F5D7-FD8F-4C3F-8819-5F4CA5ED35EB}" type="slidenum">
              <a:rPr lang="pl-PL" smtClean="0"/>
              <a:t>‹#›</a:t>
            </a:fld>
            <a:endParaRPr lang="pl-PL"/>
          </a:p>
        </p:txBody>
      </p:sp>
    </p:spTree>
    <p:extLst>
      <p:ext uri="{BB962C8B-B14F-4D97-AF65-F5344CB8AC3E}">
        <p14:creationId xmlns:p14="http://schemas.microsoft.com/office/powerpoint/2010/main" val="3009733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9433BDF2-B599-487A-845A-F57C277C43FE}" type="datetime1">
              <a:rPr lang="pl-PL" smtClean="0"/>
              <a:t>2020-01-08</a:t>
            </a:fld>
            <a:endParaRPr lang="pl-PL"/>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B6C6F5D7-FD8F-4C3F-8819-5F4CA5ED35EB}" type="slidenum">
              <a:rPr lang="pl-PL" smtClean="0"/>
              <a:t>‹#›</a:t>
            </a:fld>
            <a:endParaRPr lang="pl-PL"/>
          </a:p>
        </p:txBody>
      </p:sp>
    </p:spTree>
    <p:extLst>
      <p:ext uri="{BB962C8B-B14F-4D97-AF65-F5344CB8AC3E}">
        <p14:creationId xmlns:p14="http://schemas.microsoft.com/office/powerpoint/2010/main" val="2691828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48E213C-97F5-44C8-8319-3FD0876C53F9}" type="datetime1">
              <a:rPr lang="pl-PL" smtClean="0"/>
              <a:t>2020-01-08</a:t>
            </a:fld>
            <a:endParaRPr lang="pl-PL"/>
          </a:p>
        </p:txBody>
      </p:sp>
      <p:sp>
        <p:nvSpPr>
          <p:cNvPr id="3" name="Symbol zastępczy stopki 2"/>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4" name="Symbol zastępczy numeru slajdu 3"/>
          <p:cNvSpPr>
            <a:spLocks noGrp="1"/>
          </p:cNvSpPr>
          <p:nvPr>
            <p:ph type="sldNum" sz="quarter" idx="12"/>
          </p:nvPr>
        </p:nvSpPr>
        <p:spPr/>
        <p:txBody>
          <a:bodyPr/>
          <a:lstStyle/>
          <a:p>
            <a:fld id="{B6C6F5D7-FD8F-4C3F-8819-5F4CA5ED35EB}" type="slidenum">
              <a:rPr lang="pl-PL" smtClean="0"/>
              <a:t>‹#›</a:t>
            </a:fld>
            <a:endParaRPr lang="pl-PL"/>
          </a:p>
        </p:txBody>
      </p:sp>
    </p:spTree>
    <p:extLst>
      <p:ext uri="{BB962C8B-B14F-4D97-AF65-F5344CB8AC3E}">
        <p14:creationId xmlns:p14="http://schemas.microsoft.com/office/powerpoint/2010/main" val="1481464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0" y="273050"/>
            <a:ext cx="40116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6F7686C-B908-45DC-8347-1AF55AEC9298}" type="datetime1">
              <a:rPr lang="pl-PL" smtClean="0"/>
              <a:t>2020-01-08</a:t>
            </a:fld>
            <a:endParaRPr lang="pl-PL"/>
          </a:p>
        </p:txBody>
      </p:sp>
      <p:sp>
        <p:nvSpPr>
          <p:cNvPr id="6" name="Symbol zastępczy stopki 5"/>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7" name="Symbol zastępczy numeru slajdu 6"/>
          <p:cNvSpPr>
            <a:spLocks noGrp="1"/>
          </p:cNvSpPr>
          <p:nvPr>
            <p:ph type="sldNum" sz="quarter" idx="12"/>
          </p:nvPr>
        </p:nvSpPr>
        <p:spPr/>
        <p:txBody>
          <a:bodyPr/>
          <a:lstStyle/>
          <a:p>
            <a:fld id="{B6C6F5D7-FD8F-4C3F-8819-5F4CA5ED35EB}" type="slidenum">
              <a:rPr lang="pl-PL" smtClean="0"/>
              <a:t>‹#›</a:t>
            </a:fld>
            <a:endParaRPr lang="pl-PL"/>
          </a:p>
        </p:txBody>
      </p:sp>
    </p:spTree>
    <p:extLst>
      <p:ext uri="{BB962C8B-B14F-4D97-AF65-F5344CB8AC3E}">
        <p14:creationId xmlns:p14="http://schemas.microsoft.com/office/powerpoint/2010/main" val="414401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299E4D5-0F81-4FBE-9387-B20E6502535B}" type="datetime1">
              <a:rPr lang="pl-PL" smtClean="0"/>
              <a:t>2020-01-08</a:t>
            </a:fld>
            <a:endParaRPr lang="pl-PL"/>
          </a:p>
        </p:txBody>
      </p:sp>
      <p:sp>
        <p:nvSpPr>
          <p:cNvPr id="5" name="Symbol zastępczy stopki 4"/>
          <p:cNvSpPr>
            <a:spLocks noGrp="1"/>
          </p:cNvSpPr>
          <p:nvPr>
            <p:ph type="ftr" sz="quarter" idx="11"/>
          </p:nvPr>
        </p:nvSpPr>
        <p:spPr/>
        <p:txBody>
          <a:bodyPr/>
          <a:lstStyle/>
          <a:p>
            <a:r>
              <a:rPr lang="pl-PL"/>
              <a:t>Wszelkie prawa zastrzeżone © Ośrodek Rozwoju Edukacji w Warszawie | www.ore.edu.pl</a:t>
            </a:r>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
        <p:nvSpPr>
          <p:cNvPr id="9" name="Tytuł 8"/>
          <p:cNvSpPr>
            <a:spLocks noGrp="1"/>
          </p:cNvSpPr>
          <p:nvPr>
            <p:ph type="title"/>
          </p:nvPr>
        </p:nvSpPr>
        <p:spPr/>
        <p:txBody>
          <a:bodyPr/>
          <a:lstStyle/>
          <a:p>
            <a:r>
              <a:rPr lang="pl-PL" smtClean="0"/>
              <a:t>Kliknij, aby edytować styl</a:t>
            </a:r>
            <a:endParaRPr lang="pl-PL"/>
          </a:p>
        </p:txBody>
      </p:sp>
    </p:spTree>
    <p:extLst>
      <p:ext uri="{BB962C8B-B14F-4D97-AF65-F5344CB8AC3E}">
        <p14:creationId xmlns:p14="http://schemas.microsoft.com/office/powerpoint/2010/main" val="3993901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188" y="4800600"/>
            <a:ext cx="73152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8379C25-1B82-4BC9-9A93-F398F3F1A42A}" type="datetime1">
              <a:rPr lang="pl-PL" smtClean="0"/>
              <a:t>2020-01-08</a:t>
            </a:fld>
            <a:endParaRPr lang="pl-PL"/>
          </a:p>
        </p:txBody>
      </p:sp>
      <p:sp>
        <p:nvSpPr>
          <p:cNvPr id="6" name="Symbol zastępczy stopki 5"/>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7" name="Symbol zastępczy numeru slajdu 6"/>
          <p:cNvSpPr>
            <a:spLocks noGrp="1"/>
          </p:cNvSpPr>
          <p:nvPr>
            <p:ph type="sldNum" sz="quarter" idx="12"/>
          </p:nvPr>
        </p:nvSpPr>
        <p:spPr/>
        <p:txBody>
          <a:bodyPr/>
          <a:lstStyle/>
          <a:p>
            <a:fld id="{B6C6F5D7-FD8F-4C3F-8819-5F4CA5ED35EB}" type="slidenum">
              <a:rPr lang="pl-PL" smtClean="0"/>
              <a:t>‹#›</a:t>
            </a:fld>
            <a:endParaRPr lang="pl-PL"/>
          </a:p>
        </p:txBody>
      </p:sp>
    </p:spTree>
    <p:extLst>
      <p:ext uri="{BB962C8B-B14F-4D97-AF65-F5344CB8AC3E}">
        <p14:creationId xmlns:p14="http://schemas.microsoft.com/office/powerpoint/2010/main" val="3984086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1B58939-BA3F-4514-AEB7-42856C8DEABC}" type="datetime1">
              <a:rPr lang="pl-PL" smtClean="0"/>
              <a:t>2020-01-08</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B6C6F5D7-FD8F-4C3F-8819-5F4CA5ED35EB}" type="slidenum">
              <a:rPr lang="pl-PL" smtClean="0"/>
              <a:t>‹#›</a:t>
            </a:fld>
            <a:endParaRPr lang="pl-PL"/>
          </a:p>
        </p:txBody>
      </p:sp>
    </p:spTree>
    <p:extLst>
      <p:ext uri="{BB962C8B-B14F-4D97-AF65-F5344CB8AC3E}">
        <p14:creationId xmlns:p14="http://schemas.microsoft.com/office/powerpoint/2010/main" val="2724266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8"/>
            <a:ext cx="27432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0" y="274638"/>
            <a:ext cx="80772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144F3D5-5D2D-4D0C-9AD0-2895161137CA}" type="datetime1">
              <a:rPr lang="pl-PL" smtClean="0"/>
              <a:t>2020-01-08</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B6C6F5D7-FD8F-4C3F-8819-5F4CA5ED35EB}" type="slidenum">
              <a:rPr lang="pl-PL" smtClean="0"/>
              <a:t>‹#›</a:t>
            </a:fld>
            <a:endParaRPr lang="pl-PL"/>
          </a:p>
        </p:txBody>
      </p:sp>
    </p:spTree>
    <p:extLst>
      <p:ext uri="{BB962C8B-B14F-4D97-AF65-F5344CB8AC3E}">
        <p14:creationId xmlns:p14="http://schemas.microsoft.com/office/powerpoint/2010/main" val="470525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6983D755-C18B-487D-B7E0-7177911F5C35}" type="datetime1">
              <a:rPr lang="pl-PL" smtClean="0"/>
              <a:t>2020-01-08</a:t>
            </a:fld>
            <a:endParaRPr lang="pl-PL"/>
          </a:p>
        </p:txBody>
      </p:sp>
      <p:sp>
        <p:nvSpPr>
          <p:cNvPr id="5" name="Symbol zastępczy stopki 4"/>
          <p:cNvSpPr>
            <a:spLocks noGrp="1"/>
          </p:cNvSpPr>
          <p:nvPr>
            <p:ph type="ftr" sz="quarter" idx="11"/>
          </p:nvPr>
        </p:nvSpPr>
        <p:spPr/>
        <p:txBody>
          <a:bodyPr/>
          <a:lstStyle/>
          <a:p>
            <a:r>
              <a:rPr lang="pl-PL"/>
              <a:t>Wszelkie prawa zastrzeżone © Ośrodek Rozwoju Edukacji w Warszawie | www.ore.edu.pl</a:t>
            </a:r>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424514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961C49C-D3F6-4934-818E-B2943E6F4252}" type="datetime1">
              <a:rPr lang="pl-PL" smtClean="0"/>
              <a:t>2020-01-08</a:t>
            </a:fld>
            <a:endParaRPr lang="pl-PL"/>
          </a:p>
        </p:txBody>
      </p:sp>
      <p:sp>
        <p:nvSpPr>
          <p:cNvPr id="6" name="Symbol zastępczy stopki 5"/>
          <p:cNvSpPr>
            <a:spLocks noGrp="1"/>
          </p:cNvSpPr>
          <p:nvPr>
            <p:ph type="ftr" sz="quarter" idx="11"/>
          </p:nvPr>
        </p:nvSpPr>
        <p:spPr/>
        <p:txBody>
          <a:bodyPr/>
          <a:lstStyle/>
          <a:p>
            <a:r>
              <a:rPr lang="pl-PL"/>
              <a:t>Wszelkie prawa zastrzeżone © Ośrodek Rozwoju Edukacji w Warszawie | www.ore.edu.pl</a:t>
            </a:r>
          </a:p>
        </p:txBody>
      </p:sp>
      <p:sp>
        <p:nvSpPr>
          <p:cNvPr id="7" name="Symbol zastępczy numeru slajdu 6"/>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04287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AEB2B13A-32FF-4A68-9CA9-948846F798C6}" type="datetime1">
              <a:rPr lang="pl-PL" smtClean="0"/>
              <a:t>2020-01-08</a:t>
            </a:fld>
            <a:endParaRPr lang="pl-PL"/>
          </a:p>
        </p:txBody>
      </p:sp>
      <p:sp>
        <p:nvSpPr>
          <p:cNvPr id="8" name="Symbol zastępczy stopki 7"/>
          <p:cNvSpPr>
            <a:spLocks noGrp="1"/>
          </p:cNvSpPr>
          <p:nvPr>
            <p:ph type="ftr" sz="quarter" idx="11"/>
          </p:nvPr>
        </p:nvSpPr>
        <p:spPr/>
        <p:txBody>
          <a:bodyPr/>
          <a:lstStyle/>
          <a:p>
            <a:r>
              <a:rPr lang="pl-PL"/>
              <a:t>Wszelkie prawa zastrzeżone © Ośrodek Rozwoju Edukacji w Warszawie | www.ore.edu.pl</a:t>
            </a:r>
          </a:p>
        </p:txBody>
      </p:sp>
      <p:sp>
        <p:nvSpPr>
          <p:cNvPr id="9" name="Symbol zastępczy numeru slajdu 8"/>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793049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587980F6-F22E-4119-A083-34C8A7DAE239}" type="datetime1">
              <a:rPr lang="pl-PL" smtClean="0"/>
              <a:t>2020-01-08</a:t>
            </a:fld>
            <a:endParaRPr lang="pl-PL"/>
          </a:p>
        </p:txBody>
      </p:sp>
      <p:sp>
        <p:nvSpPr>
          <p:cNvPr id="4" name="Symbol zastępczy stopki 3"/>
          <p:cNvSpPr>
            <a:spLocks noGrp="1"/>
          </p:cNvSpPr>
          <p:nvPr>
            <p:ph type="ftr" sz="quarter" idx="11"/>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91441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C342627-DF9F-4EAB-9916-556176D0DAF5}" type="datetime1">
              <a:rPr lang="pl-PL" smtClean="0"/>
              <a:t>2020-01-08</a:t>
            </a:fld>
            <a:endParaRPr lang="pl-PL"/>
          </a:p>
        </p:txBody>
      </p:sp>
      <p:sp>
        <p:nvSpPr>
          <p:cNvPr id="3" name="Symbol zastępczy stopki 2"/>
          <p:cNvSpPr>
            <a:spLocks noGrp="1"/>
          </p:cNvSpPr>
          <p:nvPr>
            <p:ph type="ftr" sz="quarter" idx="11"/>
          </p:nvPr>
        </p:nvSpPr>
        <p:spPr/>
        <p:txBody>
          <a:bodyPr/>
          <a:lstStyle/>
          <a:p>
            <a:r>
              <a:rPr lang="pl-PL"/>
              <a:t>Wszelkie prawa zastrzeżone © Ośrodek Rozwoju Edukacji w Warszawie | www.ore.edu.pl</a:t>
            </a:r>
          </a:p>
        </p:txBody>
      </p:sp>
      <p:sp>
        <p:nvSpPr>
          <p:cNvPr id="4" name="Symbol zastępczy numeru slajdu 3"/>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39508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502526D5-81A0-473C-84E7-71D1B1CE614E}" type="datetime1">
              <a:rPr lang="pl-PL" smtClean="0"/>
              <a:t>2020-01-08</a:t>
            </a:fld>
            <a:endParaRPr lang="pl-PL"/>
          </a:p>
        </p:txBody>
      </p:sp>
      <p:sp>
        <p:nvSpPr>
          <p:cNvPr id="6" name="Symbol zastępczy stopki 5"/>
          <p:cNvSpPr>
            <a:spLocks noGrp="1"/>
          </p:cNvSpPr>
          <p:nvPr>
            <p:ph type="ftr" sz="quarter" idx="11"/>
          </p:nvPr>
        </p:nvSpPr>
        <p:spPr/>
        <p:txBody>
          <a:bodyPr/>
          <a:lstStyle/>
          <a:p>
            <a:r>
              <a:rPr lang="pl-PL"/>
              <a:t>Wszelkie prawa zastrzeżone © Ośrodek Rozwoju Edukacji w Warszawie | www.ore.edu.pl</a:t>
            </a:r>
          </a:p>
        </p:txBody>
      </p:sp>
      <p:sp>
        <p:nvSpPr>
          <p:cNvPr id="7" name="Symbol zastępczy numeru slajdu 6"/>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567205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15A8A2B3-A6DD-47B4-BBA0-B3D13F1B562C}" type="datetime1">
              <a:rPr lang="pl-PL" smtClean="0"/>
              <a:t>2020-01-08</a:t>
            </a:fld>
            <a:endParaRPr lang="pl-PL"/>
          </a:p>
        </p:txBody>
      </p:sp>
      <p:sp>
        <p:nvSpPr>
          <p:cNvPr id="6" name="Symbol zastępczy stopki 5"/>
          <p:cNvSpPr>
            <a:spLocks noGrp="1"/>
          </p:cNvSpPr>
          <p:nvPr>
            <p:ph type="ftr" sz="quarter" idx="11"/>
          </p:nvPr>
        </p:nvSpPr>
        <p:spPr/>
        <p:txBody>
          <a:bodyPr/>
          <a:lstStyle/>
          <a:p>
            <a:r>
              <a:rPr lang="pl-PL"/>
              <a:t>Wszelkie prawa zastrzeżone © Ośrodek Rozwoju Edukacji w Warszawie | www.ore.edu.pl</a:t>
            </a:r>
          </a:p>
        </p:txBody>
      </p:sp>
      <p:sp>
        <p:nvSpPr>
          <p:cNvPr id="7" name="Symbol zastępczy numeru slajdu 6"/>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73566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8405C-33CE-4B97-8E0E-6768CC6F27D1}" type="datetime1">
              <a:rPr lang="pl-PL" smtClean="0"/>
              <a:t>2020-01-08</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a:t>Wszelkie prawa zastrzeżone © Ośrodek Rozwoju Edukacji w Warszawie | www.ore.edu.pl</a:t>
            </a: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E0CDF-0EB0-44EF-AF60-9AEE92BC93FD}" type="slidenum">
              <a:rPr lang="pl-PL" smtClean="0"/>
              <a:t>‹#›</a:t>
            </a:fld>
            <a:endParaRPr lang="pl-PL"/>
          </a:p>
        </p:txBody>
      </p:sp>
    </p:spTree>
    <p:extLst>
      <p:ext uri="{BB962C8B-B14F-4D97-AF65-F5344CB8AC3E}">
        <p14:creationId xmlns:p14="http://schemas.microsoft.com/office/powerpoint/2010/main" val="3326652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98799-DE63-4A93-813F-F03AEB84274D}" type="datetime1">
              <a:rPr lang="pl-PL" smtClean="0"/>
              <a:t>2020-01-08</a:t>
            </a:fld>
            <a:endParaRPr lang="pl-PL"/>
          </a:p>
        </p:txBody>
      </p:sp>
      <p:sp>
        <p:nvSpPr>
          <p:cNvPr id="5" name="Symbol zastępczy stopki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6F5D7-FD8F-4C3F-8819-5F4CA5ED35EB}" type="slidenum">
              <a:rPr lang="pl-PL" smtClean="0"/>
              <a:t>‹#›</a:t>
            </a:fld>
            <a:endParaRPr lang="pl-PL"/>
          </a:p>
        </p:txBody>
      </p:sp>
    </p:spTree>
    <p:extLst>
      <p:ext uri="{BB962C8B-B14F-4D97-AF65-F5344CB8AC3E}">
        <p14:creationId xmlns:p14="http://schemas.microsoft.com/office/powerpoint/2010/main" val="4197966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8265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2263" y="900563"/>
            <a:ext cx="11013743" cy="5063319"/>
          </a:xfrm>
        </p:spPr>
        <p:txBody>
          <a:bodyPr>
            <a:normAutofit fontScale="92500"/>
          </a:bodyPr>
          <a:lstStyle/>
          <a:p>
            <a:pPr marL="0" indent="0" algn="ctr">
              <a:buNone/>
              <a:defRPr/>
            </a:pPr>
            <a:r>
              <a:rPr lang="pl-PL" altLang="pl-PL" sz="3200" b="1" dirty="0">
                <a:solidFill>
                  <a:srgbClr val="392E65"/>
                </a:solidFill>
                <a:latin typeface="Myriad Pro Cond" panose="020B0506030403020204" pitchFamily="34" charset="0"/>
                <a:cs typeface="Arial" pitchFamily="34" charset="0"/>
              </a:rPr>
              <a:t>TREŚCI </a:t>
            </a:r>
            <a:r>
              <a:rPr lang="pl-PL" altLang="pl-PL" sz="3200" b="1" dirty="0" smtClean="0">
                <a:solidFill>
                  <a:srgbClr val="392E65"/>
                </a:solidFill>
                <a:latin typeface="Myriad Pro Cond" panose="020B0506030403020204" pitchFamily="34" charset="0"/>
                <a:cs typeface="Arial" pitchFamily="34" charset="0"/>
              </a:rPr>
              <a:t>KSZTAŁCENIA: CEL II</a:t>
            </a:r>
          </a:p>
          <a:p>
            <a:pPr marL="0" indent="0" algn="ctr">
              <a:buNone/>
              <a:defRPr/>
            </a:pPr>
            <a:endParaRPr lang="pl-PL" altLang="pl-PL" sz="3200" b="1" dirty="0">
              <a:solidFill>
                <a:srgbClr val="002060"/>
              </a:solidFill>
              <a:latin typeface="Myriad Pro Cond" panose="020B0506030403020204" pitchFamily="34" charset="0"/>
              <a:cs typeface="Arial" pitchFamily="34" charset="0"/>
            </a:endParaRPr>
          </a:p>
          <a:p>
            <a:pPr marL="514350" indent="-514350">
              <a:buFont typeface="+mj-lt"/>
              <a:buAutoNum type="romanUcPeriod" startAt="2"/>
              <a:defRPr/>
            </a:pPr>
            <a:r>
              <a:rPr lang="pl-PL" sz="2400" dirty="0">
                <a:latin typeface="Arial" pitchFamily="34" charset="0"/>
                <a:cs typeface="Arial" pitchFamily="34" charset="0"/>
              </a:rPr>
              <a:t>Zapoznanie z wybranymi zagadnieniami dotyczącymi współczesnych awangard artystycznych i sztuki lokalnego środowiska, ekspresja twórcza podejmowana </a:t>
            </a:r>
            <a:r>
              <a:rPr lang="pl-PL" sz="2400" dirty="0" smtClean="0">
                <a:latin typeface="Arial" pitchFamily="34" charset="0"/>
                <a:cs typeface="Arial" pitchFamily="34" charset="0"/>
              </a:rPr>
              <a:t/>
            </a:r>
            <a:br>
              <a:rPr lang="pl-PL" sz="2400" dirty="0" smtClean="0">
                <a:latin typeface="Arial" pitchFamily="34" charset="0"/>
                <a:cs typeface="Arial" pitchFamily="34" charset="0"/>
              </a:rPr>
            </a:br>
            <a:r>
              <a:rPr lang="pl-PL" sz="2400" dirty="0" smtClean="0">
                <a:latin typeface="Arial" pitchFamily="34" charset="0"/>
                <a:cs typeface="Arial" pitchFamily="34" charset="0"/>
              </a:rPr>
              <a:t>w </a:t>
            </a:r>
            <a:r>
              <a:rPr lang="pl-PL" sz="2400" dirty="0">
                <a:latin typeface="Arial" pitchFamily="34" charset="0"/>
                <a:cs typeface="Arial" pitchFamily="34" charset="0"/>
              </a:rPr>
              <a:t>oparciu ośrodki wyrazu, charakterystyczne dla sztuki II poł. XX wieku.</a:t>
            </a:r>
          </a:p>
          <a:p>
            <a:pPr marL="0" indent="0">
              <a:buNone/>
              <a:defRPr/>
            </a:pPr>
            <a:r>
              <a:rPr lang="pl-PL" sz="2400" dirty="0" smtClean="0">
                <a:latin typeface="Arial" pitchFamily="34" charset="0"/>
                <a:cs typeface="Arial" pitchFamily="34" charset="0"/>
              </a:rPr>
              <a:t>Uczeń:</a:t>
            </a:r>
            <a:endParaRPr lang="pl-PL" sz="2400" dirty="0">
              <a:latin typeface="Arial" pitchFamily="34" charset="0"/>
              <a:cs typeface="Arial" pitchFamily="34" charset="0"/>
            </a:endParaRPr>
          </a:p>
          <a:p>
            <a:pPr marL="914400" lvl="1" indent="-457200">
              <a:buFont typeface="+mj-lt"/>
              <a:buAutoNum type="arabicParenR"/>
              <a:defRPr/>
            </a:pPr>
            <a:r>
              <a:rPr lang="pl-PL" dirty="0">
                <a:latin typeface="Arial" pitchFamily="34" charset="0"/>
                <a:cs typeface="Arial" pitchFamily="34" charset="0"/>
              </a:rPr>
              <a:t>wymienia zabytki i dzieła architektury najbliższej okolicy;</a:t>
            </a:r>
          </a:p>
          <a:p>
            <a:pPr marL="914400" lvl="1" indent="-457200">
              <a:buFont typeface="+mj-lt"/>
              <a:buAutoNum type="arabicParenR"/>
              <a:defRPr/>
            </a:pPr>
            <a:r>
              <a:rPr lang="pl-PL" dirty="0">
                <a:latin typeface="Arial" pitchFamily="34" charset="0"/>
                <a:cs typeface="Arial" pitchFamily="34" charset="0"/>
              </a:rPr>
              <a:t>zna najwybitniejszych lokalnych twórców, ich obszar działań artystycznych (dyscypliny, gatunki, techniki artystyczne, które wykorzystują w swojej twórczości);</a:t>
            </a:r>
          </a:p>
          <a:p>
            <a:pPr marL="914400" lvl="1" indent="-457200">
              <a:buFont typeface="+mj-lt"/>
              <a:buAutoNum type="arabicParenR"/>
              <a:defRPr/>
            </a:pPr>
            <a:r>
              <a:rPr lang="pl-PL" dirty="0">
                <a:latin typeface="Arial" pitchFamily="34" charset="0"/>
                <a:cs typeface="Arial" pitchFamily="34" charset="0"/>
              </a:rPr>
              <a:t>wymienia najistotniejsze kierunki współczesnych awangard artystycznych (abstrakcjonizm, pop-art., konceptualizm, </a:t>
            </a:r>
            <a:r>
              <a:rPr lang="pl-PL" dirty="0" err="1">
                <a:latin typeface="Arial" pitchFamily="34" charset="0"/>
                <a:cs typeface="Arial" pitchFamily="34" charset="0"/>
              </a:rPr>
              <a:t>neofiguracja</a:t>
            </a:r>
            <a:r>
              <a:rPr lang="pl-PL" dirty="0">
                <a:latin typeface="Arial" pitchFamily="34" charset="0"/>
                <a:cs typeface="Arial" pitchFamily="34" charset="0"/>
              </a:rPr>
              <a:t>, hiperrealizm, op-art., </a:t>
            </a:r>
            <a:r>
              <a:rPr lang="pl-PL" dirty="0" err="1">
                <a:latin typeface="Arial" pitchFamily="34" charset="0"/>
                <a:cs typeface="Arial" pitchFamily="34" charset="0"/>
              </a:rPr>
              <a:t>street</a:t>
            </a:r>
            <a:r>
              <a:rPr lang="pl-PL" dirty="0">
                <a:latin typeface="Arial" pitchFamily="34" charset="0"/>
                <a:cs typeface="Arial" pitchFamily="34" charset="0"/>
              </a:rPr>
              <a:t> art, akcjonizm i sztuka mediów), łączy je z postaciami wybitnych twórców.</a:t>
            </a:r>
          </a:p>
          <a:p>
            <a:endParaRPr lang="pl-PL" dirty="0">
              <a:latin typeface="Arial" pitchFamily="34" charset="0"/>
              <a:cs typeface="Arial" pitchFamily="34" charset="0"/>
            </a:endParaRPr>
          </a:p>
        </p:txBody>
      </p:sp>
    </p:spTree>
    <p:extLst>
      <p:ext uri="{BB962C8B-B14F-4D97-AF65-F5344CB8AC3E}">
        <p14:creationId xmlns:p14="http://schemas.microsoft.com/office/powerpoint/2010/main" val="3176230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68740" y="914874"/>
            <a:ext cx="11000096" cy="5644629"/>
          </a:xfrm>
        </p:spPr>
        <p:txBody>
          <a:bodyPr>
            <a:normAutofit fontScale="92500"/>
          </a:bodyPr>
          <a:lstStyle/>
          <a:p>
            <a:pPr marL="0" indent="0" algn="ctr">
              <a:buNone/>
              <a:defRPr/>
            </a:pPr>
            <a:r>
              <a:rPr lang="pl-PL" altLang="pl-PL" sz="3200" b="1" dirty="0">
                <a:solidFill>
                  <a:srgbClr val="392E65"/>
                </a:solidFill>
                <a:latin typeface="Myriad Pro Cond" panose="020B0506030403020204" pitchFamily="34" charset="0"/>
                <a:cs typeface="Arial" pitchFamily="34" charset="0"/>
              </a:rPr>
              <a:t>TREŚCI </a:t>
            </a:r>
            <a:r>
              <a:rPr lang="pl-PL" altLang="pl-PL" sz="3200" b="1" dirty="0" smtClean="0">
                <a:solidFill>
                  <a:srgbClr val="392E65"/>
                </a:solidFill>
                <a:latin typeface="Myriad Pro Cond" panose="020B0506030403020204" pitchFamily="34" charset="0"/>
                <a:cs typeface="Arial" pitchFamily="34" charset="0"/>
              </a:rPr>
              <a:t>KSZTAŁCENIA: CEL II</a:t>
            </a:r>
          </a:p>
          <a:p>
            <a:pPr marL="0" indent="0" algn="ctr">
              <a:buNone/>
              <a:defRPr/>
            </a:pPr>
            <a:endParaRPr lang="pl-PL" altLang="pl-PL" sz="3200" b="1" dirty="0">
              <a:solidFill>
                <a:srgbClr val="002060"/>
              </a:solidFill>
              <a:latin typeface="Myriad Pro Cond" panose="020B0506030403020204" pitchFamily="34" charset="0"/>
              <a:cs typeface="Arial" pitchFamily="34" charset="0"/>
            </a:endParaRPr>
          </a:p>
          <a:p>
            <a:pPr marL="514350" indent="-514350">
              <a:buFont typeface="+mj-lt"/>
              <a:buAutoNum type="romanUcPeriod" startAt="2"/>
              <a:defRPr/>
            </a:pPr>
            <a:r>
              <a:rPr lang="pl-PL" sz="2400" dirty="0">
                <a:latin typeface="Arial" pitchFamily="34" charset="0"/>
                <a:cs typeface="Arial" pitchFamily="34" charset="0"/>
              </a:rPr>
              <a:t>Zapoznanie z wybranymi zagadnieniami dotyczącymi współczesnych awangard artystycznych i sztuki lokalnego środowiska, ekspresja twórcza podejmowana </a:t>
            </a:r>
            <a:r>
              <a:rPr lang="pl-PL" sz="2400" dirty="0" smtClean="0">
                <a:latin typeface="Arial" pitchFamily="34" charset="0"/>
                <a:cs typeface="Arial" pitchFamily="34" charset="0"/>
              </a:rPr>
              <a:t/>
            </a:r>
            <a:br>
              <a:rPr lang="pl-PL" sz="2400" dirty="0" smtClean="0">
                <a:latin typeface="Arial" pitchFamily="34" charset="0"/>
                <a:cs typeface="Arial" pitchFamily="34" charset="0"/>
              </a:rPr>
            </a:br>
            <a:r>
              <a:rPr lang="pl-PL" sz="2400" dirty="0" smtClean="0">
                <a:latin typeface="Arial" pitchFamily="34" charset="0"/>
                <a:cs typeface="Arial" pitchFamily="34" charset="0"/>
              </a:rPr>
              <a:t>w </a:t>
            </a:r>
            <a:r>
              <a:rPr lang="pl-PL" sz="2400" dirty="0">
                <a:latin typeface="Arial" pitchFamily="34" charset="0"/>
                <a:cs typeface="Arial" pitchFamily="34" charset="0"/>
              </a:rPr>
              <a:t>oparciu ośrodki wyrazu, charakterystyczne dla sztuki II poł. XX wieku.</a:t>
            </a:r>
          </a:p>
          <a:p>
            <a:pPr marL="0" indent="0">
              <a:buNone/>
              <a:defRPr/>
            </a:pPr>
            <a:r>
              <a:rPr lang="pl-PL" sz="2400" dirty="0" smtClean="0">
                <a:latin typeface="Arial" pitchFamily="34" charset="0"/>
                <a:cs typeface="Arial" pitchFamily="34" charset="0"/>
              </a:rPr>
              <a:t>Uczeń</a:t>
            </a:r>
            <a:r>
              <a:rPr lang="pl-PL" sz="2400" dirty="0">
                <a:latin typeface="Arial" pitchFamily="34" charset="0"/>
                <a:cs typeface="Arial" pitchFamily="34" charset="0"/>
              </a:rPr>
              <a:t>:</a:t>
            </a:r>
          </a:p>
          <a:p>
            <a:pPr marL="914400" lvl="1" indent="-457200">
              <a:buFont typeface="+mj-lt"/>
              <a:buAutoNum type="arabicParenR"/>
              <a:defRPr/>
            </a:pPr>
            <a:r>
              <a:rPr lang="pl-PL" dirty="0">
                <a:latin typeface="Arial" pitchFamily="34" charset="0"/>
                <a:cs typeface="Arial" pitchFamily="34" charset="0"/>
              </a:rPr>
              <a:t>opisuje dzieła sztuki regionu, stosując terminy i pojęcia właściwe dla danego obiektu i stylu;</a:t>
            </a:r>
          </a:p>
          <a:p>
            <a:pPr marL="914400" lvl="1" indent="-457200">
              <a:buFont typeface="+mj-lt"/>
              <a:buAutoNum type="arabicParenR"/>
              <a:defRPr/>
            </a:pPr>
            <a:r>
              <a:rPr lang="pl-PL" dirty="0">
                <a:latin typeface="Arial" pitchFamily="34" charset="0"/>
                <a:cs typeface="Arial" pitchFamily="34" charset="0"/>
              </a:rPr>
              <a:t>dokumentuje (fotografuje, filmuje lub tworzy prezentacje z wykorzystaniem nowoczesnych technologii) dzieła lub wydarzenia istotne dla kultury lokalnej;</a:t>
            </a:r>
          </a:p>
          <a:p>
            <a:pPr marL="914400" lvl="1" indent="-457200">
              <a:buFont typeface="+mj-lt"/>
              <a:buAutoNum type="arabicParenR"/>
              <a:defRPr/>
            </a:pPr>
            <a:r>
              <a:rPr lang="pl-PL" dirty="0">
                <a:latin typeface="Arial" pitchFamily="34" charset="0"/>
                <a:cs typeface="Arial" pitchFamily="34" charset="0"/>
              </a:rPr>
              <a:t>charakteryzuje kierunki działań wybranych współczesnych awangard i ich twórców;</a:t>
            </a:r>
          </a:p>
          <a:p>
            <a:pPr marL="914400" lvl="1" indent="-457200">
              <a:buFont typeface="+mj-lt"/>
              <a:buAutoNum type="arabicParenR"/>
              <a:defRPr/>
            </a:pPr>
            <a:r>
              <a:rPr lang="pl-PL" dirty="0">
                <a:latin typeface="Arial" pitchFamily="34" charset="0"/>
                <a:cs typeface="Arial" pitchFamily="34" charset="0"/>
              </a:rPr>
              <a:t>podejmuje działania twórcze w oparciu o środki wyrazu charakterystyczne dla wybranych form wypowiedzi sztuki II poł. XX wieku. </a:t>
            </a:r>
          </a:p>
          <a:p>
            <a:endParaRPr lang="pl-PL" dirty="0"/>
          </a:p>
        </p:txBody>
      </p:sp>
    </p:spTree>
    <p:extLst>
      <p:ext uri="{BB962C8B-B14F-4D97-AF65-F5344CB8AC3E}">
        <p14:creationId xmlns:p14="http://schemas.microsoft.com/office/powerpoint/2010/main" val="2396508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946908"/>
            <a:ext cx="10515600" cy="4858603"/>
          </a:xfrm>
        </p:spPr>
        <p:txBody>
          <a:bodyPr>
            <a:normAutofit fontScale="92500" lnSpcReduction="10000"/>
          </a:bodyPr>
          <a:lstStyle/>
          <a:p>
            <a:pPr marL="0" indent="0" algn="ctr">
              <a:buNone/>
              <a:defRPr/>
            </a:pPr>
            <a:r>
              <a:rPr lang="pl-PL" altLang="pl-PL" sz="3200" b="1" dirty="0">
                <a:solidFill>
                  <a:srgbClr val="392E65"/>
                </a:solidFill>
                <a:latin typeface="Myriad Pro Cond" panose="020B0506030403020204" pitchFamily="34" charset="0"/>
                <a:cs typeface="Arial" pitchFamily="34" charset="0"/>
              </a:rPr>
              <a:t>TREŚCI </a:t>
            </a:r>
            <a:r>
              <a:rPr lang="pl-PL" altLang="pl-PL" sz="3200" b="1" dirty="0" smtClean="0">
                <a:solidFill>
                  <a:srgbClr val="392E65"/>
                </a:solidFill>
                <a:latin typeface="Myriad Pro Cond" panose="020B0506030403020204" pitchFamily="34" charset="0"/>
                <a:cs typeface="Arial" pitchFamily="34" charset="0"/>
              </a:rPr>
              <a:t>KSZTAŁCENIA: CEL III</a:t>
            </a:r>
          </a:p>
          <a:p>
            <a:pPr marL="0" indent="0" algn="ctr">
              <a:buNone/>
              <a:defRPr/>
            </a:pPr>
            <a:endParaRPr lang="pl-PL" altLang="pl-PL" sz="3200" b="1" dirty="0">
              <a:solidFill>
                <a:srgbClr val="002060"/>
              </a:solidFill>
              <a:latin typeface="Myriad Pro Cond" panose="020B0506030403020204" pitchFamily="34" charset="0"/>
              <a:cs typeface="Arial" pitchFamily="34" charset="0"/>
            </a:endParaRPr>
          </a:p>
          <a:p>
            <a:pPr marL="514350" indent="-514350">
              <a:buFont typeface="+mj-lt"/>
              <a:buAutoNum type="romanUcPeriod" startAt="3"/>
              <a:defRPr/>
            </a:pPr>
            <a:r>
              <a:rPr lang="pl-PL" sz="2400" dirty="0">
                <a:latin typeface="Arial" pitchFamily="34" charset="0"/>
                <a:cs typeface="Arial" pitchFamily="34" charset="0"/>
              </a:rPr>
              <a:t>Wprowadzenie w obszar działań instytucji profesjonalnie zajmujących się upowszechnianiem kultury w zakresie sztuk plastycznych, ekspresja twórcza podejmowana w związku z organizacją wystaw.</a:t>
            </a:r>
          </a:p>
          <a:p>
            <a:pPr marL="0" indent="0">
              <a:buNone/>
              <a:defRPr/>
            </a:pPr>
            <a:r>
              <a:rPr lang="pl-PL" sz="2400" dirty="0" smtClean="0">
                <a:latin typeface="Arial" pitchFamily="34" charset="0"/>
                <a:cs typeface="Arial" pitchFamily="34" charset="0"/>
              </a:rPr>
              <a:t>Uczeń</a:t>
            </a:r>
            <a:r>
              <a:rPr lang="pl-PL" sz="2400" dirty="0">
                <a:latin typeface="Arial" pitchFamily="34" charset="0"/>
                <a:cs typeface="Arial" pitchFamily="34" charset="0"/>
              </a:rPr>
              <a:t>:</a:t>
            </a:r>
          </a:p>
          <a:p>
            <a:pPr marL="914400" lvl="1" indent="-457200">
              <a:buFont typeface="+mj-lt"/>
              <a:buAutoNum type="arabicParenR"/>
              <a:defRPr/>
            </a:pPr>
            <a:r>
              <a:rPr lang="pl-PL" dirty="0">
                <a:latin typeface="Arial" pitchFamily="34" charset="0"/>
                <a:cs typeface="Arial" pitchFamily="34" charset="0"/>
              </a:rPr>
              <a:t>wymienia i rozróżnia instytucje kultury zajmujące się profesjonalnym jej upowszechnianiem, w tym: muzea, galerie, teatry, ośrodki kultury </a:t>
            </a:r>
            <a:r>
              <a:rPr lang="pl-PL" dirty="0" smtClean="0">
                <a:latin typeface="Arial" pitchFamily="34" charset="0"/>
                <a:cs typeface="Arial" pitchFamily="34" charset="0"/>
              </a:rPr>
              <a:t/>
            </a:r>
            <a:br>
              <a:rPr lang="pl-PL" dirty="0" smtClean="0">
                <a:latin typeface="Arial" pitchFamily="34" charset="0"/>
                <a:cs typeface="Arial" pitchFamily="34" charset="0"/>
              </a:rPr>
            </a:br>
            <a:r>
              <a:rPr lang="pl-PL" dirty="0" smtClean="0">
                <a:latin typeface="Arial" pitchFamily="34" charset="0"/>
                <a:cs typeface="Arial" pitchFamily="34" charset="0"/>
              </a:rPr>
              <a:t>i </a:t>
            </a:r>
            <a:r>
              <a:rPr lang="pl-PL" dirty="0">
                <a:latin typeface="Arial" pitchFamily="34" charset="0"/>
                <a:cs typeface="Arial" pitchFamily="34" charset="0"/>
              </a:rPr>
              <a:t>biblioteki;</a:t>
            </a:r>
          </a:p>
          <a:p>
            <a:pPr marL="914400" lvl="1" indent="-457200">
              <a:buFont typeface="+mj-lt"/>
              <a:buAutoNum type="arabicParenR"/>
              <a:defRPr/>
            </a:pPr>
            <a:r>
              <a:rPr lang="pl-PL" dirty="0">
                <a:latin typeface="Arial" pitchFamily="34" charset="0"/>
                <a:cs typeface="Arial" pitchFamily="34" charset="0"/>
              </a:rPr>
              <a:t>rozróżnia zakres działania wymienionych instytucji oraz funkcje, jakie pełnią;</a:t>
            </a:r>
          </a:p>
          <a:p>
            <a:pPr marL="914400" lvl="1" indent="-457200">
              <a:buFont typeface="+mj-lt"/>
              <a:buAutoNum type="arabicParenR"/>
              <a:defRPr/>
            </a:pPr>
            <a:r>
              <a:rPr lang="pl-PL" dirty="0">
                <a:latin typeface="Arial" pitchFamily="34" charset="0"/>
                <a:cs typeface="Arial" pitchFamily="34" charset="0"/>
              </a:rPr>
              <a:t>rozróżnia i definiuje terminy i pojęcia związane z obszarem działań instytucji upowszechniającej kulturę i sztukę, jak: wystawa (ekspozycja), wernisaż, </a:t>
            </a:r>
            <a:r>
              <a:rPr lang="pl-PL" dirty="0" err="1">
                <a:latin typeface="Arial" pitchFamily="34" charset="0"/>
                <a:cs typeface="Arial" pitchFamily="34" charset="0"/>
              </a:rPr>
              <a:t>finisaż</a:t>
            </a:r>
            <a:r>
              <a:rPr lang="pl-PL" dirty="0">
                <a:latin typeface="Arial" pitchFamily="34" charset="0"/>
                <a:cs typeface="Arial" pitchFamily="34" charset="0"/>
              </a:rPr>
              <a:t>, premiera, spektakl, scenografia.</a:t>
            </a:r>
          </a:p>
          <a:p>
            <a:endParaRPr lang="pl-PL" sz="2400" dirty="0"/>
          </a:p>
        </p:txBody>
      </p:sp>
    </p:spTree>
    <p:extLst>
      <p:ext uri="{BB962C8B-B14F-4D97-AF65-F5344CB8AC3E}">
        <p14:creationId xmlns:p14="http://schemas.microsoft.com/office/powerpoint/2010/main" val="449786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954206"/>
            <a:ext cx="10515600" cy="4804012"/>
          </a:xfrm>
        </p:spPr>
        <p:txBody>
          <a:bodyPr>
            <a:normAutofit fontScale="92500" lnSpcReduction="10000"/>
          </a:bodyPr>
          <a:lstStyle/>
          <a:p>
            <a:pPr marL="0" indent="0" algn="ctr">
              <a:buNone/>
              <a:defRPr/>
            </a:pPr>
            <a:r>
              <a:rPr lang="pl-PL" altLang="pl-PL" sz="3200" b="1" dirty="0">
                <a:solidFill>
                  <a:srgbClr val="392E65"/>
                </a:solidFill>
                <a:latin typeface="Myriad Pro Cond" panose="020B0506030403020204" pitchFamily="34" charset="0"/>
                <a:cs typeface="Arial" pitchFamily="34" charset="0"/>
              </a:rPr>
              <a:t>TREŚCI </a:t>
            </a:r>
            <a:r>
              <a:rPr lang="pl-PL" altLang="pl-PL" sz="3200" b="1" dirty="0" smtClean="0">
                <a:solidFill>
                  <a:srgbClr val="392E65"/>
                </a:solidFill>
                <a:latin typeface="Myriad Pro Cond" panose="020B0506030403020204" pitchFamily="34" charset="0"/>
                <a:cs typeface="Arial" pitchFamily="34" charset="0"/>
              </a:rPr>
              <a:t>KSZTAŁCENIA: CEL III</a:t>
            </a:r>
          </a:p>
          <a:p>
            <a:pPr marL="0" indent="0" algn="ctr">
              <a:buNone/>
              <a:defRPr/>
            </a:pPr>
            <a:endParaRPr lang="pl-PL" altLang="pl-PL" sz="3200" b="1" dirty="0">
              <a:solidFill>
                <a:srgbClr val="002060"/>
              </a:solidFill>
              <a:latin typeface="Myriad Pro Cond" panose="020B0506030403020204" pitchFamily="34" charset="0"/>
              <a:cs typeface="Arial" pitchFamily="34" charset="0"/>
            </a:endParaRPr>
          </a:p>
          <a:p>
            <a:pPr marL="514350" indent="-514350">
              <a:buFont typeface="+mj-lt"/>
              <a:buAutoNum type="romanUcPeriod" startAt="3"/>
              <a:defRPr/>
            </a:pPr>
            <a:r>
              <a:rPr lang="pl-PL" sz="2400" dirty="0">
                <a:latin typeface="Arial" pitchFamily="34" charset="0"/>
                <a:cs typeface="Arial" pitchFamily="34" charset="0"/>
              </a:rPr>
              <a:t>Wprowadzenie w obszar działań instytucji profesjonalnie zajmujących się upowszechnianiem kultury w zakresie sztuk plastycznych, ekspresja twórcza </a:t>
            </a:r>
            <a:br>
              <a:rPr lang="pl-PL" sz="2400" dirty="0">
                <a:latin typeface="Arial" pitchFamily="34" charset="0"/>
                <a:cs typeface="Arial" pitchFamily="34" charset="0"/>
              </a:rPr>
            </a:br>
            <a:r>
              <a:rPr lang="pl-PL" sz="2400" dirty="0">
                <a:latin typeface="Arial" pitchFamily="34" charset="0"/>
                <a:cs typeface="Arial" pitchFamily="34" charset="0"/>
              </a:rPr>
              <a:t>podejmowana w związku z organizacją wystaw.</a:t>
            </a:r>
          </a:p>
          <a:p>
            <a:pPr marL="0" indent="0">
              <a:buNone/>
              <a:defRPr/>
            </a:pPr>
            <a:r>
              <a:rPr lang="pl-PL" sz="2400" dirty="0" smtClean="0">
                <a:latin typeface="Arial" pitchFamily="34" charset="0"/>
                <a:cs typeface="Arial" pitchFamily="34" charset="0"/>
              </a:rPr>
              <a:t>Uczeń</a:t>
            </a:r>
            <a:r>
              <a:rPr lang="pl-PL" sz="2400" dirty="0">
                <a:latin typeface="Arial" pitchFamily="34" charset="0"/>
                <a:cs typeface="Arial" pitchFamily="34" charset="0"/>
              </a:rPr>
              <a:t>:</a:t>
            </a:r>
          </a:p>
          <a:p>
            <a:pPr marL="914400" lvl="1" indent="-457200">
              <a:buFont typeface="+mj-lt"/>
              <a:buAutoNum type="arabicParenR"/>
              <a:defRPr/>
            </a:pPr>
            <a:r>
              <a:rPr lang="pl-PL" dirty="0" smtClean="0">
                <a:latin typeface="Arial" pitchFamily="34" charset="0"/>
                <a:cs typeface="Arial" pitchFamily="34" charset="0"/>
              </a:rPr>
              <a:t>formułuje </a:t>
            </a:r>
            <a:r>
              <a:rPr lang="pl-PL" dirty="0">
                <a:latin typeface="Arial" pitchFamily="34" charset="0"/>
                <a:cs typeface="Arial" pitchFamily="34" charset="0"/>
              </a:rPr>
              <a:t>samodzielne sądy (pisemne lub ustne) na temat zwiedzanych galerii, wystaw i wydarzeń artystycznych;</a:t>
            </a:r>
          </a:p>
          <a:p>
            <a:pPr marL="914400" lvl="1" indent="-457200">
              <a:buFont typeface="+mj-lt"/>
              <a:buAutoNum type="arabicParenR"/>
              <a:defRPr/>
            </a:pPr>
            <a:r>
              <a:rPr lang="pl-PL" dirty="0">
                <a:latin typeface="Arial" pitchFamily="34" charset="0"/>
                <a:cs typeface="Arial" pitchFamily="34" charset="0"/>
              </a:rPr>
              <a:t>organizuje samodzielnie lub zespołowo wystawę rzeczywistą lub wirtualną prac plastycznych (np. fotografii), poprzedzoną promocją i reklamą (np. zaproszenie, ulotka, plakat) i np. organizacją wernisażu;</a:t>
            </a:r>
          </a:p>
          <a:p>
            <a:pPr marL="914400" lvl="1" indent="-457200">
              <a:buFont typeface="+mj-lt"/>
              <a:buAutoNum type="arabicParenR"/>
              <a:defRPr/>
            </a:pPr>
            <a:r>
              <a:rPr lang="pl-PL" dirty="0">
                <a:latin typeface="Arial" pitchFamily="34" charset="0"/>
                <a:cs typeface="Arial" pitchFamily="34" charset="0"/>
              </a:rPr>
              <a:t>aktywnie uczestniczy w wystawach i akcjach organizowanych przez twórców.  </a:t>
            </a:r>
          </a:p>
          <a:p>
            <a:pPr marL="0" indent="0">
              <a:buNone/>
            </a:pPr>
            <a:endParaRPr lang="pl-PL" dirty="0">
              <a:latin typeface="Arial" pitchFamily="34" charset="0"/>
              <a:cs typeface="Arial" pitchFamily="34" charset="0"/>
            </a:endParaRPr>
          </a:p>
        </p:txBody>
      </p:sp>
    </p:spTree>
    <p:extLst>
      <p:ext uri="{BB962C8B-B14F-4D97-AF65-F5344CB8AC3E}">
        <p14:creationId xmlns:p14="http://schemas.microsoft.com/office/powerpoint/2010/main" val="1315887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935819"/>
            <a:ext cx="10515600" cy="4844956"/>
          </a:xfrm>
        </p:spPr>
        <p:txBody>
          <a:bodyPr>
            <a:normAutofit lnSpcReduction="10000"/>
          </a:bodyPr>
          <a:lstStyle/>
          <a:p>
            <a:pPr marL="0" indent="0" algn="ctr">
              <a:buNone/>
              <a:defRPr/>
            </a:pPr>
            <a:r>
              <a:rPr lang="pl-PL" altLang="pl-PL" sz="3200" b="1" dirty="0">
                <a:solidFill>
                  <a:srgbClr val="392E65"/>
                </a:solidFill>
                <a:latin typeface="Myriad Pro Cond" panose="020B0506030403020204" pitchFamily="34" charset="0"/>
                <a:cs typeface="Arial" pitchFamily="34" charset="0"/>
              </a:rPr>
              <a:t>TREŚCI KSZTAŁCENIA :CEL </a:t>
            </a:r>
            <a:r>
              <a:rPr lang="pl-PL" altLang="pl-PL" sz="3200" b="1" dirty="0" smtClean="0">
                <a:solidFill>
                  <a:srgbClr val="392E65"/>
                </a:solidFill>
                <a:latin typeface="Myriad Pro Cond" panose="020B0506030403020204" pitchFamily="34" charset="0"/>
                <a:cs typeface="Arial" pitchFamily="34" charset="0"/>
              </a:rPr>
              <a:t>IV</a:t>
            </a:r>
          </a:p>
          <a:p>
            <a:pPr marL="0" indent="0" algn="ctr">
              <a:buNone/>
              <a:defRPr/>
            </a:pPr>
            <a:endParaRPr lang="pl-PL" altLang="pl-PL" sz="3200" b="1" dirty="0">
              <a:solidFill>
                <a:srgbClr val="002060"/>
              </a:solidFill>
              <a:latin typeface="Myriad Pro Cond" panose="020B0506030403020204" pitchFamily="34" charset="0"/>
              <a:cs typeface="Arial" pitchFamily="34" charset="0"/>
            </a:endParaRPr>
          </a:p>
          <a:p>
            <a:pPr marL="514350" indent="-514350">
              <a:buFont typeface="+mj-lt"/>
              <a:buAutoNum type="romanUcPeriod" startAt="4"/>
              <a:defRPr/>
            </a:pPr>
            <a:r>
              <a:rPr lang="pl-PL" sz="2400" dirty="0">
                <a:latin typeface="Arial" pitchFamily="34" charset="0"/>
                <a:cs typeface="Arial" pitchFamily="34" charset="0"/>
              </a:rPr>
              <a:t>Wprowadzenie w zakres sztuk o charakterze multimedialnym, ekspresja twórcza </a:t>
            </a:r>
            <a:br>
              <a:rPr lang="pl-PL" sz="2400" dirty="0">
                <a:latin typeface="Arial" pitchFamily="34" charset="0"/>
                <a:cs typeface="Arial" pitchFamily="34" charset="0"/>
              </a:rPr>
            </a:br>
            <a:r>
              <a:rPr lang="pl-PL" sz="2400" dirty="0">
                <a:latin typeface="Arial" pitchFamily="34" charset="0"/>
                <a:cs typeface="Arial" pitchFamily="34" charset="0"/>
              </a:rPr>
              <a:t>w oparciu o współczesne narzędzia komunikacji wizualnej.</a:t>
            </a:r>
          </a:p>
          <a:p>
            <a:pPr marL="0" indent="0">
              <a:buNone/>
              <a:defRPr/>
            </a:pPr>
            <a:r>
              <a:rPr lang="pl-PL" sz="2400" dirty="0" smtClean="0">
                <a:latin typeface="Arial" pitchFamily="34" charset="0"/>
                <a:cs typeface="Arial" pitchFamily="34" charset="0"/>
              </a:rPr>
              <a:t>Uczeń</a:t>
            </a:r>
            <a:r>
              <a:rPr lang="pl-PL" sz="2400" dirty="0">
                <a:latin typeface="Arial" pitchFamily="34" charset="0"/>
                <a:cs typeface="Arial" pitchFamily="34" charset="0"/>
              </a:rPr>
              <a:t>:</a:t>
            </a:r>
          </a:p>
          <a:p>
            <a:pPr marL="914400" lvl="1" indent="-457200">
              <a:buFont typeface="+mj-lt"/>
              <a:buAutoNum type="arabicParenR"/>
              <a:defRPr/>
            </a:pPr>
            <a:r>
              <a:rPr lang="pl-PL" dirty="0">
                <a:latin typeface="Arial" pitchFamily="34" charset="0"/>
                <a:cs typeface="Arial" pitchFamily="34" charset="0"/>
              </a:rPr>
              <a:t>definiuje pojęcie multimedia, jako media stanowiące połączenie różnych form przekazu informacji (tekstu, dźwięku, grafiki, animacji, video);</a:t>
            </a:r>
          </a:p>
          <a:p>
            <a:pPr marL="914400" lvl="1" indent="-457200">
              <a:buFont typeface="+mj-lt"/>
              <a:buAutoNum type="arabicParenR"/>
              <a:defRPr/>
            </a:pPr>
            <a:r>
              <a:rPr lang="pl-PL" dirty="0">
                <a:latin typeface="Arial" pitchFamily="34" charset="0"/>
                <a:cs typeface="Arial" pitchFamily="34" charset="0"/>
              </a:rPr>
              <a:t>wymienia obszary, w których multimedia mają zastosowanie (sztuka, reklama, edukacja, rozrywka);</a:t>
            </a:r>
          </a:p>
          <a:p>
            <a:pPr marL="914400" lvl="1" indent="-457200">
              <a:buFont typeface="+mj-lt"/>
              <a:buAutoNum type="arabicParenR"/>
              <a:defRPr/>
            </a:pPr>
            <a:r>
              <a:rPr lang="pl-PL" dirty="0">
                <a:latin typeface="Arial" pitchFamily="34" charset="0"/>
                <a:cs typeface="Arial" pitchFamily="34" charset="0"/>
              </a:rPr>
              <a:t>rozumie, że współczesna działalność twórcza pozwala na wykorzystanie różnorodnych technik i narzędzi medialnych.</a:t>
            </a:r>
          </a:p>
          <a:p>
            <a:pPr marL="0" indent="0">
              <a:buNone/>
            </a:pPr>
            <a:endParaRPr lang="pl-PL" dirty="0"/>
          </a:p>
        </p:txBody>
      </p:sp>
    </p:spTree>
    <p:extLst>
      <p:ext uri="{BB962C8B-B14F-4D97-AF65-F5344CB8AC3E}">
        <p14:creationId xmlns:p14="http://schemas.microsoft.com/office/powerpoint/2010/main" val="2458022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940558"/>
            <a:ext cx="10515600" cy="4995081"/>
          </a:xfrm>
        </p:spPr>
        <p:txBody>
          <a:bodyPr>
            <a:normAutofit lnSpcReduction="10000"/>
          </a:bodyPr>
          <a:lstStyle/>
          <a:p>
            <a:pPr marL="0" indent="0" algn="ctr">
              <a:buNone/>
              <a:defRPr/>
            </a:pPr>
            <a:r>
              <a:rPr lang="pl-PL" altLang="pl-PL" sz="3200" b="1" dirty="0">
                <a:solidFill>
                  <a:srgbClr val="392E65"/>
                </a:solidFill>
                <a:latin typeface="Myriad Pro Cond" panose="020B0506030403020204" pitchFamily="34" charset="0"/>
                <a:cs typeface="Arial" pitchFamily="34" charset="0"/>
              </a:rPr>
              <a:t>TREŚCI </a:t>
            </a:r>
            <a:r>
              <a:rPr lang="pl-PL" altLang="pl-PL" sz="3200" b="1" dirty="0" smtClean="0">
                <a:solidFill>
                  <a:srgbClr val="392E65"/>
                </a:solidFill>
                <a:latin typeface="Myriad Pro Cond" panose="020B0506030403020204" pitchFamily="34" charset="0"/>
                <a:cs typeface="Arial" pitchFamily="34" charset="0"/>
              </a:rPr>
              <a:t>KSZTAŁCENIA: CEL IV</a:t>
            </a:r>
          </a:p>
          <a:p>
            <a:pPr marL="0" indent="0" algn="ctr">
              <a:buNone/>
              <a:defRPr/>
            </a:pPr>
            <a:endParaRPr lang="pl-PL" altLang="pl-PL" sz="3200" b="1" dirty="0">
              <a:solidFill>
                <a:srgbClr val="002060"/>
              </a:solidFill>
              <a:latin typeface="Myriad Pro Cond" panose="020B0506030403020204" pitchFamily="34" charset="0"/>
              <a:cs typeface="Arial" pitchFamily="34" charset="0"/>
            </a:endParaRPr>
          </a:p>
          <a:p>
            <a:pPr marL="514350" indent="-514350">
              <a:buFont typeface="+mj-lt"/>
              <a:buAutoNum type="romanUcPeriod" startAt="4"/>
              <a:defRPr/>
            </a:pPr>
            <a:r>
              <a:rPr lang="pl-PL" sz="2400" dirty="0">
                <a:latin typeface="Arial" pitchFamily="34" charset="0"/>
                <a:cs typeface="Arial" pitchFamily="34" charset="0"/>
              </a:rPr>
              <a:t>Wprowadzenie w zakres sztuk o charakterze multimedialnym, ekspresja twórcza </a:t>
            </a:r>
            <a:br>
              <a:rPr lang="pl-PL" sz="2400" dirty="0">
                <a:latin typeface="Arial" pitchFamily="34" charset="0"/>
                <a:cs typeface="Arial" pitchFamily="34" charset="0"/>
              </a:rPr>
            </a:br>
            <a:r>
              <a:rPr lang="pl-PL" sz="2400" dirty="0">
                <a:latin typeface="Arial" pitchFamily="34" charset="0"/>
                <a:cs typeface="Arial" pitchFamily="34" charset="0"/>
              </a:rPr>
              <a:t>w oparciu o współczesne narzędzia komunikacji wizualnej.</a:t>
            </a:r>
          </a:p>
          <a:p>
            <a:pPr marL="0" indent="0">
              <a:buNone/>
              <a:defRPr/>
            </a:pPr>
            <a:r>
              <a:rPr lang="pl-PL" sz="2400" dirty="0" smtClean="0">
                <a:latin typeface="Arial" pitchFamily="34" charset="0"/>
                <a:cs typeface="Arial" pitchFamily="34" charset="0"/>
              </a:rPr>
              <a:t>Uczeń</a:t>
            </a:r>
            <a:r>
              <a:rPr lang="pl-PL" sz="2400" dirty="0">
                <a:latin typeface="Arial" pitchFamily="34" charset="0"/>
                <a:cs typeface="Arial" pitchFamily="34" charset="0"/>
              </a:rPr>
              <a:t>:</a:t>
            </a:r>
          </a:p>
          <a:p>
            <a:pPr marL="914400" lvl="1" indent="-457200">
              <a:buFont typeface="+mj-lt"/>
              <a:buAutoNum type="arabicParenR"/>
              <a:defRPr/>
            </a:pPr>
            <a:r>
              <a:rPr lang="pl-PL" dirty="0" smtClean="0">
                <a:latin typeface="Arial" pitchFamily="34" charset="0"/>
                <a:cs typeface="Arial" pitchFamily="34" charset="0"/>
              </a:rPr>
              <a:t>z </a:t>
            </a:r>
            <a:r>
              <a:rPr lang="pl-PL" dirty="0">
                <a:latin typeface="Arial" pitchFamily="34" charset="0"/>
                <a:cs typeface="Arial" pitchFamily="34" charset="0"/>
              </a:rPr>
              <a:t>wykorzystaniem prostych narzędzi rejestrujących samodzielnie wykonuje kilkunastosekundowy film, prezentację lub cykl fotografii na zadany lub wybrany temat;</a:t>
            </a:r>
          </a:p>
          <a:p>
            <a:pPr marL="914400" lvl="1" indent="-457200">
              <a:buFont typeface="+mj-lt"/>
              <a:buAutoNum type="arabicParenR"/>
              <a:defRPr/>
            </a:pPr>
            <a:r>
              <a:rPr lang="pl-PL" dirty="0">
                <a:latin typeface="Arial" pitchFamily="34" charset="0"/>
                <a:cs typeface="Arial" pitchFamily="34" charset="0"/>
              </a:rPr>
              <a:t>opisuje założenia, koncepcję realizacyjną oraz sposób wykonania swojej pracy;</a:t>
            </a:r>
          </a:p>
          <a:p>
            <a:pPr marL="914400" lvl="1" indent="-457200">
              <a:buFont typeface="+mj-lt"/>
              <a:buAutoNum type="arabicParenR"/>
              <a:defRPr/>
            </a:pPr>
            <a:r>
              <a:rPr lang="pl-PL" dirty="0">
                <a:latin typeface="Arial" pitchFamily="34" charset="0"/>
                <a:cs typeface="Arial" pitchFamily="34" charset="0"/>
              </a:rPr>
              <a:t>krytycznie ocenia wykonane przez siebie i innych autorów filmy, prezentacje i fotografie.</a:t>
            </a:r>
          </a:p>
          <a:p>
            <a:pPr marL="0" indent="0">
              <a:buNone/>
            </a:pPr>
            <a:endParaRPr lang="pl-PL" dirty="0"/>
          </a:p>
        </p:txBody>
      </p:sp>
    </p:spTree>
    <p:extLst>
      <p:ext uri="{BB962C8B-B14F-4D97-AF65-F5344CB8AC3E}">
        <p14:creationId xmlns:p14="http://schemas.microsoft.com/office/powerpoint/2010/main" val="4059995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45403" y="905586"/>
            <a:ext cx="10515600" cy="5393613"/>
          </a:xfrm>
        </p:spPr>
        <p:txBody>
          <a:bodyPr>
            <a:normAutofit fontScale="92500"/>
          </a:bodyPr>
          <a:lstStyle/>
          <a:p>
            <a:pPr marL="0" indent="0" algn="ctr">
              <a:buNone/>
              <a:defRPr/>
            </a:pPr>
            <a:r>
              <a:rPr lang="pl-PL" altLang="pl-PL" sz="3200" b="1" dirty="0" smtClean="0">
                <a:solidFill>
                  <a:srgbClr val="392E65"/>
                </a:solidFill>
                <a:latin typeface="Myriad Pro Cond" panose="020B0506030403020204" pitchFamily="34" charset="0"/>
                <a:cs typeface="Arial" pitchFamily="34" charset="0"/>
              </a:rPr>
              <a:t>KIERUNKI </a:t>
            </a:r>
            <a:r>
              <a:rPr lang="pl-PL" altLang="pl-PL" sz="3200" b="1" dirty="0">
                <a:solidFill>
                  <a:srgbClr val="392E65"/>
                </a:solidFill>
                <a:latin typeface="Myriad Pro Cond" panose="020B0506030403020204" pitchFamily="34" charset="0"/>
                <a:cs typeface="Arial" pitchFamily="34" charset="0"/>
              </a:rPr>
              <a:t>DZIAŁAŃ </a:t>
            </a:r>
            <a:r>
              <a:rPr lang="pl-PL" altLang="pl-PL" sz="3200" b="1" dirty="0" smtClean="0">
                <a:solidFill>
                  <a:srgbClr val="392E65"/>
                </a:solidFill>
                <a:latin typeface="Myriad Pro Cond" panose="020B0506030403020204" pitchFamily="34" charset="0"/>
                <a:cs typeface="Arial" pitchFamily="34" charset="0"/>
              </a:rPr>
              <a:t>(1)</a:t>
            </a:r>
          </a:p>
          <a:p>
            <a:pPr marL="0" indent="0" algn="ctr">
              <a:buNone/>
              <a:defRPr/>
            </a:pPr>
            <a:endParaRPr lang="pl-PL" altLang="pl-PL" sz="3200" b="1" dirty="0">
              <a:solidFill>
                <a:srgbClr val="002060"/>
              </a:solidFill>
              <a:latin typeface="Myriad Pro Cond" panose="020B0506030403020204" pitchFamily="34" charset="0"/>
              <a:cs typeface="Arial" pitchFamily="34" charset="0"/>
            </a:endParaRPr>
          </a:p>
          <a:p>
            <a:pPr>
              <a:defRPr/>
            </a:pPr>
            <a:r>
              <a:rPr lang="pl-PL" sz="2400" dirty="0" smtClean="0">
                <a:latin typeface="Arial" pitchFamily="34" charset="0"/>
                <a:cs typeface="Arial" pitchFamily="34" charset="0"/>
              </a:rPr>
              <a:t>Zagadnienia, </a:t>
            </a:r>
            <a:r>
              <a:rPr lang="pl-PL" sz="2400" dirty="0">
                <a:latin typeface="Arial" pitchFamily="34" charset="0"/>
                <a:cs typeface="Arial" pitchFamily="34" charset="0"/>
              </a:rPr>
              <a:t>wokół których </a:t>
            </a:r>
            <a:r>
              <a:rPr lang="pl-PL" sz="2400" dirty="0" smtClean="0">
                <a:latin typeface="Arial" pitchFamily="34" charset="0"/>
                <a:cs typeface="Arial" pitchFamily="34" charset="0"/>
              </a:rPr>
              <a:t>oscyluje </a:t>
            </a:r>
            <a:r>
              <a:rPr lang="pl-PL" sz="2400" dirty="0">
                <a:latin typeface="Arial" pitchFamily="34" charset="0"/>
                <a:cs typeface="Arial" pitchFamily="34" charset="0"/>
              </a:rPr>
              <a:t>podstawa </a:t>
            </a:r>
            <a:r>
              <a:rPr lang="pl-PL" sz="2400" dirty="0" smtClean="0">
                <a:latin typeface="Arial" pitchFamily="34" charset="0"/>
                <a:cs typeface="Arial" pitchFamily="34" charset="0"/>
              </a:rPr>
              <a:t>programowa (</a:t>
            </a:r>
            <a:r>
              <a:rPr lang="pl-PL" altLang="pl-PL" sz="2400" dirty="0" smtClean="0">
                <a:latin typeface="Arial" pitchFamily="34" charset="0"/>
                <a:cs typeface="Arial" pitchFamily="34" charset="0"/>
              </a:rPr>
              <a:t>sztuka </a:t>
            </a:r>
            <a:r>
              <a:rPr lang="pl-PL" altLang="pl-PL" sz="2400" dirty="0">
                <a:latin typeface="Arial" pitchFamily="34" charset="0"/>
                <a:cs typeface="Arial" pitchFamily="34" charset="0"/>
              </a:rPr>
              <a:t>współczesna, sztuka regionu, wystawiennictwo oraz wykorzystywanie nowych technologii w działaniach </a:t>
            </a:r>
            <a:r>
              <a:rPr lang="pl-PL" altLang="pl-PL" sz="2400" dirty="0" smtClean="0">
                <a:latin typeface="Arial" pitchFamily="34" charset="0"/>
                <a:cs typeface="Arial" pitchFamily="34" charset="0"/>
              </a:rPr>
              <a:t>plastycznych)</a:t>
            </a:r>
            <a:r>
              <a:rPr lang="pl-PL" sz="2400" dirty="0" smtClean="0">
                <a:latin typeface="Arial" pitchFamily="34" charset="0"/>
                <a:cs typeface="Arial" pitchFamily="34" charset="0"/>
              </a:rPr>
              <a:t> - powinny </a:t>
            </a:r>
            <a:r>
              <a:rPr lang="pl-PL" sz="2400" dirty="0">
                <a:latin typeface="Arial" pitchFamily="34" charset="0"/>
                <a:cs typeface="Arial" pitchFamily="34" charset="0"/>
              </a:rPr>
              <a:t>być ze sobą powiązane, aby </a:t>
            </a:r>
            <a:r>
              <a:rPr lang="pl-PL" sz="2400" dirty="0" smtClean="0">
                <a:latin typeface="Arial" pitchFamily="34" charset="0"/>
                <a:cs typeface="Arial" pitchFamily="34" charset="0"/>
              </a:rPr>
              <a:t/>
            </a:r>
            <a:br>
              <a:rPr lang="pl-PL" sz="2400" dirty="0" smtClean="0">
                <a:latin typeface="Arial" pitchFamily="34" charset="0"/>
                <a:cs typeface="Arial" pitchFamily="34" charset="0"/>
              </a:rPr>
            </a:br>
            <a:r>
              <a:rPr lang="pl-PL" sz="2400" dirty="0" smtClean="0">
                <a:latin typeface="Arial" pitchFamily="34" charset="0"/>
                <a:cs typeface="Arial" pitchFamily="34" charset="0"/>
              </a:rPr>
              <a:t>w </a:t>
            </a:r>
            <a:r>
              <a:rPr lang="pl-PL" sz="2400" dirty="0">
                <a:latin typeface="Arial" pitchFamily="34" charset="0"/>
                <a:cs typeface="Arial" pitchFamily="34" charset="0"/>
              </a:rPr>
              <a:t>toku jej realizacji, można było nawiązywać do wiedzy i umiejętności pozyskanych </a:t>
            </a:r>
            <a:r>
              <a:rPr lang="pl-PL" sz="2400" dirty="0" smtClean="0">
                <a:latin typeface="Arial" pitchFamily="34" charset="0"/>
                <a:cs typeface="Arial" pitchFamily="34" charset="0"/>
              </a:rPr>
              <a:t>wcześniej (</a:t>
            </a:r>
            <a:r>
              <a:rPr lang="pl-PL" sz="2400" dirty="0">
                <a:latin typeface="Arial" pitchFamily="34" charset="0"/>
                <a:cs typeface="Arial" pitchFamily="34" charset="0"/>
              </a:rPr>
              <a:t>spiralny model nauczania</a:t>
            </a:r>
            <a:r>
              <a:rPr lang="pl-PL" sz="2400" dirty="0" smtClean="0">
                <a:latin typeface="Arial" pitchFamily="34" charset="0"/>
                <a:cs typeface="Arial" pitchFamily="34" charset="0"/>
              </a:rPr>
              <a:t>), zatem nauczyciel uczący </a:t>
            </a:r>
            <a:r>
              <a:rPr lang="pl-PL" sz="2400" dirty="0">
                <a:latin typeface="Arial" pitchFamily="34" charset="0"/>
                <a:cs typeface="Arial" pitchFamily="34" charset="0"/>
              </a:rPr>
              <a:t>plastyki w liceum </a:t>
            </a:r>
            <a:r>
              <a:rPr lang="pl-PL" sz="2400" dirty="0" smtClean="0">
                <a:latin typeface="Arial" pitchFamily="34" charset="0"/>
                <a:cs typeface="Arial" pitchFamily="34" charset="0"/>
              </a:rPr>
              <a:t>lub </a:t>
            </a:r>
            <a:r>
              <a:rPr lang="pl-PL" sz="2400" dirty="0">
                <a:latin typeface="Arial" pitchFamily="34" charset="0"/>
                <a:cs typeface="Arial" pitchFamily="34" charset="0"/>
              </a:rPr>
              <a:t>technikum, musi </a:t>
            </a:r>
            <a:r>
              <a:rPr lang="pl-PL" sz="2400" dirty="0" smtClean="0">
                <a:latin typeface="Arial" pitchFamily="34" charset="0"/>
                <a:cs typeface="Arial" pitchFamily="34" charset="0"/>
              </a:rPr>
              <a:t>znać podstawy programowe realizowane </a:t>
            </a:r>
            <a:br>
              <a:rPr lang="pl-PL" sz="2400" dirty="0" smtClean="0">
                <a:latin typeface="Arial" pitchFamily="34" charset="0"/>
                <a:cs typeface="Arial" pitchFamily="34" charset="0"/>
              </a:rPr>
            </a:br>
            <a:r>
              <a:rPr lang="pl-PL" sz="2400" dirty="0" smtClean="0">
                <a:latin typeface="Arial" pitchFamily="34" charset="0"/>
                <a:cs typeface="Arial" pitchFamily="34" charset="0"/>
              </a:rPr>
              <a:t>w </a:t>
            </a:r>
            <a:r>
              <a:rPr lang="pl-PL" sz="2400" dirty="0">
                <a:latin typeface="Arial" pitchFamily="34" charset="0"/>
                <a:cs typeface="Arial" pitchFamily="34" charset="0"/>
              </a:rPr>
              <a:t>szkole podstawowej.   </a:t>
            </a:r>
          </a:p>
          <a:p>
            <a:pPr>
              <a:defRPr/>
            </a:pPr>
            <a:r>
              <a:rPr lang="pl-PL" sz="2400" dirty="0">
                <a:latin typeface="Arial" pitchFamily="34" charset="0"/>
                <a:cs typeface="Arial" pitchFamily="34" charset="0"/>
              </a:rPr>
              <a:t>Problemy plastyczne powinny być powiązane z zagadnieniami teoretycznymi, aby ekspresja twórcza ucznia była jednocześnie okazją do poznania języka sztuki, właściwego dla danego stylu, kierunku, formy wypowiedzi artystycznej. </a:t>
            </a:r>
            <a:r>
              <a:rPr lang="pl-PL" sz="2400" dirty="0" smtClean="0">
                <a:latin typeface="Arial" pitchFamily="34" charset="0"/>
                <a:cs typeface="Arial" pitchFamily="34" charset="0"/>
              </a:rPr>
              <a:t/>
            </a:r>
            <a:br>
              <a:rPr lang="pl-PL" sz="2400" dirty="0" smtClean="0">
                <a:latin typeface="Arial" pitchFamily="34" charset="0"/>
                <a:cs typeface="Arial" pitchFamily="34" charset="0"/>
              </a:rPr>
            </a:br>
            <a:r>
              <a:rPr lang="pl-PL" sz="2400" dirty="0" smtClean="0">
                <a:latin typeface="Arial" pitchFamily="34" charset="0"/>
                <a:cs typeface="Arial" pitchFamily="34" charset="0"/>
              </a:rPr>
              <a:t>W </a:t>
            </a:r>
            <a:r>
              <a:rPr lang="pl-PL" sz="2400" dirty="0">
                <a:latin typeface="Arial" pitchFamily="34" charset="0"/>
                <a:cs typeface="Arial" pitchFamily="34" charset="0"/>
              </a:rPr>
              <a:t>ten sposób zagadnienia teoretyczne będą zrozumiałe i łatwo przyswajalne</a:t>
            </a:r>
            <a:r>
              <a:rPr lang="pl-PL" sz="2400" dirty="0" smtClean="0">
                <a:latin typeface="Arial" pitchFamily="34" charset="0"/>
                <a:cs typeface="Arial" pitchFamily="34" charset="0"/>
              </a:rPr>
              <a:t>.</a:t>
            </a:r>
          </a:p>
          <a:p>
            <a:pPr marL="0" indent="0">
              <a:buNone/>
              <a:defRPr/>
            </a:pPr>
            <a:endParaRPr lang="pl-PL" altLang="pl-PL" sz="2400" dirty="0">
              <a:latin typeface="Arial" pitchFamily="34" charset="0"/>
              <a:cs typeface="Arial" pitchFamily="34" charset="0"/>
            </a:endParaRPr>
          </a:p>
          <a:p>
            <a:pPr>
              <a:defRPr/>
            </a:pPr>
            <a:endParaRPr lang="pl-PL" sz="2400" dirty="0">
              <a:latin typeface="Arial" pitchFamily="34" charset="0"/>
              <a:cs typeface="Arial" pitchFamily="34" charset="0"/>
            </a:endParaRPr>
          </a:p>
        </p:txBody>
      </p:sp>
    </p:spTree>
    <p:extLst>
      <p:ext uri="{BB962C8B-B14F-4D97-AF65-F5344CB8AC3E}">
        <p14:creationId xmlns:p14="http://schemas.microsoft.com/office/powerpoint/2010/main" val="2023239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32764" y="888147"/>
            <a:ext cx="10221036" cy="4189863"/>
          </a:xfrm>
        </p:spPr>
        <p:txBody>
          <a:bodyPr>
            <a:normAutofit/>
          </a:bodyPr>
          <a:lstStyle/>
          <a:p>
            <a:pPr marL="0" indent="0" algn="ctr">
              <a:buNone/>
              <a:defRPr/>
            </a:pPr>
            <a:r>
              <a:rPr lang="pl-PL" altLang="pl-PL" sz="3200" b="1" dirty="0">
                <a:solidFill>
                  <a:srgbClr val="392E65"/>
                </a:solidFill>
                <a:latin typeface="Myriad Pro Cond" panose="020B0506030403020204" pitchFamily="34" charset="0"/>
                <a:cs typeface="Arial" pitchFamily="34" charset="0"/>
              </a:rPr>
              <a:t>KIERUNKI DZIAŁAŃ </a:t>
            </a:r>
            <a:r>
              <a:rPr lang="pl-PL" altLang="pl-PL" sz="3200" b="1" dirty="0" smtClean="0">
                <a:solidFill>
                  <a:srgbClr val="392E65"/>
                </a:solidFill>
                <a:latin typeface="Myriad Pro Cond" panose="020B0506030403020204" pitchFamily="34" charset="0"/>
                <a:cs typeface="Arial" pitchFamily="34" charset="0"/>
              </a:rPr>
              <a:t>(2)</a:t>
            </a:r>
            <a:endParaRPr lang="pl-PL" altLang="pl-PL" sz="3200" b="1" dirty="0">
              <a:solidFill>
                <a:srgbClr val="392E65"/>
              </a:solidFill>
              <a:latin typeface="Myriad Pro Cond" panose="020B0506030403020204" pitchFamily="34" charset="0"/>
              <a:cs typeface="Arial" pitchFamily="34" charset="0"/>
            </a:endParaRPr>
          </a:p>
          <a:p>
            <a:pPr marL="0" indent="0">
              <a:buNone/>
              <a:defRPr/>
            </a:pPr>
            <a:endParaRPr lang="pl-PL" sz="2400" dirty="0" smtClean="0">
              <a:latin typeface="Arial" pitchFamily="34" charset="0"/>
              <a:cs typeface="Arial" pitchFamily="34" charset="0"/>
            </a:endParaRPr>
          </a:p>
          <a:p>
            <a:pPr lvl="1">
              <a:defRPr/>
            </a:pPr>
            <a:r>
              <a:rPr lang="pl-PL" dirty="0" smtClean="0">
                <a:latin typeface="Arial" pitchFamily="34" charset="0"/>
                <a:cs typeface="Arial" pitchFamily="34" charset="0"/>
              </a:rPr>
              <a:t>Wszystkie </a:t>
            </a:r>
            <a:r>
              <a:rPr lang="pl-PL" dirty="0">
                <a:latin typeface="Arial" pitchFamily="34" charset="0"/>
                <a:cs typeface="Arial" pitchFamily="34" charset="0"/>
              </a:rPr>
              <a:t>problemy plastyczne powinny być powiązane ze wskazanymi zagadnieniami, a przede wszystkim ze sztuką środowiska, w którym uczeń </a:t>
            </a:r>
            <a:r>
              <a:rPr lang="pl-PL" dirty="0" smtClean="0">
                <a:latin typeface="Arial" pitchFamily="34" charset="0"/>
                <a:cs typeface="Arial" pitchFamily="34" charset="0"/>
              </a:rPr>
              <a:t>funkcjonuje.</a:t>
            </a:r>
          </a:p>
          <a:p>
            <a:pPr lvl="1">
              <a:defRPr/>
            </a:pPr>
            <a:r>
              <a:rPr lang="pl-PL" dirty="0" smtClean="0">
                <a:latin typeface="Arial" pitchFamily="34" charset="0"/>
                <a:cs typeface="Arial" pitchFamily="34" charset="0"/>
              </a:rPr>
              <a:t>Znajomość  </a:t>
            </a:r>
            <a:r>
              <a:rPr lang="pl-PL" dirty="0">
                <a:latin typeface="Arial" pitchFamily="34" charset="0"/>
                <a:cs typeface="Arial" pitchFamily="34" charset="0"/>
              </a:rPr>
              <a:t>współczesnych form i sposobów wypowiedzi artystycznej </a:t>
            </a:r>
            <a:r>
              <a:rPr lang="pl-PL" dirty="0" smtClean="0">
                <a:latin typeface="Arial" pitchFamily="34" charset="0"/>
                <a:cs typeface="Arial" pitchFamily="34" charset="0"/>
              </a:rPr>
              <a:t>(język sztuki) przygotowuje do uczestniczenia </a:t>
            </a:r>
            <a:r>
              <a:rPr lang="pl-PL" dirty="0">
                <a:latin typeface="Arial" pitchFamily="34" charset="0"/>
                <a:cs typeface="Arial" pitchFamily="34" charset="0"/>
              </a:rPr>
              <a:t>w życiu kulturalnym. </a:t>
            </a:r>
            <a:r>
              <a:rPr lang="pl-PL" dirty="0" smtClean="0">
                <a:latin typeface="Arial" pitchFamily="34" charset="0"/>
                <a:cs typeface="Arial" pitchFamily="34" charset="0"/>
              </a:rPr>
              <a:t>  </a:t>
            </a:r>
            <a:endParaRPr lang="pl-PL" dirty="0">
              <a:latin typeface="Arial" pitchFamily="34" charset="0"/>
              <a:cs typeface="Arial" pitchFamily="34" charset="0"/>
            </a:endParaRPr>
          </a:p>
          <a:p>
            <a:pPr marL="457200" lvl="1" indent="0">
              <a:buNone/>
            </a:pPr>
            <a:endParaRPr lang="pl-PL" dirty="0"/>
          </a:p>
        </p:txBody>
      </p:sp>
    </p:spTree>
    <p:extLst>
      <p:ext uri="{BB962C8B-B14F-4D97-AF65-F5344CB8AC3E}">
        <p14:creationId xmlns:p14="http://schemas.microsoft.com/office/powerpoint/2010/main" val="961118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933260"/>
            <a:ext cx="10515600" cy="6013640"/>
          </a:xfrm>
        </p:spPr>
        <p:txBody>
          <a:bodyPr>
            <a:normAutofit/>
          </a:bodyPr>
          <a:lstStyle/>
          <a:p>
            <a:pPr marL="0" indent="0" algn="ctr">
              <a:spcBef>
                <a:spcPct val="0"/>
              </a:spcBef>
              <a:spcAft>
                <a:spcPts val="600"/>
              </a:spcAft>
              <a:buNone/>
              <a:defRPr/>
            </a:pPr>
            <a:r>
              <a:rPr lang="pl-PL" altLang="pl-PL" sz="3200" b="1" dirty="0">
                <a:solidFill>
                  <a:srgbClr val="392E65"/>
                </a:solidFill>
                <a:latin typeface="Myriad Pro Cond" panose="020B0506030403020204" pitchFamily="34" charset="0"/>
                <a:cs typeface="Arial" pitchFamily="34" charset="0"/>
              </a:rPr>
              <a:t>KIERUNKI DZIAŁAŃ </a:t>
            </a:r>
            <a:r>
              <a:rPr lang="pl-PL" altLang="pl-PL" sz="3200" b="1" dirty="0" smtClean="0">
                <a:solidFill>
                  <a:srgbClr val="392E65"/>
                </a:solidFill>
                <a:latin typeface="Myriad Pro Cond" panose="020B0506030403020204" pitchFamily="34" charset="0"/>
                <a:cs typeface="Arial" pitchFamily="34" charset="0"/>
              </a:rPr>
              <a:t>(3)</a:t>
            </a:r>
            <a:endParaRPr lang="pl-PL" altLang="pl-PL" sz="3200" b="1" dirty="0">
              <a:solidFill>
                <a:srgbClr val="392E65"/>
              </a:solidFill>
              <a:latin typeface="Myriad Pro Cond" panose="020B0506030403020204" pitchFamily="34" charset="0"/>
              <a:cs typeface="Arial" pitchFamily="34" charset="0"/>
            </a:endParaRPr>
          </a:p>
          <a:p>
            <a:pPr marL="0" indent="0">
              <a:spcBef>
                <a:spcPct val="0"/>
              </a:spcBef>
              <a:spcAft>
                <a:spcPts val="600"/>
              </a:spcAft>
              <a:buNone/>
              <a:defRPr/>
            </a:pPr>
            <a:endParaRPr lang="pl-PL" sz="2400" dirty="0" smtClean="0">
              <a:latin typeface="Arial" pitchFamily="34" charset="0"/>
              <a:cs typeface="Arial" pitchFamily="34" charset="0"/>
            </a:endParaRPr>
          </a:p>
          <a:p>
            <a:pPr>
              <a:spcBef>
                <a:spcPct val="0"/>
              </a:spcBef>
              <a:spcAft>
                <a:spcPts val="600"/>
              </a:spcAft>
              <a:defRPr/>
            </a:pPr>
            <a:r>
              <a:rPr lang="pl-PL" sz="2400" dirty="0" smtClean="0">
                <a:latin typeface="Arial" pitchFamily="34" charset="0"/>
                <a:cs typeface="Arial" pitchFamily="34" charset="0"/>
              </a:rPr>
              <a:t>Celem peregrynacji uczniów w </a:t>
            </a:r>
            <a:r>
              <a:rPr lang="pl-PL" sz="2400" dirty="0">
                <a:latin typeface="Arial" pitchFamily="34" charset="0"/>
                <a:cs typeface="Arial" pitchFamily="34" charset="0"/>
              </a:rPr>
              <a:t>poszukiwaniu lokalnych zabytków </a:t>
            </a:r>
            <a:r>
              <a:rPr lang="pl-PL" sz="2400" dirty="0" smtClean="0">
                <a:latin typeface="Arial" pitchFamily="34" charset="0"/>
                <a:cs typeface="Arial" pitchFamily="34" charset="0"/>
              </a:rPr>
              <a:t/>
            </a:r>
            <a:br>
              <a:rPr lang="pl-PL" sz="2400" dirty="0" smtClean="0">
                <a:latin typeface="Arial" pitchFamily="34" charset="0"/>
                <a:cs typeface="Arial" pitchFamily="34" charset="0"/>
              </a:rPr>
            </a:br>
            <a:r>
              <a:rPr lang="pl-PL" sz="2400" dirty="0" smtClean="0">
                <a:latin typeface="Arial" pitchFamily="34" charset="0"/>
                <a:cs typeface="Arial" pitchFamily="34" charset="0"/>
              </a:rPr>
              <a:t>i </a:t>
            </a:r>
            <a:r>
              <a:rPr lang="pl-PL" sz="2400" dirty="0">
                <a:latin typeface="Arial" pitchFamily="34" charset="0"/>
                <a:cs typeface="Arial" pitchFamily="34" charset="0"/>
              </a:rPr>
              <a:t>twórców może być stworzenie cyklu fotografii, filmu lub prezentacji multimedialnej na temat wybranego twórcy lub kierunku w sztuce, </a:t>
            </a:r>
            <a:r>
              <a:rPr lang="pl-PL" sz="2400" dirty="0" smtClean="0">
                <a:latin typeface="Arial" pitchFamily="34" charset="0"/>
                <a:cs typeface="Arial" pitchFamily="34" charset="0"/>
              </a:rPr>
              <a:t/>
            </a:r>
            <a:br>
              <a:rPr lang="pl-PL" sz="2400" dirty="0" smtClean="0">
                <a:latin typeface="Arial" pitchFamily="34" charset="0"/>
                <a:cs typeface="Arial" pitchFamily="34" charset="0"/>
              </a:rPr>
            </a:br>
            <a:r>
              <a:rPr lang="pl-PL" sz="2400" dirty="0" smtClean="0">
                <a:latin typeface="Arial" pitchFamily="34" charset="0"/>
                <a:cs typeface="Arial" pitchFamily="34" charset="0"/>
              </a:rPr>
              <a:t>z </a:t>
            </a:r>
            <a:r>
              <a:rPr lang="pl-PL" sz="2400" dirty="0">
                <a:latin typeface="Arial" pitchFamily="34" charset="0"/>
                <a:cs typeface="Arial" pitchFamily="34" charset="0"/>
              </a:rPr>
              <a:t>dbałością o czytelność przekazu i estetykę. </a:t>
            </a:r>
            <a:endParaRPr lang="pl-PL" sz="2400" dirty="0" smtClean="0">
              <a:latin typeface="Arial" pitchFamily="34" charset="0"/>
              <a:cs typeface="Arial" pitchFamily="34" charset="0"/>
            </a:endParaRPr>
          </a:p>
          <a:p>
            <a:pPr>
              <a:spcBef>
                <a:spcPct val="0"/>
              </a:spcBef>
              <a:spcAft>
                <a:spcPts val="600"/>
              </a:spcAft>
              <a:defRPr/>
            </a:pPr>
            <a:r>
              <a:rPr lang="pl-PL" sz="2400" dirty="0" smtClean="0">
                <a:latin typeface="Arial" pitchFamily="34" charset="0"/>
                <a:cs typeface="Arial" pitchFamily="34" charset="0"/>
              </a:rPr>
              <a:t>Przy </a:t>
            </a:r>
            <a:r>
              <a:rPr lang="pl-PL" sz="2400" dirty="0">
                <a:latin typeface="Arial" pitchFamily="34" charset="0"/>
                <a:cs typeface="Arial" pitchFamily="34" charset="0"/>
              </a:rPr>
              <a:t>doborze zadań dla uczniów należy wziąć pod uwagę specyfikę szkoły i klasy, możliwości i preferencje uczniów, a także środowisko artystyczne </a:t>
            </a:r>
            <a:r>
              <a:rPr lang="pl-PL" sz="2400" dirty="0" smtClean="0">
                <a:latin typeface="Arial" pitchFamily="34" charset="0"/>
                <a:cs typeface="Arial" pitchFamily="34" charset="0"/>
              </a:rPr>
              <a:t/>
            </a:r>
            <a:br>
              <a:rPr lang="pl-PL" sz="2400" dirty="0" smtClean="0">
                <a:latin typeface="Arial" pitchFamily="34" charset="0"/>
                <a:cs typeface="Arial" pitchFamily="34" charset="0"/>
              </a:rPr>
            </a:br>
            <a:r>
              <a:rPr lang="pl-PL" sz="2400" dirty="0" smtClean="0">
                <a:latin typeface="Arial" pitchFamily="34" charset="0"/>
                <a:cs typeface="Arial" pitchFamily="34" charset="0"/>
              </a:rPr>
              <a:t>i </a:t>
            </a:r>
            <a:r>
              <a:rPr lang="pl-PL" sz="2400" dirty="0">
                <a:latin typeface="Arial" pitchFamily="34" charset="0"/>
                <a:cs typeface="Arial" pitchFamily="34" charset="0"/>
              </a:rPr>
              <a:t>czynniki okolicznościowe (np. czasowe wystawy). </a:t>
            </a:r>
          </a:p>
          <a:p>
            <a:pPr>
              <a:spcBef>
                <a:spcPct val="0"/>
              </a:spcBef>
              <a:spcAft>
                <a:spcPts val="600"/>
              </a:spcAft>
              <a:defRPr/>
            </a:pPr>
            <a:r>
              <a:rPr lang="pl-PL" sz="2400" dirty="0">
                <a:latin typeface="Arial" pitchFamily="34" charset="0"/>
                <a:cs typeface="Arial" pitchFamily="34" charset="0"/>
              </a:rPr>
              <a:t>Jako sztuka </a:t>
            </a:r>
            <a:r>
              <a:rPr lang="pl-PL" sz="2400" dirty="0" smtClean="0">
                <a:latin typeface="Arial" pitchFamily="34" charset="0"/>
                <a:cs typeface="Arial" pitchFamily="34" charset="0"/>
              </a:rPr>
              <a:t>regionu, </a:t>
            </a:r>
            <a:r>
              <a:rPr lang="pl-PL" sz="2400" dirty="0">
                <a:latin typeface="Arial" pitchFamily="34" charset="0"/>
                <a:cs typeface="Arial" pitchFamily="34" charset="0"/>
              </a:rPr>
              <a:t>mogą być rozumiane zarówno zabytki, jak i zbiory muzealne, galerie sztuki, działania współczesne na terenie miejscowości, powiatu, krainy geograficznej a nawet </a:t>
            </a:r>
            <a:r>
              <a:rPr lang="pl-PL" sz="2400" dirty="0" smtClean="0">
                <a:latin typeface="Arial" pitchFamily="34" charset="0"/>
                <a:cs typeface="Arial" pitchFamily="34" charset="0"/>
              </a:rPr>
              <a:t>województwa (omawiane </a:t>
            </a:r>
            <a:r>
              <a:rPr lang="pl-PL" sz="2400" dirty="0">
                <a:latin typeface="Arial" pitchFamily="34" charset="0"/>
                <a:cs typeface="Arial" pitchFamily="34" charset="0"/>
              </a:rPr>
              <a:t>dzieła </a:t>
            </a:r>
            <a:r>
              <a:rPr lang="pl-PL" sz="2400" dirty="0" smtClean="0">
                <a:latin typeface="Arial" pitchFamily="34" charset="0"/>
                <a:cs typeface="Arial" pitchFamily="34" charset="0"/>
              </a:rPr>
              <a:t>mogą i powinny pochodzić </a:t>
            </a:r>
            <a:r>
              <a:rPr lang="pl-PL" sz="2400" dirty="0">
                <a:latin typeface="Arial" pitchFamily="34" charset="0"/>
                <a:cs typeface="Arial" pitchFamily="34" charset="0"/>
              </a:rPr>
              <a:t>z różnych epok artystycznych i </a:t>
            </a:r>
            <a:r>
              <a:rPr lang="pl-PL" sz="2400" dirty="0" smtClean="0">
                <a:latin typeface="Arial" pitchFamily="34" charset="0"/>
                <a:cs typeface="Arial" pitchFamily="34" charset="0"/>
              </a:rPr>
              <a:t>reprezentować </a:t>
            </a:r>
            <a:r>
              <a:rPr lang="pl-PL" sz="2400" dirty="0">
                <a:latin typeface="Arial" pitchFamily="34" charset="0"/>
                <a:cs typeface="Arial" pitchFamily="34" charset="0"/>
              </a:rPr>
              <a:t>różne dziedziny twórczości (np. architekturę, rzeźbę, malarstwo, grafikę).</a:t>
            </a:r>
          </a:p>
          <a:p>
            <a:pPr marL="0" indent="0">
              <a:buNone/>
            </a:pPr>
            <a:endParaRPr lang="pl-PL" dirty="0"/>
          </a:p>
        </p:txBody>
      </p:sp>
    </p:spTree>
    <p:extLst>
      <p:ext uri="{BB962C8B-B14F-4D97-AF65-F5344CB8AC3E}">
        <p14:creationId xmlns:p14="http://schemas.microsoft.com/office/powerpoint/2010/main" val="435420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06439" y="906856"/>
            <a:ext cx="10515600" cy="4351338"/>
          </a:xfrm>
        </p:spPr>
        <p:txBody>
          <a:bodyPr>
            <a:normAutofit lnSpcReduction="10000"/>
          </a:bodyPr>
          <a:lstStyle/>
          <a:p>
            <a:pPr marL="0" indent="0" algn="ctr">
              <a:buNone/>
              <a:defRPr/>
            </a:pPr>
            <a:r>
              <a:rPr lang="pl-PL" altLang="pl-PL" sz="3500" b="1" dirty="0">
                <a:solidFill>
                  <a:srgbClr val="392E65"/>
                </a:solidFill>
                <a:latin typeface="Myriad Pro Cond" panose="020B0506030403020204" pitchFamily="34" charset="0"/>
                <a:cs typeface="Arial" pitchFamily="34" charset="0"/>
              </a:rPr>
              <a:t>KIERUNKI DZIAŁAŃ </a:t>
            </a:r>
            <a:r>
              <a:rPr lang="pl-PL" altLang="pl-PL" sz="3500" b="1" dirty="0" smtClean="0">
                <a:solidFill>
                  <a:srgbClr val="392E65"/>
                </a:solidFill>
                <a:latin typeface="Myriad Pro Cond" panose="020B0506030403020204" pitchFamily="34" charset="0"/>
                <a:cs typeface="Arial" pitchFamily="34" charset="0"/>
              </a:rPr>
              <a:t>(4)</a:t>
            </a:r>
          </a:p>
          <a:p>
            <a:pPr marL="0" indent="0" algn="ctr">
              <a:buNone/>
              <a:defRPr/>
            </a:pPr>
            <a:endParaRPr lang="pl-PL" altLang="pl-PL" sz="3500" b="1" dirty="0">
              <a:solidFill>
                <a:srgbClr val="002060"/>
              </a:solidFill>
              <a:latin typeface="Myriad Pro Cond" panose="020B0506030403020204" pitchFamily="34" charset="0"/>
              <a:cs typeface="Arial" pitchFamily="34" charset="0"/>
            </a:endParaRPr>
          </a:p>
          <a:p>
            <a:pPr marL="0" indent="0">
              <a:buFontTx/>
              <a:buNone/>
              <a:defRPr/>
            </a:pPr>
            <a:r>
              <a:rPr lang="pl-PL" sz="2400" dirty="0" smtClean="0">
                <a:latin typeface="Arial" pitchFamily="34" charset="0"/>
                <a:cs typeface="Arial" pitchFamily="34" charset="0"/>
              </a:rPr>
              <a:t>Lekcje </a:t>
            </a:r>
            <a:r>
              <a:rPr lang="pl-PL" sz="2400" dirty="0">
                <a:latin typeface="Arial" pitchFamily="34" charset="0"/>
                <a:cs typeface="Arial" pitchFamily="34" charset="0"/>
              </a:rPr>
              <a:t>szkolne można uzupełniać innymi formami zajęć, wśród których wymienić można:</a:t>
            </a:r>
          </a:p>
          <a:p>
            <a:pPr>
              <a:defRPr/>
            </a:pPr>
            <a:r>
              <a:rPr lang="pl-PL" sz="2400" dirty="0" smtClean="0">
                <a:latin typeface="Arial" pitchFamily="34" charset="0"/>
                <a:cs typeface="Arial" pitchFamily="34" charset="0"/>
              </a:rPr>
              <a:t>lekcje </a:t>
            </a:r>
            <a:r>
              <a:rPr lang="pl-PL" sz="2400" dirty="0">
                <a:latin typeface="Arial" pitchFamily="34" charset="0"/>
                <a:cs typeface="Arial" pitchFamily="34" charset="0"/>
              </a:rPr>
              <a:t>muzealne,</a:t>
            </a:r>
          </a:p>
          <a:p>
            <a:pPr>
              <a:defRPr/>
            </a:pPr>
            <a:r>
              <a:rPr lang="pl-PL" sz="2400" dirty="0">
                <a:latin typeface="Arial" pitchFamily="34" charset="0"/>
                <a:cs typeface="Arial" pitchFamily="34" charset="0"/>
              </a:rPr>
              <a:t>wycieczki,</a:t>
            </a:r>
          </a:p>
          <a:p>
            <a:pPr>
              <a:defRPr/>
            </a:pPr>
            <a:r>
              <a:rPr lang="pl-PL" sz="2400" dirty="0">
                <a:latin typeface="Arial" pitchFamily="34" charset="0"/>
                <a:cs typeface="Arial" pitchFamily="34" charset="0"/>
              </a:rPr>
              <a:t>wykłady i prezentacje na temat </a:t>
            </a:r>
            <a:r>
              <a:rPr lang="pl-PL" sz="2400" dirty="0" smtClean="0">
                <a:latin typeface="Arial" pitchFamily="34" charset="0"/>
                <a:cs typeface="Arial" pitchFamily="34" charset="0"/>
              </a:rPr>
              <a:t>sztuki w </a:t>
            </a:r>
            <a:r>
              <a:rPr lang="pl-PL" sz="2400" dirty="0">
                <a:latin typeface="Arial" pitchFamily="34" charset="0"/>
                <a:cs typeface="Arial" pitchFamily="34" charset="0"/>
              </a:rPr>
              <a:t>instytucjach zewnętrznych </a:t>
            </a:r>
            <a:r>
              <a:rPr lang="pl-PL" sz="2400" dirty="0" smtClean="0">
                <a:latin typeface="Arial" pitchFamily="34" charset="0"/>
                <a:cs typeface="Arial" pitchFamily="34" charset="0"/>
              </a:rPr>
              <a:t/>
            </a:r>
            <a:br>
              <a:rPr lang="pl-PL" sz="2400" dirty="0" smtClean="0">
                <a:latin typeface="Arial" pitchFamily="34" charset="0"/>
                <a:cs typeface="Arial" pitchFamily="34" charset="0"/>
              </a:rPr>
            </a:br>
            <a:r>
              <a:rPr lang="pl-PL" sz="2400" dirty="0" smtClean="0">
                <a:latin typeface="Arial" pitchFamily="34" charset="0"/>
                <a:cs typeface="Arial" pitchFamily="34" charset="0"/>
              </a:rPr>
              <a:t>(</a:t>
            </a:r>
            <a:r>
              <a:rPr lang="pl-PL" sz="2400" dirty="0">
                <a:latin typeface="Arial" pitchFamily="34" charset="0"/>
                <a:cs typeface="Arial" pitchFamily="34" charset="0"/>
              </a:rPr>
              <a:t>np. muzea, galerie),</a:t>
            </a:r>
          </a:p>
          <a:p>
            <a:pPr>
              <a:defRPr/>
            </a:pPr>
            <a:r>
              <a:rPr lang="pl-PL" sz="2400" dirty="0">
                <a:latin typeface="Arial" pitchFamily="34" charset="0"/>
                <a:cs typeface="Arial" pitchFamily="34" charset="0"/>
              </a:rPr>
              <a:t>zwiedzanie wystaw, </a:t>
            </a:r>
          </a:p>
          <a:p>
            <a:pPr>
              <a:defRPr/>
            </a:pPr>
            <a:r>
              <a:rPr lang="pl-PL" sz="2400" dirty="0">
                <a:latin typeface="Arial" pitchFamily="34" charset="0"/>
                <a:cs typeface="Arial" pitchFamily="34" charset="0"/>
              </a:rPr>
              <a:t>spotkania z wybitnymi artystami.</a:t>
            </a:r>
          </a:p>
          <a:p>
            <a:pPr marL="0" indent="0">
              <a:buNone/>
            </a:pPr>
            <a:endParaRPr lang="pl-PL" dirty="0"/>
          </a:p>
        </p:txBody>
      </p:sp>
    </p:spTree>
    <p:extLst>
      <p:ext uri="{BB962C8B-B14F-4D97-AF65-F5344CB8AC3E}">
        <p14:creationId xmlns:p14="http://schemas.microsoft.com/office/powerpoint/2010/main" val="1731176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466850" y="1533198"/>
            <a:ext cx="9144000" cy="3201408"/>
          </a:xfrm>
        </p:spPr>
        <p:txBody>
          <a:bodyPr>
            <a:normAutofit fontScale="90000"/>
          </a:bodyPr>
          <a:lstStyle/>
          <a:p>
            <a:pPr>
              <a:lnSpc>
                <a:spcPct val="100000"/>
              </a:lnSpc>
            </a:pPr>
            <a:r>
              <a:rPr lang="pl-PL" b="1" dirty="0">
                <a:solidFill>
                  <a:srgbClr val="392E65"/>
                </a:solidFill>
                <a:latin typeface="Myriad Pro Cond" panose="020B0506030403020204" pitchFamily="34" charset="0"/>
                <a:cs typeface="Arial" pitchFamily="34" charset="0"/>
              </a:rPr>
              <a:t>Założenia </a:t>
            </a:r>
            <a:r>
              <a:rPr lang="pl-PL" b="1" dirty="0" smtClean="0">
                <a:solidFill>
                  <a:srgbClr val="392E65"/>
                </a:solidFill>
                <a:latin typeface="Myriad Pro Cond" panose="020B0506030403020204" pitchFamily="34" charset="0"/>
                <a:cs typeface="Arial" pitchFamily="34" charset="0"/>
              </a:rPr>
              <a:t>nowych podstaw programowych </a:t>
            </a:r>
            <a:br>
              <a:rPr lang="pl-PL" b="1" dirty="0" smtClean="0">
                <a:solidFill>
                  <a:srgbClr val="392E65"/>
                </a:solidFill>
                <a:latin typeface="Myriad Pro Cond" panose="020B0506030403020204" pitchFamily="34" charset="0"/>
                <a:cs typeface="Arial" pitchFamily="34" charset="0"/>
              </a:rPr>
            </a:br>
            <a:r>
              <a:rPr lang="pl-PL" b="1" dirty="0" smtClean="0">
                <a:solidFill>
                  <a:srgbClr val="392E65"/>
                </a:solidFill>
                <a:latin typeface="Myriad Pro Cond" panose="020B0506030403020204" pitchFamily="34" charset="0"/>
                <a:cs typeface="Arial" pitchFamily="34" charset="0"/>
              </a:rPr>
              <a:t>plastyki i historii sztuki </a:t>
            </a:r>
            <a:br>
              <a:rPr lang="pl-PL" b="1" dirty="0" smtClean="0">
                <a:solidFill>
                  <a:srgbClr val="392E65"/>
                </a:solidFill>
                <a:latin typeface="Myriad Pro Cond" panose="020B0506030403020204" pitchFamily="34" charset="0"/>
                <a:cs typeface="Arial" pitchFamily="34" charset="0"/>
              </a:rPr>
            </a:br>
            <a:r>
              <a:rPr lang="pl-PL" b="1" dirty="0" smtClean="0">
                <a:solidFill>
                  <a:srgbClr val="392E65"/>
                </a:solidFill>
                <a:latin typeface="Myriad Pro Cond" panose="020B0506030403020204" pitchFamily="34" charset="0"/>
                <a:cs typeface="Arial" pitchFamily="34" charset="0"/>
              </a:rPr>
              <a:t>w szkole ponadpodstawowej </a:t>
            </a:r>
            <a:endParaRPr lang="pl-PL" b="1" dirty="0">
              <a:solidFill>
                <a:srgbClr val="392E65"/>
              </a:solidFill>
              <a:latin typeface="Myriad Pro Cond" panose="020B0506030403020204" pitchFamily="34" charset="0"/>
              <a:cs typeface="Arial" pitchFamily="34" charset="0"/>
            </a:endParaRPr>
          </a:p>
        </p:txBody>
      </p:sp>
      <p:sp>
        <p:nvSpPr>
          <p:cNvPr id="3" name="Prostokąt 2">
            <a:extLst>
              <a:ext uri="{FF2B5EF4-FFF2-40B4-BE49-F238E27FC236}">
                <a16:creationId xmlns:a16="http://schemas.microsoft.com/office/drawing/2014/main" xmlns="" id="{5F588AFB-1747-4064-A70E-FD8841503E61}"/>
              </a:ext>
            </a:extLst>
          </p:cNvPr>
          <p:cNvSpPr/>
          <p:nvPr/>
        </p:nvSpPr>
        <p:spPr>
          <a:xfrm>
            <a:off x="5785416" y="4955470"/>
            <a:ext cx="3898631" cy="369332"/>
          </a:xfrm>
          <a:prstGeom prst="rect">
            <a:avLst/>
          </a:prstGeom>
        </p:spPr>
        <p:txBody>
          <a:bodyPr wrap="none">
            <a:spAutoFit/>
          </a:bodyPr>
          <a:lstStyle/>
          <a:p>
            <a:r>
              <a:rPr lang="pl-PL" dirty="0"/>
              <a:t>dr </a:t>
            </a:r>
            <a:r>
              <a:rPr lang="pl-PL" dirty="0" smtClean="0"/>
              <a:t>Beata Lewińska, mgr Jerzy </a:t>
            </a:r>
            <a:r>
              <a:rPr lang="pl-PL" dirty="0" err="1" smtClean="0"/>
              <a:t>Mierzwiak</a:t>
            </a:r>
            <a:endParaRPr lang="pl-PL" dirty="0"/>
          </a:p>
        </p:txBody>
      </p:sp>
    </p:spTree>
    <p:extLst>
      <p:ext uri="{BB962C8B-B14F-4D97-AF65-F5344CB8AC3E}">
        <p14:creationId xmlns:p14="http://schemas.microsoft.com/office/powerpoint/2010/main" val="3855982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888717"/>
            <a:ext cx="10515600" cy="4640238"/>
          </a:xfrm>
        </p:spPr>
        <p:txBody>
          <a:bodyPr>
            <a:normAutofit/>
          </a:bodyPr>
          <a:lstStyle/>
          <a:p>
            <a:pPr marL="0" indent="0" algn="ctr">
              <a:buNone/>
              <a:defRPr/>
            </a:pPr>
            <a:r>
              <a:rPr lang="pl-PL" altLang="pl-PL" sz="3200" b="1" dirty="0">
                <a:solidFill>
                  <a:srgbClr val="392E65"/>
                </a:solidFill>
                <a:latin typeface="Myriad Pro Cond" panose="020B0506030403020204" pitchFamily="34" charset="0"/>
                <a:cs typeface="Arial" pitchFamily="34" charset="0"/>
              </a:rPr>
              <a:t>KIERUNKI DZIAŁAŃ </a:t>
            </a:r>
            <a:r>
              <a:rPr lang="pl-PL" altLang="pl-PL" sz="3200" b="1" dirty="0" smtClean="0">
                <a:solidFill>
                  <a:srgbClr val="392E65"/>
                </a:solidFill>
                <a:latin typeface="Myriad Pro Cond" panose="020B0506030403020204" pitchFamily="34" charset="0"/>
                <a:cs typeface="Arial" pitchFamily="34" charset="0"/>
              </a:rPr>
              <a:t>(5)</a:t>
            </a:r>
          </a:p>
          <a:p>
            <a:pPr marL="0" indent="0" algn="ctr">
              <a:buNone/>
              <a:defRPr/>
            </a:pPr>
            <a:endParaRPr lang="pl-PL" altLang="pl-PL" sz="3200" b="1" dirty="0" smtClean="0">
              <a:solidFill>
                <a:srgbClr val="002060"/>
              </a:solidFill>
              <a:latin typeface="Myriad Pro Cond" panose="020B0506030403020204" pitchFamily="34" charset="0"/>
              <a:cs typeface="Arial" pitchFamily="34" charset="0"/>
            </a:endParaRPr>
          </a:p>
          <a:p>
            <a:pPr>
              <a:defRPr/>
            </a:pPr>
            <a:r>
              <a:rPr lang="pl-PL" sz="2400" dirty="0" smtClean="0">
                <a:latin typeface="Arial" pitchFamily="34" charset="0"/>
                <a:cs typeface="Arial" pitchFamily="34" charset="0"/>
              </a:rPr>
              <a:t>Ucząc </a:t>
            </a:r>
            <a:r>
              <a:rPr lang="pl-PL" sz="2400" dirty="0">
                <a:latin typeface="Arial" pitchFamily="34" charset="0"/>
                <a:cs typeface="Arial" pitchFamily="34" charset="0"/>
              </a:rPr>
              <a:t>się organizacji </a:t>
            </a:r>
            <a:r>
              <a:rPr lang="pl-PL" sz="2400" dirty="0" smtClean="0">
                <a:latin typeface="Arial" pitchFamily="34" charset="0"/>
                <a:cs typeface="Arial" pitchFamily="34" charset="0"/>
              </a:rPr>
              <a:t>wystaw, </a:t>
            </a:r>
            <a:r>
              <a:rPr lang="pl-PL" sz="2400" dirty="0">
                <a:latin typeface="Arial" pitchFamily="34" charset="0"/>
                <a:cs typeface="Arial" pitchFamily="34" charset="0"/>
              </a:rPr>
              <a:t>uczniowie mogą zaprojektować własną „wirtualną” wystawę (tzw. muzeum wyobraźni) z uzasadnieniem doboru eksponowanych dzieł lub wystawę autentyczną, do której będą mogli przygotować oprawę plastyczną (zaproszenie, plakat). </a:t>
            </a:r>
            <a:endParaRPr lang="pl-PL" sz="2400" dirty="0" smtClean="0">
              <a:latin typeface="Arial" pitchFamily="34" charset="0"/>
              <a:cs typeface="Arial" pitchFamily="34" charset="0"/>
            </a:endParaRPr>
          </a:p>
          <a:p>
            <a:pPr>
              <a:defRPr/>
            </a:pPr>
            <a:r>
              <a:rPr lang="pl-PL" sz="2400" dirty="0" smtClean="0">
                <a:latin typeface="Arial" pitchFamily="34" charset="0"/>
                <a:cs typeface="Arial" pitchFamily="34" charset="0"/>
              </a:rPr>
              <a:t>Innym sposobem na zaangażowanie ucznia w problemy wystawiennictwa jest  sporządzenie recenzji </a:t>
            </a:r>
            <a:r>
              <a:rPr lang="pl-PL" sz="2400" dirty="0">
                <a:latin typeface="Arial" pitchFamily="34" charset="0"/>
                <a:cs typeface="Arial" pitchFamily="34" charset="0"/>
              </a:rPr>
              <a:t>obejrzanej wystawy sztuki </a:t>
            </a:r>
            <a:r>
              <a:rPr lang="pl-PL" sz="2400" dirty="0" smtClean="0">
                <a:latin typeface="Arial" pitchFamily="34" charset="0"/>
                <a:cs typeface="Arial" pitchFamily="34" charset="0"/>
              </a:rPr>
              <a:t>uwzględniającej: </a:t>
            </a:r>
            <a:r>
              <a:rPr lang="pl-PL" sz="2400" dirty="0">
                <a:latin typeface="Arial" pitchFamily="34" charset="0"/>
                <a:cs typeface="Arial" pitchFamily="34" charset="0"/>
              </a:rPr>
              <a:t>cel ekspozycji, charakter eksponatów, opis wybranych prac i scenografii. Najlepiej, jeśli wystawę będą zwiedzać „na żywo”. Jeśli okaże się to niemożliwe - w ostateczności można posłużyć się zasobami Internetu. </a:t>
            </a:r>
          </a:p>
          <a:p>
            <a:pPr marL="0" indent="0">
              <a:buNone/>
            </a:pPr>
            <a:endParaRPr lang="pl-PL" dirty="0"/>
          </a:p>
        </p:txBody>
      </p:sp>
    </p:spTree>
    <p:extLst>
      <p:ext uri="{BB962C8B-B14F-4D97-AF65-F5344CB8AC3E}">
        <p14:creationId xmlns:p14="http://schemas.microsoft.com/office/powerpoint/2010/main" val="946826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69529" y="893659"/>
            <a:ext cx="10515600" cy="3986458"/>
          </a:xfrm>
        </p:spPr>
        <p:txBody>
          <a:bodyPr>
            <a:normAutofit/>
          </a:bodyPr>
          <a:lstStyle/>
          <a:p>
            <a:pPr marL="0" indent="0" algn="ctr">
              <a:buNone/>
              <a:defRPr/>
            </a:pPr>
            <a:r>
              <a:rPr lang="pl-PL" altLang="pl-PL" sz="3200" b="1" dirty="0">
                <a:solidFill>
                  <a:srgbClr val="392E65"/>
                </a:solidFill>
                <a:latin typeface="Myriad Pro Cond" panose="020B0506030403020204" pitchFamily="34" charset="0"/>
                <a:cs typeface="Arial" pitchFamily="34" charset="0"/>
              </a:rPr>
              <a:t>KIERUNKI DZIAŁAŃ </a:t>
            </a:r>
            <a:r>
              <a:rPr lang="pl-PL" altLang="pl-PL" sz="3200" b="1" dirty="0" smtClean="0">
                <a:solidFill>
                  <a:srgbClr val="392E65"/>
                </a:solidFill>
                <a:latin typeface="Myriad Pro Cond" panose="020B0506030403020204" pitchFamily="34" charset="0"/>
                <a:cs typeface="Arial" pitchFamily="34" charset="0"/>
              </a:rPr>
              <a:t>(6)</a:t>
            </a:r>
          </a:p>
          <a:p>
            <a:pPr marL="0" indent="0" algn="ctr">
              <a:buNone/>
              <a:defRPr/>
            </a:pPr>
            <a:endParaRPr lang="pl-PL" altLang="pl-PL" sz="3200" b="1" dirty="0" smtClean="0">
              <a:solidFill>
                <a:srgbClr val="002060"/>
              </a:solidFill>
              <a:latin typeface="Myriad Pro Cond" panose="020B0506030403020204" pitchFamily="34" charset="0"/>
              <a:cs typeface="Arial" pitchFamily="34" charset="0"/>
            </a:endParaRPr>
          </a:p>
          <a:p>
            <a:pPr>
              <a:defRPr/>
            </a:pPr>
            <a:r>
              <a:rPr lang="pl-PL" sz="2400" dirty="0" smtClean="0">
                <a:latin typeface="Arial" pitchFamily="34" charset="0"/>
                <a:cs typeface="Arial" pitchFamily="34" charset="0"/>
              </a:rPr>
              <a:t>Lekcje </a:t>
            </a:r>
            <a:r>
              <a:rPr lang="pl-PL" sz="2400" dirty="0">
                <a:latin typeface="Arial" pitchFamily="34" charset="0"/>
                <a:cs typeface="Arial" pitchFamily="34" charset="0"/>
              </a:rPr>
              <a:t>prowadzone w szkole cechować powinna różnorodność stosowanych </a:t>
            </a:r>
            <a:r>
              <a:rPr lang="pl-PL" sz="2400" dirty="0" smtClean="0">
                <a:latin typeface="Arial" pitchFamily="34" charset="0"/>
                <a:cs typeface="Arial" pitchFamily="34" charset="0"/>
              </a:rPr>
              <a:t>metod.</a:t>
            </a:r>
          </a:p>
          <a:p>
            <a:pPr>
              <a:defRPr/>
            </a:pPr>
            <a:r>
              <a:rPr lang="pl-PL" sz="2400" dirty="0" smtClean="0">
                <a:latin typeface="Arial" pitchFamily="34" charset="0"/>
                <a:cs typeface="Arial" pitchFamily="34" charset="0"/>
              </a:rPr>
              <a:t>Wśród </a:t>
            </a:r>
            <a:r>
              <a:rPr lang="pl-PL" sz="2400" dirty="0">
                <a:latin typeface="Arial" pitchFamily="34" charset="0"/>
                <a:cs typeface="Arial" pitchFamily="34" charset="0"/>
              </a:rPr>
              <a:t>metod wprowadzających nowy materiał i praktykujących jego przyswajanie, zalecane są metody </a:t>
            </a:r>
            <a:r>
              <a:rPr lang="pl-PL" sz="2400" dirty="0" smtClean="0">
                <a:latin typeface="Arial" pitchFamily="34" charset="0"/>
                <a:cs typeface="Arial" pitchFamily="34" charset="0"/>
              </a:rPr>
              <a:t>aktywizujące: indywidualna ekspresja twórcza w oparciu o różne techniki i współczesne formy wypowiedzi artystycznej, działania grupowe (uczenie się we współpracy), realizacja projektów dydaktycznych, gry i zabawy dydaktyczne.     </a:t>
            </a:r>
            <a:endParaRPr lang="pl-PL" altLang="pl-PL" sz="2400" dirty="0">
              <a:solidFill>
                <a:srgbClr val="002060"/>
              </a:solidFill>
              <a:latin typeface="Arial" pitchFamily="34" charset="0"/>
              <a:cs typeface="Arial" pitchFamily="34" charset="0"/>
            </a:endParaRPr>
          </a:p>
          <a:p>
            <a:pPr marL="0" indent="0">
              <a:buNone/>
            </a:pPr>
            <a:endParaRPr lang="pl-PL" dirty="0"/>
          </a:p>
        </p:txBody>
      </p:sp>
    </p:spTree>
    <p:extLst>
      <p:ext uri="{BB962C8B-B14F-4D97-AF65-F5344CB8AC3E}">
        <p14:creationId xmlns:p14="http://schemas.microsoft.com/office/powerpoint/2010/main" val="2363036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79144" y="851374"/>
            <a:ext cx="10515600" cy="5439984"/>
          </a:xfrm>
        </p:spPr>
        <p:txBody>
          <a:bodyPr>
            <a:normAutofit/>
          </a:bodyPr>
          <a:lstStyle/>
          <a:p>
            <a:pPr marL="0" indent="0" algn="ctr">
              <a:buNone/>
              <a:defRPr/>
            </a:pPr>
            <a:r>
              <a:rPr lang="pl-PL" altLang="pl-PL" sz="3500" b="1" dirty="0">
                <a:solidFill>
                  <a:srgbClr val="392E65"/>
                </a:solidFill>
                <a:latin typeface="Myriad Pro Cond" panose="020B0506030403020204" pitchFamily="34" charset="0"/>
                <a:cs typeface="Arial" pitchFamily="34" charset="0"/>
              </a:rPr>
              <a:t>KIERUNKI DZIAŁAŃ </a:t>
            </a:r>
            <a:r>
              <a:rPr lang="pl-PL" altLang="pl-PL" sz="3500" b="1" dirty="0" smtClean="0">
                <a:solidFill>
                  <a:srgbClr val="392E65"/>
                </a:solidFill>
                <a:latin typeface="Myriad Pro Cond" panose="020B0506030403020204" pitchFamily="34" charset="0"/>
                <a:cs typeface="Arial" pitchFamily="34" charset="0"/>
              </a:rPr>
              <a:t>(7)</a:t>
            </a:r>
          </a:p>
          <a:p>
            <a:pPr marL="0" indent="0" algn="ctr">
              <a:buNone/>
              <a:defRPr/>
            </a:pPr>
            <a:endParaRPr lang="pl-PL" altLang="pl-PL" sz="3500" b="1" dirty="0">
              <a:solidFill>
                <a:srgbClr val="002060"/>
              </a:solidFill>
              <a:latin typeface="Myriad Pro Cond" panose="020B0506030403020204" pitchFamily="34" charset="0"/>
              <a:cs typeface="Arial" pitchFamily="34" charset="0"/>
            </a:endParaRPr>
          </a:p>
          <a:p>
            <a:pPr>
              <a:defRPr/>
            </a:pPr>
            <a:r>
              <a:rPr lang="pl-PL" sz="2400" dirty="0">
                <a:latin typeface="Arial" pitchFamily="34" charset="0"/>
                <a:cs typeface="Arial" pitchFamily="34" charset="0"/>
              </a:rPr>
              <a:t>Nauczyciele mają obowiązek dostosowania wymagań do indywidualnych potrzeb, możliwości i predyspozycji </a:t>
            </a:r>
            <a:r>
              <a:rPr lang="pl-PL" sz="2400" dirty="0" smtClean="0">
                <a:latin typeface="Arial" pitchFamily="34" charset="0"/>
                <a:cs typeface="Arial" pitchFamily="34" charset="0"/>
              </a:rPr>
              <a:t>uczniów - dotyczy </a:t>
            </a:r>
            <a:r>
              <a:rPr lang="pl-PL" sz="2400" dirty="0">
                <a:latin typeface="Arial" pitchFamily="34" charset="0"/>
                <a:cs typeface="Arial" pitchFamily="34" charset="0"/>
              </a:rPr>
              <a:t>to zwłaszcza uczniów ze specjalnymi potrzebami edukacyjnymi, których charakteryzuje szczególna wrażliwość artystyczna i zdolności </a:t>
            </a:r>
            <a:r>
              <a:rPr lang="pl-PL" sz="2400" dirty="0" smtClean="0">
                <a:latin typeface="Arial" pitchFamily="34" charset="0"/>
                <a:cs typeface="Arial" pitchFamily="34" charset="0"/>
              </a:rPr>
              <a:t>twórcze (poszerzanie </a:t>
            </a:r>
            <a:br>
              <a:rPr lang="pl-PL" sz="2400" dirty="0" smtClean="0">
                <a:latin typeface="Arial" pitchFamily="34" charset="0"/>
                <a:cs typeface="Arial" pitchFamily="34" charset="0"/>
              </a:rPr>
            </a:br>
            <a:r>
              <a:rPr lang="pl-PL" sz="2400" dirty="0" smtClean="0">
                <a:latin typeface="Arial" pitchFamily="34" charset="0"/>
                <a:cs typeface="Arial" pitchFamily="34" charset="0"/>
              </a:rPr>
              <a:t>o tradycyjne </a:t>
            </a:r>
            <a:r>
              <a:rPr lang="pl-PL" sz="2400" dirty="0">
                <a:latin typeface="Arial" pitchFamily="34" charset="0"/>
                <a:cs typeface="Arial" pitchFamily="34" charset="0"/>
              </a:rPr>
              <a:t>sposoby wypowiedzi </a:t>
            </a:r>
            <a:r>
              <a:rPr lang="pl-PL" sz="2400" dirty="0" smtClean="0">
                <a:latin typeface="Arial" pitchFamily="34" charset="0"/>
                <a:cs typeface="Arial" pitchFamily="34" charset="0"/>
              </a:rPr>
              <a:t>artystycznej, jak rysunek i </a:t>
            </a:r>
            <a:r>
              <a:rPr lang="pl-PL" sz="2400" dirty="0">
                <a:latin typeface="Arial" pitchFamily="34" charset="0"/>
                <a:cs typeface="Arial" pitchFamily="34" charset="0"/>
              </a:rPr>
              <a:t>malarstwo</a:t>
            </a:r>
            <a:r>
              <a:rPr lang="pl-PL" sz="2400" dirty="0" smtClean="0">
                <a:latin typeface="Arial" pitchFamily="34" charset="0"/>
                <a:cs typeface="Arial" pitchFamily="34" charset="0"/>
              </a:rPr>
              <a:t>).</a:t>
            </a:r>
          </a:p>
          <a:p>
            <a:pPr>
              <a:defRPr/>
            </a:pPr>
            <a:r>
              <a:rPr lang="pl-PL" sz="2400" dirty="0" smtClean="0">
                <a:latin typeface="Arial" pitchFamily="34" charset="0"/>
                <a:cs typeface="Arial" pitchFamily="34" charset="0"/>
              </a:rPr>
              <a:t>Uczniów </a:t>
            </a:r>
            <a:r>
              <a:rPr lang="pl-PL" sz="2400" dirty="0">
                <a:latin typeface="Arial" pitchFamily="34" charset="0"/>
                <a:cs typeface="Arial" pitchFamily="34" charset="0"/>
              </a:rPr>
              <a:t>przejawiających szczególne pasje artystyczne należy wspierać </a:t>
            </a:r>
            <a:r>
              <a:rPr lang="pl-PL" sz="2400" dirty="0" smtClean="0">
                <a:latin typeface="Arial" pitchFamily="34" charset="0"/>
                <a:cs typeface="Arial" pitchFamily="34" charset="0"/>
              </a:rPr>
              <a:t/>
            </a:r>
            <a:br>
              <a:rPr lang="pl-PL" sz="2400" dirty="0" smtClean="0">
                <a:latin typeface="Arial" pitchFamily="34" charset="0"/>
                <a:cs typeface="Arial" pitchFamily="34" charset="0"/>
              </a:rPr>
            </a:br>
            <a:r>
              <a:rPr lang="pl-PL" sz="2400" dirty="0" smtClean="0">
                <a:latin typeface="Arial" pitchFamily="34" charset="0"/>
                <a:cs typeface="Arial" pitchFamily="34" charset="0"/>
              </a:rPr>
              <a:t>w </a:t>
            </a:r>
            <a:r>
              <a:rPr lang="pl-PL" sz="2400" dirty="0">
                <a:latin typeface="Arial" pitchFamily="34" charset="0"/>
                <a:cs typeface="Arial" pitchFamily="34" charset="0"/>
              </a:rPr>
              <a:t>rozwoju, zachęcając do udziału w różnego rodzaju konkursach.</a:t>
            </a:r>
          </a:p>
          <a:p>
            <a:pPr>
              <a:defRPr/>
            </a:pPr>
            <a:r>
              <a:rPr lang="pl-PL" sz="2400" dirty="0">
                <a:latin typeface="Arial" pitchFamily="34" charset="0"/>
                <a:cs typeface="Arial" pitchFamily="34" charset="0"/>
              </a:rPr>
              <a:t>W toku realizacji podstawy programowej uczniowie wykorzystują swoją wiedzę i  umiejętności nabyte na poprzednich etapach edukacyjnych </a:t>
            </a:r>
            <a:r>
              <a:rPr lang="pl-PL" sz="2400" dirty="0" smtClean="0">
                <a:latin typeface="Arial" pitchFamily="34" charset="0"/>
                <a:cs typeface="Arial" pitchFamily="34" charset="0"/>
              </a:rPr>
              <a:t/>
            </a:r>
            <a:br>
              <a:rPr lang="pl-PL" sz="2400" dirty="0" smtClean="0">
                <a:latin typeface="Arial" pitchFamily="34" charset="0"/>
                <a:cs typeface="Arial" pitchFamily="34" charset="0"/>
              </a:rPr>
            </a:br>
            <a:r>
              <a:rPr lang="pl-PL" sz="2400" dirty="0" smtClean="0">
                <a:latin typeface="Arial" pitchFamily="34" charset="0"/>
                <a:cs typeface="Arial" pitchFamily="34" charset="0"/>
              </a:rPr>
              <a:t>w </a:t>
            </a:r>
            <a:r>
              <a:rPr lang="pl-PL" sz="2400" dirty="0">
                <a:latin typeface="Arial" pitchFamily="34" charset="0"/>
                <a:cs typeface="Arial" pitchFamily="34" charset="0"/>
              </a:rPr>
              <a:t>zakresie innych przedmiotów.  </a:t>
            </a:r>
          </a:p>
          <a:p>
            <a:pPr marL="0" indent="0">
              <a:buNone/>
            </a:pPr>
            <a:endParaRPr lang="pl-PL" dirty="0"/>
          </a:p>
        </p:txBody>
      </p:sp>
    </p:spTree>
    <p:extLst>
      <p:ext uri="{BB962C8B-B14F-4D97-AF65-F5344CB8AC3E}">
        <p14:creationId xmlns:p14="http://schemas.microsoft.com/office/powerpoint/2010/main" val="720629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867486"/>
            <a:ext cx="10515600" cy="5617405"/>
          </a:xfrm>
        </p:spPr>
        <p:txBody>
          <a:bodyPr>
            <a:normAutofit/>
          </a:bodyPr>
          <a:lstStyle/>
          <a:p>
            <a:pPr marL="0" indent="0" algn="ctr">
              <a:buNone/>
              <a:defRPr/>
            </a:pPr>
            <a:r>
              <a:rPr lang="pl-PL" altLang="pl-PL" sz="3200" b="1" dirty="0">
                <a:solidFill>
                  <a:srgbClr val="392E65"/>
                </a:solidFill>
                <a:latin typeface="Myriad Pro Cond" panose="020B0506030403020204" pitchFamily="34" charset="0"/>
                <a:cs typeface="Arial" pitchFamily="34" charset="0"/>
              </a:rPr>
              <a:t>KIERUNKI DZIAŁAŃ </a:t>
            </a:r>
            <a:r>
              <a:rPr lang="pl-PL" altLang="pl-PL" sz="3200" b="1" dirty="0" smtClean="0">
                <a:solidFill>
                  <a:srgbClr val="392E65"/>
                </a:solidFill>
                <a:latin typeface="Myriad Pro Cond" panose="020B0506030403020204" pitchFamily="34" charset="0"/>
                <a:cs typeface="Arial" pitchFamily="34" charset="0"/>
              </a:rPr>
              <a:t>(8)</a:t>
            </a:r>
          </a:p>
          <a:p>
            <a:pPr marL="0" indent="0" algn="ctr">
              <a:buNone/>
              <a:defRPr/>
            </a:pPr>
            <a:endParaRPr lang="pl-PL" altLang="pl-PL" sz="3200" b="1" dirty="0">
              <a:solidFill>
                <a:srgbClr val="002060"/>
              </a:solidFill>
              <a:latin typeface="Myriad Pro Cond" panose="020B0506030403020204" pitchFamily="34" charset="0"/>
              <a:cs typeface="Arial" pitchFamily="34" charset="0"/>
            </a:endParaRPr>
          </a:p>
          <a:p>
            <a:pPr>
              <a:defRPr/>
            </a:pPr>
            <a:r>
              <a:rPr lang="pl-PL" sz="2400" dirty="0">
                <a:latin typeface="Arial" pitchFamily="34" charset="0"/>
                <a:cs typeface="Arial" pitchFamily="34" charset="0"/>
              </a:rPr>
              <a:t>Istotne znaczenie w rozwoju ma </a:t>
            </a:r>
            <a:r>
              <a:rPr lang="pl-PL" sz="2400" dirty="0" smtClean="0">
                <a:latin typeface="Arial" pitchFamily="34" charset="0"/>
                <a:cs typeface="Arial" pitchFamily="34" charset="0"/>
              </a:rPr>
              <a:t>wychowanie </a:t>
            </a:r>
            <a:r>
              <a:rPr lang="pl-PL" sz="2400" dirty="0">
                <a:latin typeface="Arial" pitchFamily="34" charset="0"/>
                <a:cs typeface="Arial" pitchFamily="34" charset="0"/>
              </a:rPr>
              <a:t>w poczuciu odpowiedzialności i szacunku dla prac własnych i cudzych, w tym dziedzictwa </a:t>
            </a:r>
            <a:r>
              <a:rPr lang="pl-PL" sz="2400" dirty="0" smtClean="0">
                <a:latin typeface="Arial" pitchFamily="34" charset="0"/>
                <a:cs typeface="Arial" pitchFamily="34" charset="0"/>
              </a:rPr>
              <a:t>kulturowego, dlatego należy przy każdej okazji wprowadzać zagadnienia związane z </a:t>
            </a:r>
            <a:r>
              <a:rPr lang="pl-PL" sz="2400" dirty="0">
                <a:latin typeface="Arial" pitchFamily="34" charset="0"/>
                <a:cs typeface="Arial" pitchFamily="34" charset="0"/>
              </a:rPr>
              <a:t>prawem publikowania prac (w tym prawa cytatu</a:t>
            </a:r>
            <a:r>
              <a:rPr lang="pl-PL" sz="2400" dirty="0" smtClean="0">
                <a:latin typeface="Arial" pitchFamily="34" charset="0"/>
                <a:cs typeface="Arial" pitchFamily="34" charset="0"/>
              </a:rPr>
              <a:t>).</a:t>
            </a:r>
          </a:p>
          <a:p>
            <a:pPr>
              <a:defRPr/>
            </a:pPr>
            <a:r>
              <a:rPr lang="pl-PL" sz="2400" dirty="0" smtClean="0">
                <a:latin typeface="Arial" pitchFamily="34" charset="0"/>
                <a:cs typeface="Arial" pitchFamily="34" charset="0"/>
              </a:rPr>
              <a:t>Uczniów powinno się uwrażliwiać na </a:t>
            </a:r>
            <a:r>
              <a:rPr lang="pl-PL" sz="2400" dirty="0">
                <a:latin typeface="Arial" pitchFamily="34" charset="0"/>
                <a:cs typeface="Arial" pitchFamily="34" charset="0"/>
              </a:rPr>
              <a:t>ochronę własności intelektualnej i nie dopuszczać do tworzenia plagiatów oraz publikowania, m.in. w mediach, prac bez zgody twórcy oraz prac przedstawiających inne osoby bez ich zgody (ochrona wizerunku). </a:t>
            </a:r>
          </a:p>
          <a:p>
            <a:pPr>
              <a:defRPr/>
            </a:pPr>
            <a:r>
              <a:rPr lang="pl-PL" sz="2400" dirty="0" smtClean="0">
                <a:latin typeface="Arial" pitchFamily="34" charset="0"/>
                <a:cs typeface="Arial" pitchFamily="34" charset="0"/>
              </a:rPr>
              <a:t>Nauczycie powinni kształtować </a:t>
            </a:r>
            <a:r>
              <a:rPr lang="pl-PL" sz="2400" dirty="0">
                <a:latin typeface="Arial" pitchFamily="34" charset="0"/>
                <a:cs typeface="Arial" pitchFamily="34" charset="0"/>
              </a:rPr>
              <a:t>postawy właściwie rozumianej tolerancji dla twórczości innych osób z uwzględnieniem poszanowania godności człowieka oraz postawy odpowiedzialności za treść i formę własnej twórczości plastycznej. </a:t>
            </a:r>
          </a:p>
          <a:p>
            <a:pPr marL="0" indent="0">
              <a:buNone/>
            </a:pPr>
            <a:endParaRPr lang="pl-PL" dirty="0"/>
          </a:p>
        </p:txBody>
      </p:sp>
    </p:spTree>
    <p:extLst>
      <p:ext uri="{BB962C8B-B14F-4D97-AF65-F5344CB8AC3E}">
        <p14:creationId xmlns:p14="http://schemas.microsoft.com/office/powerpoint/2010/main" val="2736619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466850" y="1533198"/>
            <a:ext cx="9144000" cy="3201408"/>
          </a:xfrm>
        </p:spPr>
        <p:txBody>
          <a:bodyPr>
            <a:normAutofit fontScale="90000"/>
          </a:bodyPr>
          <a:lstStyle/>
          <a:p>
            <a:pPr>
              <a:lnSpc>
                <a:spcPct val="100000"/>
              </a:lnSpc>
            </a:pPr>
            <a:r>
              <a:rPr lang="pl-PL" b="1" dirty="0" smtClean="0">
                <a:solidFill>
                  <a:srgbClr val="392E65"/>
                </a:solidFill>
                <a:latin typeface="Myriad Pro Cond" panose="020B0506030403020204" pitchFamily="34" charset="0"/>
                <a:cs typeface="Arial" pitchFamily="34" charset="0"/>
              </a:rPr>
              <a:t>Podstawa programowa </a:t>
            </a:r>
            <a:br>
              <a:rPr lang="pl-PL" b="1" dirty="0" smtClean="0">
                <a:solidFill>
                  <a:srgbClr val="392E65"/>
                </a:solidFill>
                <a:latin typeface="Myriad Pro Cond" panose="020B0506030403020204" pitchFamily="34" charset="0"/>
                <a:cs typeface="Arial" pitchFamily="34" charset="0"/>
              </a:rPr>
            </a:br>
            <a:r>
              <a:rPr lang="pl-PL" b="1" dirty="0" smtClean="0">
                <a:solidFill>
                  <a:srgbClr val="392E65"/>
                </a:solidFill>
                <a:latin typeface="Myriad Pro Cond" panose="020B0506030403020204" pitchFamily="34" charset="0"/>
                <a:cs typeface="Arial" pitchFamily="34" charset="0"/>
              </a:rPr>
              <a:t>z historii sztuki</a:t>
            </a:r>
            <a:r>
              <a:rPr lang="pl-PL" dirty="0" smtClean="0">
                <a:solidFill>
                  <a:srgbClr val="392E65"/>
                </a:solidFill>
                <a:latin typeface="Myriad Pro Cond" panose="020B0506030403020204" pitchFamily="34" charset="0"/>
                <a:cs typeface="Arial" pitchFamily="34" charset="0"/>
              </a:rPr>
              <a:t/>
            </a:r>
            <a:br>
              <a:rPr lang="pl-PL" dirty="0" smtClean="0">
                <a:solidFill>
                  <a:srgbClr val="392E65"/>
                </a:solidFill>
                <a:latin typeface="Myriad Pro Cond" panose="020B0506030403020204" pitchFamily="34" charset="0"/>
                <a:cs typeface="Arial" pitchFamily="34" charset="0"/>
              </a:rPr>
            </a:br>
            <a:r>
              <a:rPr lang="pl-PL" altLang="pl-PL" sz="3600" dirty="0">
                <a:solidFill>
                  <a:srgbClr val="392E65"/>
                </a:solidFill>
                <a:latin typeface="Myriad Pro Cond" panose="020B0506030403020204" pitchFamily="34" charset="0"/>
                <a:cs typeface="Arial" pitchFamily="34" charset="0"/>
              </a:rPr>
              <a:t>Podstawowe założenia, filozofia zmiany </a:t>
            </a:r>
            <a:br>
              <a:rPr lang="pl-PL" altLang="pl-PL" sz="3600" dirty="0">
                <a:solidFill>
                  <a:srgbClr val="392E65"/>
                </a:solidFill>
                <a:latin typeface="Myriad Pro Cond" panose="020B0506030403020204" pitchFamily="34" charset="0"/>
                <a:cs typeface="Arial" pitchFamily="34" charset="0"/>
              </a:rPr>
            </a:br>
            <a:r>
              <a:rPr lang="pl-PL" altLang="pl-PL" sz="3600" dirty="0">
                <a:solidFill>
                  <a:srgbClr val="392E65"/>
                </a:solidFill>
                <a:latin typeface="Myriad Pro Cond" panose="020B0506030403020204" pitchFamily="34" charset="0"/>
                <a:cs typeface="Arial" pitchFamily="34" charset="0"/>
              </a:rPr>
              <a:t>i kierunki działań</a:t>
            </a:r>
            <a:r>
              <a:rPr lang="pl-PL" altLang="pl-PL" sz="3600" dirty="0">
                <a:solidFill>
                  <a:srgbClr val="002060"/>
                </a:solidFill>
                <a:latin typeface="Arial" pitchFamily="34" charset="0"/>
                <a:cs typeface="Arial" pitchFamily="34" charset="0"/>
              </a:rPr>
              <a:t/>
            </a:r>
            <a:br>
              <a:rPr lang="pl-PL" altLang="pl-PL" sz="3600" dirty="0">
                <a:solidFill>
                  <a:srgbClr val="002060"/>
                </a:solidFill>
                <a:latin typeface="Arial" pitchFamily="34" charset="0"/>
                <a:cs typeface="Arial" pitchFamily="34" charset="0"/>
              </a:rPr>
            </a:br>
            <a:endParaRPr lang="pl-PL" sz="36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110673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26936" y="1910592"/>
            <a:ext cx="10515600" cy="4689357"/>
          </a:xfrm>
        </p:spPr>
        <p:txBody>
          <a:bodyPr>
            <a:normAutofit/>
          </a:bodyPr>
          <a:lstStyle/>
          <a:p>
            <a:pPr>
              <a:spcAft>
                <a:spcPts val="1200"/>
              </a:spcAft>
            </a:pPr>
            <a:r>
              <a:rPr lang="pl-PL" altLang="pl-PL" sz="2400" dirty="0">
                <a:latin typeface="Arial" pitchFamily="34" charset="0"/>
                <a:cs typeface="Arial" pitchFamily="34" charset="0"/>
              </a:rPr>
              <a:t>Przedmiot historia sztuki jest realizowany na poziomie rozszerzonym </a:t>
            </a:r>
            <a:r>
              <a:rPr lang="pl-PL" altLang="pl-PL" sz="2400" dirty="0" smtClean="0">
                <a:latin typeface="Arial" pitchFamily="34" charset="0"/>
                <a:cs typeface="Arial" pitchFamily="34" charset="0"/>
              </a:rPr>
              <a:t/>
            </a:r>
            <a:br>
              <a:rPr lang="pl-PL" altLang="pl-PL" sz="2400" dirty="0" smtClean="0">
                <a:latin typeface="Arial" pitchFamily="34" charset="0"/>
                <a:cs typeface="Arial" pitchFamily="34" charset="0"/>
              </a:rPr>
            </a:br>
            <a:r>
              <a:rPr lang="pl-PL" altLang="pl-PL" sz="2400" dirty="0" smtClean="0">
                <a:latin typeface="Arial" pitchFamily="34" charset="0"/>
                <a:cs typeface="Arial" pitchFamily="34" charset="0"/>
              </a:rPr>
              <a:t>w </a:t>
            </a:r>
            <a:r>
              <a:rPr lang="pl-PL" altLang="pl-PL" sz="2400" dirty="0">
                <a:latin typeface="Arial" pitchFamily="34" charset="0"/>
                <a:cs typeface="Arial" pitchFamily="34" charset="0"/>
              </a:rPr>
              <a:t>liceum ogólnokształcącym i technikum (do wyboru przez ucznia), jeśli szkoła ma taką ofertę edukacyjną (8 godzin). Może być wprowadzony od klasy II.</a:t>
            </a:r>
          </a:p>
          <a:p>
            <a:pPr>
              <a:spcAft>
                <a:spcPts val="1200"/>
              </a:spcAft>
            </a:pPr>
            <a:r>
              <a:rPr lang="pl-PL" altLang="pl-PL" sz="2400" dirty="0">
                <a:latin typeface="Arial" pitchFamily="34" charset="0"/>
                <a:cs typeface="Arial" pitchFamily="34" charset="0"/>
              </a:rPr>
              <a:t>Nowa podstawa programowa zastępuje dotychczasową podstawę z </a:t>
            </a:r>
            <a:r>
              <a:rPr lang="pl-PL" altLang="pl-PL" sz="2400" dirty="0" smtClean="0">
                <a:latin typeface="Arial" pitchFamily="34" charset="0"/>
                <a:cs typeface="Arial" pitchFamily="34" charset="0"/>
              </a:rPr>
              <a:t>27 sierpnia 2012 </a:t>
            </a:r>
            <a:r>
              <a:rPr lang="pl-PL" altLang="pl-PL" sz="2400" dirty="0">
                <a:latin typeface="Arial" pitchFamily="34" charset="0"/>
                <a:cs typeface="Arial" pitchFamily="34" charset="0"/>
              </a:rPr>
              <a:t>r. </a:t>
            </a:r>
          </a:p>
          <a:p>
            <a:pPr>
              <a:spcAft>
                <a:spcPts val="1200"/>
              </a:spcAft>
            </a:pPr>
            <a:r>
              <a:rPr lang="pl-PL" altLang="pl-PL" sz="2400" dirty="0">
                <a:latin typeface="Arial" pitchFamily="34" charset="0"/>
                <a:cs typeface="Arial" pitchFamily="34" charset="0"/>
              </a:rPr>
              <a:t>Treści, które wprowadza przedmiot są kontynuacją wiedzy i kompetencji nabytych i praktykowanych w ramach przedmiotu plastyka w szkole podstawowej oraz (fakultatywnie) w ramach przedmiotu plastyka w liceum i technikum w klasie I.    </a:t>
            </a:r>
          </a:p>
          <a:p>
            <a:pPr marL="0" indent="0">
              <a:buNone/>
            </a:pPr>
            <a:endParaRPr lang="pl-PL" dirty="0"/>
          </a:p>
        </p:txBody>
      </p:sp>
      <p:sp>
        <p:nvSpPr>
          <p:cNvPr id="6" name="pole tekstowe 2"/>
          <p:cNvSpPr txBox="1">
            <a:spLocks noChangeArrowheads="1"/>
          </p:cNvSpPr>
          <p:nvPr/>
        </p:nvSpPr>
        <p:spPr bwMode="auto">
          <a:xfrm>
            <a:off x="1863561" y="842786"/>
            <a:ext cx="8642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a:solidFill>
                  <a:srgbClr val="392E65"/>
                </a:solidFill>
                <a:latin typeface="Myriad Pro Cond" panose="020B0506030403020204" pitchFamily="34" charset="0"/>
                <a:cs typeface="Arial" pitchFamily="34" charset="0"/>
              </a:rPr>
              <a:t>HISTORIA SZTUKI (DLA KOGO)?</a:t>
            </a:r>
          </a:p>
        </p:txBody>
      </p:sp>
    </p:spTree>
    <p:extLst>
      <p:ext uri="{BB962C8B-B14F-4D97-AF65-F5344CB8AC3E}">
        <p14:creationId xmlns:p14="http://schemas.microsoft.com/office/powerpoint/2010/main" val="1691747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51848" y="1917273"/>
            <a:ext cx="10515600" cy="4351338"/>
          </a:xfrm>
        </p:spPr>
        <p:txBody>
          <a:bodyPr>
            <a:normAutofit/>
          </a:bodyPr>
          <a:lstStyle/>
          <a:p>
            <a:pPr>
              <a:defRPr/>
            </a:pPr>
            <a:r>
              <a:rPr lang="pl-PL" sz="2400" dirty="0">
                <a:latin typeface="Arial" pitchFamily="34" charset="0"/>
                <a:cs typeface="Arial" pitchFamily="34" charset="0"/>
              </a:rPr>
              <a:t>Wymagania szczegółowe zostały sformułowane w sposób precyzyjny, </a:t>
            </a:r>
            <a:r>
              <a:rPr lang="pl-PL" sz="2400" dirty="0" smtClean="0">
                <a:latin typeface="Arial" pitchFamily="34" charset="0"/>
                <a:cs typeface="Arial" pitchFamily="34" charset="0"/>
              </a:rPr>
              <a:t/>
            </a:r>
            <a:br>
              <a:rPr lang="pl-PL" sz="2400" dirty="0" smtClean="0">
                <a:latin typeface="Arial" pitchFamily="34" charset="0"/>
                <a:cs typeface="Arial" pitchFamily="34" charset="0"/>
              </a:rPr>
            </a:br>
            <a:r>
              <a:rPr lang="pl-PL" sz="2400" dirty="0" smtClean="0">
                <a:latin typeface="Arial" pitchFamily="34" charset="0"/>
                <a:cs typeface="Arial" pitchFamily="34" charset="0"/>
              </a:rPr>
              <a:t>z </a:t>
            </a:r>
            <a:r>
              <a:rPr lang="pl-PL" sz="2400" dirty="0">
                <a:latin typeface="Arial" pitchFamily="34" charset="0"/>
                <a:cs typeface="Arial" pitchFamily="34" charset="0"/>
              </a:rPr>
              <a:t>podziałem na wiadomości i umiejętności </a:t>
            </a:r>
            <a:r>
              <a:rPr lang="pl-PL" sz="2400" dirty="0" smtClean="0">
                <a:latin typeface="Arial" pitchFamily="34" charset="0"/>
                <a:cs typeface="Arial" pitchFamily="34" charset="0"/>
              </a:rPr>
              <a:t>uczniów, aby zapobiegać </a:t>
            </a:r>
            <a:r>
              <a:rPr lang="pl-PL" sz="2400" dirty="0">
                <a:latin typeface="Arial" pitchFamily="34" charset="0"/>
                <a:cs typeface="Arial" pitchFamily="34" charset="0"/>
              </a:rPr>
              <a:t>wprowadzaniu przez programy kształcenia </a:t>
            </a:r>
            <a:r>
              <a:rPr lang="pl-PL" sz="2400" dirty="0" smtClean="0">
                <a:latin typeface="Arial" pitchFamily="34" charset="0"/>
                <a:cs typeface="Arial" pitchFamily="34" charset="0"/>
              </a:rPr>
              <a:t>zbyt </a:t>
            </a:r>
            <a:r>
              <a:rPr lang="pl-PL" sz="2400" dirty="0">
                <a:latin typeface="Arial" pitchFamily="34" charset="0"/>
                <a:cs typeface="Arial" pitchFamily="34" charset="0"/>
              </a:rPr>
              <a:t>obszernych </a:t>
            </a:r>
            <a:r>
              <a:rPr lang="pl-PL" sz="2400" dirty="0" smtClean="0">
                <a:latin typeface="Arial" pitchFamily="34" charset="0"/>
                <a:cs typeface="Arial" pitchFamily="34" charset="0"/>
              </a:rPr>
              <a:t>treści oraz nie pomijać treści istotnych z </a:t>
            </a:r>
            <a:r>
              <a:rPr lang="pl-PL" sz="2400" dirty="0">
                <a:latin typeface="Arial" pitchFamily="34" charset="0"/>
                <a:cs typeface="Arial" pitchFamily="34" charset="0"/>
              </a:rPr>
              <a:t>punktu widzenia rozwoju dziejów sztuki </a:t>
            </a:r>
            <a:r>
              <a:rPr lang="pl-PL" sz="2400" dirty="0" smtClean="0">
                <a:latin typeface="Arial" pitchFamily="34" charset="0"/>
                <a:cs typeface="Arial" pitchFamily="34" charset="0"/>
              </a:rPr>
              <a:t/>
            </a:r>
            <a:br>
              <a:rPr lang="pl-PL" sz="2400" dirty="0" smtClean="0">
                <a:latin typeface="Arial" pitchFamily="34" charset="0"/>
                <a:cs typeface="Arial" pitchFamily="34" charset="0"/>
              </a:rPr>
            </a:br>
            <a:r>
              <a:rPr lang="pl-PL" sz="2400" dirty="0" smtClean="0">
                <a:latin typeface="Arial" pitchFamily="34" charset="0"/>
                <a:cs typeface="Arial" pitchFamily="34" charset="0"/>
              </a:rPr>
              <a:t>(</a:t>
            </a:r>
            <a:r>
              <a:rPr lang="pl-PL" sz="2400" dirty="0">
                <a:latin typeface="Arial" pitchFamily="34" charset="0"/>
                <a:cs typeface="Arial" pitchFamily="34" charset="0"/>
              </a:rPr>
              <a:t>na przykład sztuki nowoczesnej i najnowszej, której dzieje i przemiany </a:t>
            </a:r>
            <a:r>
              <a:rPr lang="pl-PL" sz="2400" dirty="0" smtClean="0">
                <a:latin typeface="Arial" pitchFamily="34" charset="0"/>
                <a:cs typeface="Arial" pitchFamily="34" charset="0"/>
              </a:rPr>
              <a:t/>
            </a:r>
            <a:br>
              <a:rPr lang="pl-PL" sz="2400" dirty="0" smtClean="0">
                <a:latin typeface="Arial" pitchFamily="34" charset="0"/>
                <a:cs typeface="Arial" pitchFamily="34" charset="0"/>
              </a:rPr>
            </a:br>
            <a:r>
              <a:rPr lang="pl-PL" sz="2400" dirty="0" smtClean="0">
                <a:latin typeface="Arial" pitchFamily="34" charset="0"/>
                <a:cs typeface="Arial" pitchFamily="34" charset="0"/>
              </a:rPr>
              <a:t>w </a:t>
            </a:r>
            <a:r>
              <a:rPr lang="pl-PL" sz="2400" dirty="0">
                <a:latin typeface="Arial" pitchFamily="34" charset="0"/>
                <a:cs typeface="Arial" pitchFamily="34" charset="0"/>
              </a:rPr>
              <a:t>niektórych programach były minimalizowane). </a:t>
            </a:r>
          </a:p>
          <a:p>
            <a:pPr>
              <a:defRPr/>
            </a:pPr>
            <a:r>
              <a:rPr lang="pl-PL" sz="2400" dirty="0">
                <a:latin typeface="Arial" pitchFamily="34" charset="0"/>
                <a:cs typeface="Arial" pitchFamily="34" charset="0"/>
              </a:rPr>
              <a:t>Szczegółowe rozpisanie treści kształcenia ma istotne znacznie przy organizacji egzaminu zewnętrznego – matury z historii </a:t>
            </a:r>
            <a:r>
              <a:rPr lang="pl-PL" sz="2400" dirty="0" smtClean="0">
                <a:latin typeface="Arial" pitchFamily="34" charset="0"/>
                <a:cs typeface="Arial" pitchFamily="34" charset="0"/>
              </a:rPr>
              <a:t>sztuki (jasne kryteria diagnozowanych wymagań. </a:t>
            </a:r>
            <a:endParaRPr lang="pl-PL" sz="2400" dirty="0">
              <a:latin typeface="Arial" pitchFamily="34" charset="0"/>
              <a:cs typeface="Arial" pitchFamily="34" charset="0"/>
            </a:endParaRPr>
          </a:p>
          <a:p>
            <a:pPr marL="0" indent="0">
              <a:buNone/>
            </a:pPr>
            <a:endParaRPr lang="pl-PL" dirty="0">
              <a:latin typeface="Arial" pitchFamily="34" charset="0"/>
              <a:cs typeface="Arial" pitchFamily="34" charset="0"/>
            </a:endParaRPr>
          </a:p>
        </p:txBody>
      </p:sp>
      <p:sp>
        <p:nvSpPr>
          <p:cNvPr id="6" name="pole tekstowe 2"/>
          <p:cNvSpPr txBox="1">
            <a:spLocks noChangeArrowheads="1"/>
          </p:cNvSpPr>
          <p:nvPr/>
        </p:nvSpPr>
        <p:spPr bwMode="auto">
          <a:xfrm>
            <a:off x="1888556" y="828723"/>
            <a:ext cx="8642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a:solidFill>
                  <a:srgbClr val="392E65"/>
                </a:solidFill>
                <a:latin typeface="Myriad Pro Cond" panose="020B0506030403020204" pitchFamily="34" charset="0"/>
                <a:cs typeface="Arial" pitchFamily="34" charset="0"/>
              </a:rPr>
              <a:t>OGÓLNE ZAŁOŻENIE ZMIAN</a:t>
            </a:r>
          </a:p>
        </p:txBody>
      </p:sp>
    </p:spTree>
    <p:extLst>
      <p:ext uri="{BB962C8B-B14F-4D97-AF65-F5344CB8AC3E}">
        <p14:creationId xmlns:p14="http://schemas.microsoft.com/office/powerpoint/2010/main" val="473743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6504" y="1514336"/>
            <a:ext cx="10515600" cy="3943218"/>
          </a:xfrm>
        </p:spPr>
        <p:txBody>
          <a:bodyPr/>
          <a:lstStyle/>
          <a:p>
            <a:pPr marL="0" indent="0" eaLnBrk="0" hangingPunct="0">
              <a:spcBef>
                <a:spcPct val="20000"/>
              </a:spcBef>
              <a:buNone/>
              <a:defRPr/>
            </a:pPr>
            <a:endParaRPr lang="pl-PL" altLang="pl-PL" sz="2400" b="1" dirty="0" smtClean="0"/>
          </a:p>
          <a:p>
            <a:pPr marL="0" indent="0" eaLnBrk="0" hangingPunct="0">
              <a:spcBef>
                <a:spcPct val="20000"/>
              </a:spcBef>
              <a:buNone/>
              <a:defRPr/>
            </a:pPr>
            <a:r>
              <a:rPr lang="pl-PL" altLang="pl-PL" sz="2400" b="1" dirty="0" smtClean="0">
                <a:latin typeface="Arial" pitchFamily="34" charset="0"/>
                <a:cs typeface="Arial" pitchFamily="34" charset="0"/>
              </a:rPr>
              <a:t>W </a:t>
            </a:r>
            <a:r>
              <a:rPr lang="pl-PL" altLang="pl-PL" sz="2400" b="1" dirty="0">
                <a:latin typeface="Arial" pitchFamily="34" charset="0"/>
                <a:cs typeface="Arial" pitchFamily="34" charset="0"/>
              </a:rPr>
              <a:t>nowej podstawie programowej sprecyzowano 5 celów głównych</a:t>
            </a:r>
            <a:r>
              <a:rPr lang="pl-PL" altLang="pl-PL" sz="2400" b="1" dirty="0" smtClean="0">
                <a:latin typeface="Arial" pitchFamily="34" charset="0"/>
                <a:cs typeface="Arial" pitchFamily="34" charset="0"/>
              </a:rPr>
              <a:t>:</a:t>
            </a:r>
          </a:p>
          <a:p>
            <a:pPr marL="0" indent="0" eaLnBrk="0" hangingPunct="0">
              <a:spcBef>
                <a:spcPct val="20000"/>
              </a:spcBef>
              <a:buNone/>
              <a:defRPr/>
            </a:pPr>
            <a:endParaRPr lang="pl-PL" altLang="pl-PL" sz="2400" b="1" dirty="0">
              <a:latin typeface="Arial" pitchFamily="34" charset="0"/>
              <a:cs typeface="Arial" pitchFamily="34" charset="0"/>
            </a:endParaRPr>
          </a:p>
          <a:p>
            <a:pPr marL="514350" indent="-514350" eaLnBrk="0" hangingPunct="0">
              <a:spcBef>
                <a:spcPct val="20000"/>
              </a:spcBef>
              <a:buFont typeface="+mj-lt"/>
              <a:buAutoNum type="romanUcPeriod"/>
              <a:defRPr/>
            </a:pPr>
            <a:r>
              <a:rPr lang="pl-PL" altLang="pl-PL" sz="2400" dirty="0">
                <a:latin typeface="Arial" pitchFamily="34" charset="0"/>
                <a:cs typeface="Arial" pitchFamily="34" charset="0"/>
              </a:rPr>
              <a:t>Rozwijanie zdolności rozumienia przemian w dziejach sztuki </a:t>
            </a:r>
            <a:r>
              <a:rPr lang="pl-PL" altLang="pl-PL" sz="2400" dirty="0" smtClean="0">
                <a:latin typeface="Arial" pitchFamily="34" charset="0"/>
                <a:cs typeface="Arial" pitchFamily="34" charset="0"/>
              </a:rPr>
              <a:t/>
            </a:r>
            <a:br>
              <a:rPr lang="pl-PL" altLang="pl-PL" sz="2400" dirty="0" smtClean="0">
                <a:latin typeface="Arial" pitchFamily="34" charset="0"/>
                <a:cs typeface="Arial" pitchFamily="34" charset="0"/>
              </a:rPr>
            </a:br>
            <a:r>
              <a:rPr lang="pl-PL" altLang="pl-PL" sz="2400" dirty="0" smtClean="0">
                <a:latin typeface="Arial" pitchFamily="34" charset="0"/>
                <a:cs typeface="Arial" pitchFamily="34" charset="0"/>
              </a:rPr>
              <a:t>w </a:t>
            </a:r>
            <a:r>
              <a:rPr lang="pl-PL" altLang="pl-PL" sz="2400" dirty="0">
                <a:latin typeface="Arial" pitchFamily="34" charset="0"/>
                <a:cs typeface="Arial" pitchFamily="34" charset="0"/>
              </a:rPr>
              <a:t>kontekście ich uwarunkowań kulturowych, i środowiskowych, epok, kierunków, stylów i tendencji w sztuce.</a:t>
            </a:r>
          </a:p>
          <a:p>
            <a:pPr marL="514350" indent="-514350" eaLnBrk="0" hangingPunct="0">
              <a:spcBef>
                <a:spcPct val="20000"/>
              </a:spcBef>
              <a:buFont typeface="+mj-lt"/>
              <a:buAutoNum type="romanUcPeriod"/>
              <a:defRPr/>
            </a:pPr>
            <a:r>
              <a:rPr lang="pl-PL" altLang="pl-PL" sz="2400" dirty="0">
                <a:latin typeface="Arial" pitchFamily="34" charset="0"/>
                <a:cs typeface="Arial" pitchFamily="34" charset="0"/>
              </a:rPr>
              <a:t>Zapoznawanie z najwybitniejszymi osiągnięciami w zakresie architektury i sztuk plastycznych.</a:t>
            </a:r>
          </a:p>
          <a:p>
            <a:pPr marL="0" indent="0">
              <a:buNone/>
            </a:pPr>
            <a:endParaRPr lang="pl-PL" dirty="0"/>
          </a:p>
        </p:txBody>
      </p:sp>
      <p:sp>
        <p:nvSpPr>
          <p:cNvPr id="6" name="pole tekstowe 2"/>
          <p:cNvSpPr txBox="1">
            <a:spLocks noChangeArrowheads="1"/>
          </p:cNvSpPr>
          <p:nvPr/>
        </p:nvSpPr>
        <p:spPr bwMode="auto">
          <a:xfrm>
            <a:off x="1615602" y="837168"/>
            <a:ext cx="91388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a:solidFill>
                  <a:srgbClr val="392E65"/>
                </a:solidFill>
                <a:latin typeface="Myriad Pro Cond" panose="020B0506030403020204" pitchFamily="34" charset="0"/>
                <a:cs typeface="Arial" pitchFamily="34" charset="0"/>
              </a:rPr>
              <a:t>STRUKTURA NOWEJ PODSTAWY PROGRAMOWEJ (1)</a:t>
            </a:r>
          </a:p>
        </p:txBody>
      </p:sp>
    </p:spTree>
    <p:extLst>
      <p:ext uri="{BB962C8B-B14F-4D97-AF65-F5344CB8AC3E}">
        <p14:creationId xmlns:p14="http://schemas.microsoft.com/office/powerpoint/2010/main" val="1611119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80027" y="1883998"/>
            <a:ext cx="10515600" cy="3219981"/>
          </a:xfrm>
        </p:spPr>
        <p:txBody>
          <a:bodyPr/>
          <a:lstStyle/>
          <a:p>
            <a:pPr>
              <a:spcBef>
                <a:spcPct val="20000"/>
              </a:spcBef>
              <a:buFontTx/>
              <a:buAutoNum type="romanUcPeriod" startAt="3"/>
            </a:pPr>
            <a:r>
              <a:rPr lang="pl-PL" altLang="pl-PL" dirty="0" smtClean="0"/>
              <a:t> </a:t>
            </a:r>
            <a:r>
              <a:rPr lang="pl-PL" altLang="pl-PL" sz="2400" dirty="0" smtClean="0">
                <a:latin typeface="Arial" pitchFamily="34" charset="0"/>
                <a:cs typeface="Arial" pitchFamily="34" charset="0"/>
              </a:rPr>
              <a:t>Zapoznawanie </a:t>
            </a:r>
            <a:r>
              <a:rPr lang="pl-PL" altLang="pl-PL" sz="2400" dirty="0">
                <a:latin typeface="Arial" pitchFamily="34" charset="0"/>
                <a:cs typeface="Arial" pitchFamily="34" charset="0"/>
              </a:rPr>
              <a:t>z dorobkiem najwybitniejszych twórców dzieł architektury i sztuk plastycznych.</a:t>
            </a:r>
          </a:p>
          <a:p>
            <a:pPr>
              <a:spcBef>
                <a:spcPct val="20000"/>
              </a:spcBef>
              <a:buFontTx/>
              <a:buAutoNum type="romanUcPeriod" startAt="3"/>
            </a:pPr>
            <a:r>
              <a:rPr lang="pl-PL" altLang="pl-PL" sz="2400" dirty="0">
                <a:latin typeface="Arial" pitchFamily="34" charset="0"/>
                <a:cs typeface="Arial" pitchFamily="34" charset="0"/>
              </a:rPr>
              <a:t>Kształcenie w zakresie rozumienia i stosowania terminów i pojęć związanych z dziełami sztuki, ich strukturą i formą, tematyką, techniką wykonania.</a:t>
            </a:r>
          </a:p>
          <a:p>
            <a:pPr>
              <a:spcBef>
                <a:spcPct val="20000"/>
              </a:spcBef>
              <a:buFontTx/>
              <a:buAutoNum type="romanUcPeriod" startAt="3"/>
            </a:pPr>
            <a:r>
              <a:rPr lang="pl-PL" altLang="pl-PL" sz="2400" dirty="0">
                <a:latin typeface="Arial" pitchFamily="34" charset="0"/>
                <a:cs typeface="Arial" pitchFamily="34" charset="0"/>
              </a:rPr>
              <a:t>Zapoznanie ze zbiorami najważniejszych muzeów i kolekcji dzieł sztuki na świecie i w Polsce, a także z funkcją mecenatu artystycznego oraz jego wpływem na kształt dzieła sztuki.</a:t>
            </a:r>
          </a:p>
          <a:p>
            <a:pPr marL="0" indent="0">
              <a:buNone/>
            </a:pPr>
            <a:endParaRPr lang="pl-PL" dirty="0"/>
          </a:p>
        </p:txBody>
      </p:sp>
      <p:sp>
        <p:nvSpPr>
          <p:cNvPr id="6" name="pole tekstowe 2"/>
          <p:cNvSpPr txBox="1">
            <a:spLocks noChangeArrowheads="1"/>
          </p:cNvSpPr>
          <p:nvPr/>
        </p:nvSpPr>
        <p:spPr bwMode="auto">
          <a:xfrm>
            <a:off x="1658095" y="840665"/>
            <a:ext cx="94286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a:solidFill>
                  <a:srgbClr val="392E65"/>
                </a:solidFill>
                <a:latin typeface="Myriad Pro Cond" panose="020B0506030403020204" pitchFamily="34" charset="0"/>
                <a:cs typeface="Arial" pitchFamily="34" charset="0"/>
              </a:rPr>
              <a:t>STRUKTURA NOWEJ PODSTAWY PROGRAMOWEJ </a:t>
            </a:r>
            <a:r>
              <a:rPr lang="pl-PL" altLang="pl-PL" sz="3200" b="1" dirty="0" smtClean="0">
                <a:solidFill>
                  <a:srgbClr val="392E65"/>
                </a:solidFill>
                <a:latin typeface="Myriad Pro Cond" panose="020B0506030403020204" pitchFamily="34" charset="0"/>
                <a:cs typeface="Arial" pitchFamily="34" charset="0"/>
              </a:rPr>
              <a:t>(2)</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1099423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6504" y="1888745"/>
            <a:ext cx="10515600" cy="4642007"/>
          </a:xfrm>
        </p:spPr>
        <p:txBody>
          <a:bodyPr>
            <a:normAutofit fontScale="92500"/>
          </a:bodyPr>
          <a:lstStyle/>
          <a:p>
            <a:pPr marL="0" indent="0">
              <a:buNone/>
            </a:pPr>
            <a:r>
              <a:rPr lang="pl-PL" altLang="pl-PL" sz="2400" b="1" dirty="0">
                <a:solidFill>
                  <a:srgbClr val="002060"/>
                </a:solidFill>
                <a:latin typeface="Arial" pitchFamily="34" charset="0"/>
                <a:cs typeface="Arial" pitchFamily="34" charset="0"/>
              </a:rPr>
              <a:t>CEL I (1) - </a:t>
            </a:r>
            <a:r>
              <a:rPr lang="pl-PL" altLang="pl-PL" sz="2400" dirty="0">
                <a:latin typeface="Arial" pitchFamily="34" charset="0"/>
                <a:cs typeface="Arial" pitchFamily="34" charset="0"/>
              </a:rPr>
              <a:t>Rozwijanie zdolności rozumienia przemian w dziejach sztuki </a:t>
            </a:r>
            <a:r>
              <a:rPr lang="pl-PL" altLang="pl-PL" sz="2400" dirty="0" smtClean="0">
                <a:latin typeface="Arial" pitchFamily="34" charset="0"/>
                <a:cs typeface="Arial" pitchFamily="34" charset="0"/>
              </a:rPr>
              <a:t/>
            </a:r>
            <a:br>
              <a:rPr lang="pl-PL" altLang="pl-PL" sz="2400" dirty="0" smtClean="0">
                <a:latin typeface="Arial" pitchFamily="34" charset="0"/>
                <a:cs typeface="Arial" pitchFamily="34" charset="0"/>
              </a:rPr>
            </a:br>
            <a:r>
              <a:rPr lang="pl-PL" altLang="pl-PL" sz="2400" dirty="0" smtClean="0">
                <a:latin typeface="Arial" pitchFamily="34" charset="0"/>
                <a:cs typeface="Arial" pitchFamily="34" charset="0"/>
              </a:rPr>
              <a:t>w </a:t>
            </a:r>
            <a:r>
              <a:rPr lang="pl-PL" altLang="pl-PL" sz="2400" dirty="0">
                <a:latin typeface="Arial" pitchFamily="34" charset="0"/>
                <a:cs typeface="Arial" pitchFamily="34" charset="0"/>
              </a:rPr>
              <a:t>kontekście ich uwarunkowań kulturowych, i środowiskowych, epok, kierunków, stylów i tendencji w </a:t>
            </a:r>
            <a:r>
              <a:rPr lang="pl-PL" altLang="pl-PL" sz="2400" dirty="0" smtClean="0">
                <a:latin typeface="Arial" pitchFamily="34" charset="0"/>
                <a:cs typeface="Arial" pitchFamily="34" charset="0"/>
              </a:rPr>
              <a:t>sztuce.</a:t>
            </a:r>
          </a:p>
          <a:p>
            <a:pPr marL="0" indent="0">
              <a:buNone/>
            </a:pPr>
            <a:r>
              <a:rPr lang="pl-PL" altLang="pl-PL" sz="2400" b="1" dirty="0" smtClean="0">
                <a:solidFill>
                  <a:srgbClr val="002060"/>
                </a:solidFill>
                <a:latin typeface="Arial" pitchFamily="34" charset="0"/>
                <a:cs typeface="Arial" pitchFamily="34" charset="0"/>
              </a:rPr>
              <a:t>Uczeń</a:t>
            </a:r>
            <a:r>
              <a:rPr lang="pl-PL" altLang="pl-PL" sz="2400" b="1" dirty="0">
                <a:solidFill>
                  <a:srgbClr val="002060"/>
                </a:solidFill>
                <a:latin typeface="Arial" pitchFamily="34" charset="0"/>
                <a:cs typeface="Arial" pitchFamily="34" charset="0"/>
              </a:rPr>
              <a:t>:</a:t>
            </a:r>
          </a:p>
          <a:p>
            <a:pPr marL="0" indent="0">
              <a:spcBef>
                <a:spcPct val="20000"/>
              </a:spcBef>
              <a:buNone/>
            </a:pPr>
            <a:r>
              <a:rPr lang="pl-PL" altLang="pl-PL" sz="2400" dirty="0">
                <a:latin typeface="Arial" pitchFamily="34" charset="0"/>
                <a:cs typeface="Arial" pitchFamily="34" charset="0"/>
              </a:rPr>
              <a:t>1) wykazuje się znajomością chronologii dziejów sztuki z uwzględnieniem: </a:t>
            </a:r>
          </a:p>
          <a:p>
            <a:pPr lvl="1">
              <a:spcBef>
                <a:spcPct val="20000"/>
              </a:spcBef>
              <a:buFontTx/>
              <a:buAutoNum type="alphaLcParenR"/>
            </a:pPr>
            <a:r>
              <a:rPr lang="pl-PL" altLang="pl-PL" dirty="0">
                <a:latin typeface="Arial" pitchFamily="34" charset="0"/>
                <a:cs typeface="Arial" pitchFamily="34" charset="0"/>
              </a:rPr>
              <a:t>prehistorii,</a:t>
            </a:r>
          </a:p>
          <a:p>
            <a:pPr lvl="1">
              <a:spcBef>
                <a:spcPct val="20000"/>
              </a:spcBef>
              <a:buFontTx/>
              <a:buAutoNum type="alphaLcParenR"/>
            </a:pPr>
            <a:r>
              <a:rPr lang="pl-PL" altLang="pl-PL" dirty="0">
                <a:latin typeface="Arial" pitchFamily="34" charset="0"/>
                <a:cs typeface="Arial" pitchFamily="34" charset="0"/>
              </a:rPr>
              <a:t>starożytności (kultur: Mezopotamii, Egiptu, Grecji, Rzymu),</a:t>
            </a:r>
          </a:p>
          <a:p>
            <a:pPr lvl="1">
              <a:spcBef>
                <a:spcPct val="20000"/>
              </a:spcBef>
              <a:buFontTx/>
              <a:buAutoNum type="alphaLcParenR"/>
            </a:pPr>
            <a:r>
              <a:rPr lang="pl-PL" altLang="pl-PL" dirty="0">
                <a:latin typeface="Arial" pitchFamily="34" charset="0"/>
                <a:cs typeface="Arial" pitchFamily="34" charset="0"/>
              </a:rPr>
              <a:t>średniowiecza (sztuki bizantyńskiej, karolińskiej, ottońskiej, romańskiej, gotyckiej, </a:t>
            </a:r>
            <a:r>
              <a:rPr lang="pl-PL" altLang="pl-PL" dirty="0" err="1">
                <a:latin typeface="Arial" pitchFamily="34" charset="0"/>
                <a:cs typeface="Arial" pitchFamily="34" charset="0"/>
              </a:rPr>
              <a:t>protorenesansowej</a:t>
            </a:r>
            <a:r>
              <a:rPr lang="pl-PL" altLang="pl-PL" dirty="0">
                <a:latin typeface="Arial" pitchFamily="34" charset="0"/>
                <a:cs typeface="Arial" pitchFamily="34" charset="0"/>
              </a:rPr>
              <a:t>), </a:t>
            </a:r>
          </a:p>
          <a:p>
            <a:pPr lvl="1">
              <a:spcBef>
                <a:spcPct val="20000"/>
              </a:spcBef>
              <a:buFontTx/>
              <a:buAutoNum type="alphaLcParenR"/>
            </a:pPr>
            <a:r>
              <a:rPr lang="pl-PL" altLang="pl-PL" dirty="0">
                <a:latin typeface="Arial" pitchFamily="34" charset="0"/>
                <a:cs typeface="Arial" pitchFamily="34" charset="0"/>
              </a:rPr>
              <a:t>sztuki nowożytnej (renesans, manieryzm, barok, rokoko, klasycyzm), </a:t>
            </a:r>
          </a:p>
          <a:p>
            <a:pPr lvl="1">
              <a:spcBef>
                <a:spcPct val="20000"/>
              </a:spcBef>
              <a:buFontTx/>
              <a:buAutoNum type="alphaLcParenR"/>
            </a:pPr>
            <a:r>
              <a:rPr lang="pl-PL" altLang="pl-PL" dirty="0">
                <a:latin typeface="Arial" pitchFamily="34" charset="0"/>
                <a:cs typeface="Arial" pitchFamily="34" charset="0"/>
              </a:rPr>
              <a:t>sztuki XIX wieku (romantyzm, realizm, akademizm, </a:t>
            </a:r>
            <a:r>
              <a:rPr lang="pl-PL" altLang="pl-PL" dirty="0" err="1">
                <a:latin typeface="Arial" pitchFamily="34" charset="0"/>
                <a:cs typeface="Arial" pitchFamily="34" charset="0"/>
              </a:rPr>
              <a:t>mpresjonizm</a:t>
            </a:r>
            <a:r>
              <a:rPr lang="pl-PL" altLang="pl-PL" dirty="0">
                <a:latin typeface="Arial" pitchFamily="34" charset="0"/>
                <a:cs typeface="Arial" pitchFamily="34" charset="0"/>
              </a:rPr>
              <a:t>, postimpresjonizm, historyzm, eklektyzm i nurt inżynieryjny w architekturze), sztuki przełomu XIX i XX wieku (secesja, symbolizm, </a:t>
            </a:r>
            <a:r>
              <a:rPr lang="pl-PL" altLang="pl-PL" dirty="0" err="1">
                <a:latin typeface="Arial" pitchFamily="34" charset="0"/>
                <a:cs typeface="Arial" pitchFamily="34" charset="0"/>
              </a:rPr>
              <a:t>protoekspresjonizm</a:t>
            </a:r>
            <a:r>
              <a:rPr lang="pl-PL" altLang="pl-PL" dirty="0">
                <a:latin typeface="Arial" pitchFamily="34" charset="0"/>
                <a:cs typeface="Arial" pitchFamily="34" charset="0"/>
              </a:rPr>
              <a:t>),</a:t>
            </a:r>
          </a:p>
          <a:p>
            <a:endParaRPr lang="pl-PL" altLang="pl-PL" sz="2000" b="1" dirty="0">
              <a:solidFill>
                <a:srgbClr val="002060"/>
              </a:solidFill>
              <a:latin typeface="Calibri" pitchFamily="34" charset="0"/>
            </a:endParaRPr>
          </a:p>
          <a:p>
            <a:pPr marL="0" indent="0">
              <a:buNone/>
            </a:pPr>
            <a:endParaRPr lang="pl-PL" dirty="0"/>
          </a:p>
        </p:txBody>
      </p:sp>
      <p:sp>
        <p:nvSpPr>
          <p:cNvPr id="6" name="pole tekstowe 2"/>
          <p:cNvSpPr txBox="1">
            <a:spLocks noChangeArrowheads="1"/>
          </p:cNvSpPr>
          <p:nvPr/>
        </p:nvSpPr>
        <p:spPr bwMode="auto">
          <a:xfrm>
            <a:off x="1874909" y="827490"/>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smtClean="0">
                <a:solidFill>
                  <a:srgbClr val="392E65"/>
                </a:solidFill>
                <a:latin typeface="Myriad Pro Cond" panose="020B0506030403020204" pitchFamily="34" charset="0"/>
                <a:cs typeface="Arial" pitchFamily="34" charset="0"/>
              </a:rPr>
              <a:t>TREŚCI KSZTAŁCENIA </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4257239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466850" y="1533198"/>
            <a:ext cx="9144000" cy="3201408"/>
          </a:xfrm>
        </p:spPr>
        <p:txBody>
          <a:bodyPr>
            <a:normAutofit fontScale="90000"/>
          </a:bodyPr>
          <a:lstStyle/>
          <a:p>
            <a:pPr>
              <a:lnSpc>
                <a:spcPct val="100000"/>
              </a:lnSpc>
            </a:pPr>
            <a:r>
              <a:rPr lang="pl-PL" b="1" dirty="0" smtClean="0">
                <a:solidFill>
                  <a:srgbClr val="392E65"/>
                </a:solidFill>
                <a:latin typeface="Myriad Pro Cond" panose="020B0506030403020204" pitchFamily="34" charset="0"/>
                <a:cs typeface="Arial" pitchFamily="34" charset="0"/>
              </a:rPr>
              <a:t>Podstawa programowa </a:t>
            </a:r>
            <a:br>
              <a:rPr lang="pl-PL" b="1" dirty="0" smtClean="0">
                <a:solidFill>
                  <a:srgbClr val="392E65"/>
                </a:solidFill>
                <a:latin typeface="Myriad Pro Cond" panose="020B0506030403020204" pitchFamily="34" charset="0"/>
                <a:cs typeface="Arial" pitchFamily="34" charset="0"/>
              </a:rPr>
            </a:br>
            <a:r>
              <a:rPr lang="pl-PL" b="1" dirty="0" smtClean="0">
                <a:solidFill>
                  <a:srgbClr val="392E65"/>
                </a:solidFill>
                <a:latin typeface="Myriad Pro Cond" panose="020B0506030403020204" pitchFamily="34" charset="0"/>
                <a:cs typeface="Arial" pitchFamily="34" charset="0"/>
              </a:rPr>
              <a:t>przedmiotu plastyka</a:t>
            </a:r>
            <a:r>
              <a:rPr lang="pl-PL" dirty="0" smtClean="0">
                <a:solidFill>
                  <a:srgbClr val="392E65"/>
                </a:solidFill>
                <a:latin typeface="Myriad Pro Cond" panose="020B0506030403020204" pitchFamily="34" charset="0"/>
                <a:cs typeface="Arial" pitchFamily="34" charset="0"/>
              </a:rPr>
              <a:t/>
            </a:r>
            <a:br>
              <a:rPr lang="pl-PL" dirty="0" smtClean="0">
                <a:solidFill>
                  <a:srgbClr val="392E65"/>
                </a:solidFill>
                <a:latin typeface="Myriad Pro Cond" panose="020B0506030403020204" pitchFamily="34" charset="0"/>
                <a:cs typeface="Arial" pitchFamily="34" charset="0"/>
              </a:rPr>
            </a:br>
            <a:r>
              <a:rPr lang="pl-PL" altLang="pl-PL" sz="3600" dirty="0">
                <a:solidFill>
                  <a:srgbClr val="392E65"/>
                </a:solidFill>
                <a:latin typeface="Myriad Pro Cond" panose="020B0506030403020204" pitchFamily="34" charset="0"/>
                <a:cs typeface="Arial" pitchFamily="34" charset="0"/>
              </a:rPr>
              <a:t>Podstawowe założenia, filozofia zmiany </a:t>
            </a:r>
            <a:br>
              <a:rPr lang="pl-PL" altLang="pl-PL" sz="3600" dirty="0">
                <a:solidFill>
                  <a:srgbClr val="392E65"/>
                </a:solidFill>
                <a:latin typeface="Myriad Pro Cond" panose="020B0506030403020204" pitchFamily="34" charset="0"/>
                <a:cs typeface="Arial" pitchFamily="34" charset="0"/>
              </a:rPr>
            </a:br>
            <a:r>
              <a:rPr lang="pl-PL" altLang="pl-PL" sz="3600" dirty="0">
                <a:solidFill>
                  <a:srgbClr val="392E65"/>
                </a:solidFill>
                <a:latin typeface="Myriad Pro Cond" panose="020B0506030403020204" pitchFamily="34" charset="0"/>
                <a:cs typeface="Arial" pitchFamily="34" charset="0"/>
              </a:rPr>
              <a:t>i kierunki działań</a:t>
            </a:r>
            <a:r>
              <a:rPr lang="pl-PL" altLang="pl-PL" sz="3600" dirty="0">
                <a:solidFill>
                  <a:srgbClr val="002060"/>
                </a:solidFill>
                <a:latin typeface="Arial" pitchFamily="34" charset="0"/>
                <a:cs typeface="Arial" pitchFamily="34" charset="0"/>
              </a:rPr>
              <a:t/>
            </a:r>
            <a:br>
              <a:rPr lang="pl-PL" altLang="pl-PL" sz="3600" dirty="0">
                <a:solidFill>
                  <a:srgbClr val="002060"/>
                </a:solidFill>
                <a:latin typeface="Arial" pitchFamily="34" charset="0"/>
                <a:cs typeface="Arial" pitchFamily="34" charset="0"/>
              </a:rPr>
            </a:br>
            <a:endParaRPr lang="pl-PL" sz="36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503351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69961" y="1980490"/>
            <a:ext cx="10515600" cy="4351338"/>
          </a:xfrm>
        </p:spPr>
        <p:txBody>
          <a:bodyPr>
            <a:normAutofit lnSpcReduction="10000"/>
          </a:bodyPr>
          <a:lstStyle/>
          <a:p>
            <a:pPr marL="0" indent="0">
              <a:buNone/>
            </a:pPr>
            <a:r>
              <a:rPr lang="pl-PL" altLang="pl-PL" sz="2400" b="1" dirty="0">
                <a:solidFill>
                  <a:srgbClr val="002060"/>
                </a:solidFill>
                <a:latin typeface="Arial" pitchFamily="34" charset="0"/>
                <a:cs typeface="Arial" pitchFamily="34" charset="0"/>
              </a:rPr>
              <a:t>CEL I (2) </a:t>
            </a:r>
          </a:p>
          <a:p>
            <a:pPr marL="0" indent="0">
              <a:buNone/>
            </a:pPr>
            <a:r>
              <a:rPr lang="pl-PL" altLang="pl-PL" sz="2400" b="1" dirty="0" smtClean="0">
                <a:solidFill>
                  <a:srgbClr val="002060"/>
                </a:solidFill>
                <a:latin typeface="Arial" pitchFamily="34" charset="0"/>
                <a:cs typeface="Arial" pitchFamily="34" charset="0"/>
              </a:rPr>
              <a:t>Uczeń</a:t>
            </a:r>
            <a:r>
              <a:rPr lang="pl-PL" altLang="pl-PL" sz="2400" b="1" dirty="0">
                <a:solidFill>
                  <a:srgbClr val="002060"/>
                </a:solidFill>
                <a:latin typeface="Arial" pitchFamily="34" charset="0"/>
                <a:cs typeface="Arial" pitchFamily="34" charset="0"/>
              </a:rPr>
              <a:t>:</a:t>
            </a:r>
          </a:p>
          <a:p>
            <a:pPr lvl="1">
              <a:spcBef>
                <a:spcPct val="20000"/>
              </a:spcBef>
              <a:buFont typeface="Arial" charset="0"/>
              <a:buAutoNum type="alphaLcParenR" startAt="6"/>
            </a:pPr>
            <a:r>
              <a:rPr lang="pl-PL" altLang="pl-PL" dirty="0">
                <a:latin typeface="Arial" pitchFamily="34" charset="0"/>
                <a:cs typeface="Arial" pitchFamily="34" charset="0"/>
              </a:rPr>
              <a:t>sztuki 1 połowy XX wieku (fowizm, ekspresjonizm, kubizm, futuryzm, formizm, koloryzm, abstrakcjonizm geometryczny i niegeometryczny, dadaizm, surrealizm, konstruktywizm, </a:t>
            </a:r>
            <a:r>
              <a:rPr lang="pl-PL" altLang="pl-PL" dirty="0" err="1">
                <a:latin typeface="Arial" pitchFamily="34" charset="0"/>
                <a:cs typeface="Arial" pitchFamily="34" charset="0"/>
              </a:rPr>
              <a:t>École</a:t>
            </a:r>
            <a:r>
              <a:rPr lang="pl-PL" altLang="pl-PL" dirty="0">
                <a:latin typeface="Arial" pitchFamily="34" charset="0"/>
                <a:cs typeface="Arial" pitchFamily="34" charset="0"/>
              </a:rPr>
              <a:t> de Paris, styl art </a:t>
            </a:r>
            <a:r>
              <a:rPr lang="pl-PL" altLang="pl-PL" dirty="0" err="1">
                <a:latin typeface="Arial" pitchFamily="34" charset="0"/>
                <a:cs typeface="Arial" pitchFamily="34" charset="0"/>
              </a:rPr>
              <a:t>déco</a:t>
            </a:r>
            <a:r>
              <a:rPr lang="pl-PL" altLang="pl-PL" dirty="0">
                <a:latin typeface="Arial" pitchFamily="34" charset="0"/>
                <a:cs typeface="Arial" pitchFamily="34" charset="0"/>
              </a:rPr>
              <a:t>,</a:t>
            </a:r>
          </a:p>
          <a:p>
            <a:pPr lvl="1">
              <a:spcBef>
                <a:spcPct val="20000"/>
              </a:spcBef>
              <a:buFont typeface="Arial" charset="0"/>
              <a:buAutoNum type="alphaLcParenR" startAt="6"/>
            </a:pPr>
            <a:r>
              <a:rPr lang="pl-PL" altLang="pl-PL" dirty="0">
                <a:latin typeface="Arial" pitchFamily="34" charset="0"/>
                <a:cs typeface="Arial" pitchFamily="34" charset="0"/>
              </a:rPr>
              <a:t>sztuki 2 połowy XX wieku (socrealizm, informel, pop art, </a:t>
            </a:r>
            <a:r>
              <a:rPr lang="pl-PL" altLang="pl-PL" dirty="0" err="1">
                <a:latin typeface="Arial" pitchFamily="34" charset="0"/>
                <a:cs typeface="Arial" pitchFamily="34" charset="0"/>
              </a:rPr>
              <a:t>minimalart</a:t>
            </a:r>
            <a:r>
              <a:rPr lang="pl-PL" altLang="pl-PL" dirty="0">
                <a:latin typeface="Arial" pitchFamily="34" charset="0"/>
                <a:cs typeface="Arial" pitchFamily="34" charset="0"/>
              </a:rPr>
              <a:t>, hiperrealizm, land art, konceptualizm, </a:t>
            </a:r>
            <a:r>
              <a:rPr lang="pl-PL" altLang="pl-PL" dirty="0" err="1">
                <a:latin typeface="Arial" pitchFamily="34" charset="0"/>
                <a:cs typeface="Arial" pitchFamily="34" charset="0"/>
              </a:rPr>
              <a:t>neofiguracja</a:t>
            </a:r>
            <a:r>
              <a:rPr lang="pl-PL" altLang="pl-PL" dirty="0">
                <a:latin typeface="Arial" pitchFamily="34" charset="0"/>
                <a:cs typeface="Arial" pitchFamily="34" charset="0"/>
              </a:rPr>
              <a:t>, Nowy Realizm, op-art, tendencja zerowa, modernizm i postmodernizm w architekturze, nurt organiczny i kinetyczny w rzeźbie oraz sztuka krytyczna i zaangażowana),</a:t>
            </a:r>
          </a:p>
          <a:p>
            <a:pPr marL="0" indent="0">
              <a:spcBef>
                <a:spcPct val="20000"/>
              </a:spcBef>
              <a:buNone/>
            </a:pPr>
            <a:r>
              <a:rPr lang="pl-PL" altLang="pl-PL" sz="2400" dirty="0">
                <a:latin typeface="Arial" pitchFamily="34" charset="0"/>
                <a:cs typeface="Arial" pitchFamily="34" charset="0"/>
              </a:rPr>
              <a:t>2) wymienia cechy sztuki poszczególnych epok, kierunków i tendencji;</a:t>
            </a:r>
          </a:p>
          <a:p>
            <a:pPr marL="0" indent="0">
              <a:spcBef>
                <a:spcPct val="20000"/>
              </a:spcBef>
              <a:buNone/>
            </a:pPr>
            <a:r>
              <a:rPr lang="pl-PL" altLang="pl-PL" sz="2400" dirty="0">
                <a:latin typeface="Arial" pitchFamily="34" charset="0"/>
                <a:cs typeface="Arial" pitchFamily="34" charset="0"/>
              </a:rPr>
              <a:t>3) rozumie konteksty kulturowe i uwarunkowania przemian w dziejach sztuki (w tym historyczne, religijne, filozoficzne).</a:t>
            </a:r>
          </a:p>
          <a:p>
            <a:endParaRPr lang="pl-PL" altLang="pl-PL" sz="1600" b="1" dirty="0">
              <a:solidFill>
                <a:srgbClr val="002060"/>
              </a:solidFill>
              <a:latin typeface="Arial" pitchFamily="34" charset="0"/>
              <a:cs typeface="Arial" pitchFamily="34" charset="0"/>
            </a:endParaRPr>
          </a:p>
          <a:p>
            <a:pPr marL="0" indent="0">
              <a:buNone/>
            </a:pPr>
            <a:endParaRPr lang="pl-PL" dirty="0"/>
          </a:p>
        </p:txBody>
      </p:sp>
      <p:sp>
        <p:nvSpPr>
          <p:cNvPr id="9" name="pole tekstowe 2"/>
          <p:cNvSpPr txBox="1">
            <a:spLocks noChangeArrowheads="1"/>
          </p:cNvSpPr>
          <p:nvPr/>
        </p:nvSpPr>
        <p:spPr bwMode="auto">
          <a:xfrm>
            <a:off x="1874909" y="827490"/>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smtClean="0">
                <a:solidFill>
                  <a:srgbClr val="392E65"/>
                </a:solidFill>
                <a:latin typeface="Myriad Pro Cond" panose="020B0506030403020204" pitchFamily="34" charset="0"/>
                <a:cs typeface="Arial" pitchFamily="34" charset="0"/>
              </a:rPr>
              <a:t>TREŚCI KSZTAŁCENIA </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332017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74003" y="1952246"/>
            <a:ext cx="10515600" cy="4070208"/>
          </a:xfrm>
        </p:spPr>
        <p:txBody>
          <a:bodyPr>
            <a:normAutofit lnSpcReduction="10000"/>
          </a:bodyPr>
          <a:lstStyle/>
          <a:p>
            <a:pPr marL="0" indent="0">
              <a:buNone/>
              <a:defRPr/>
            </a:pPr>
            <a:r>
              <a:rPr lang="pl-PL" altLang="pl-PL" sz="2400" b="1" dirty="0">
                <a:solidFill>
                  <a:srgbClr val="002060"/>
                </a:solidFill>
                <a:latin typeface="Arial" pitchFamily="34" charset="0"/>
                <a:cs typeface="Arial" pitchFamily="34" charset="0"/>
              </a:rPr>
              <a:t>CEL I (3) </a:t>
            </a:r>
          </a:p>
          <a:p>
            <a:pPr marL="0" indent="0">
              <a:buNone/>
              <a:defRPr/>
            </a:pPr>
            <a:r>
              <a:rPr lang="pl-PL" altLang="pl-PL" sz="2400" b="1" dirty="0" smtClean="0">
                <a:solidFill>
                  <a:srgbClr val="002060"/>
                </a:solidFill>
                <a:latin typeface="Arial" pitchFamily="34" charset="0"/>
                <a:cs typeface="Arial" pitchFamily="34" charset="0"/>
              </a:rPr>
              <a:t>Uczeń</a:t>
            </a:r>
            <a:r>
              <a:rPr lang="pl-PL" altLang="pl-PL" sz="2400" b="1" dirty="0">
                <a:solidFill>
                  <a:srgbClr val="002060"/>
                </a:solidFill>
                <a:latin typeface="Arial" pitchFamily="34" charset="0"/>
                <a:cs typeface="Arial" pitchFamily="34" charset="0"/>
              </a:rPr>
              <a:t>:</a:t>
            </a:r>
          </a:p>
          <a:p>
            <a:pPr marL="457200" indent="-457200" eaLnBrk="0" hangingPunct="0">
              <a:spcBef>
                <a:spcPct val="20000"/>
              </a:spcBef>
              <a:buFont typeface="+mj-lt"/>
              <a:buAutoNum type="arabicParenR"/>
              <a:defRPr/>
            </a:pPr>
            <a:r>
              <a:rPr lang="pl-PL" altLang="pl-PL" sz="2400" dirty="0" smtClean="0">
                <a:latin typeface="Arial" pitchFamily="34" charset="0"/>
                <a:cs typeface="Arial" pitchFamily="34" charset="0"/>
              </a:rPr>
              <a:t>prawidłowo </a:t>
            </a:r>
            <a:r>
              <a:rPr lang="pl-PL" altLang="pl-PL" sz="2400" dirty="0">
                <a:latin typeface="Arial" pitchFamily="34" charset="0"/>
                <a:cs typeface="Arial" pitchFamily="34" charset="0"/>
              </a:rPr>
              <a:t>sytuuje w czasie i w przestrzeni geograficznej poszczególne epoki, style, kierunki i tendencje w sztuce;</a:t>
            </a:r>
          </a:p>
          <a:p>
            <a:pPr marL="457200" indent="-457200" eaLnBrk="0" hangingPunct="0">
              <a:spcBef>
                <a:spcPct val="20000"/>
              </a:spcBef>
              <a:buFont typeface="+mj-lt"/>
              <a:buAutoNum type="arabicParenR"/>
              <a:defRPr/>
            </a:pPr>
            <a:r>
              <a:rPr lang="pl-PL" altLang="pl-PL" sz="2400" dirty="0">
                <a:latin typeface="Arial" pitchFamily="34" charset="0"/>
                <a:cs typeface="Arial" pitchFamily="34" charset="0"/>
              </a:rPr>
              <a:t>charakteryzuje i opisuje sztukę powstałą w obrębie poszczególnych epok, kierunków i tendencji;</a:t>
            </a:r>
          </a:p>
          <a:p>
            <a:pPr marL="457200" indent="-457200" eaLnBrk="0" hangingPunct="0">
              <a:spcBef>
                <a:spcPct val="20000"/>
              </a:spcBef>
              <a:buFont typeface="+mj-lt"/>
              <a:buAutoNum type="arabicParenR"/>
              <a:defRPr/>
            </a:pPr>
            <a:r>
              <a:rPr lang="pl-PL" altLang="pl-PL" sz="2400" dirty="0">
                <a:latin typeface="Arial" pitchFamily="34" charset="0"/>
                <a:cs typeface="Arial" pitchFamily="34" charset="0"/>
              </a:rPr>
              <a:t>samodzielnie wyszukuje informacje na temat sztuki i zjawisk artystycznych, określa źródła informacji, zgodnie z zasadami prawa autorskiego i praw pokrewnych;</a:t>
            </a:r>
          </a:p>
          <a:p>
            <a:pPr marL="457200" indent="-457200" eaLnBrk="0" hangingPunct="0">
              <a:spcBef>
                <a:spcPct val="20000"/>
              </a:spcBef>
              <a:buFont typeface="+mj-lt"/>
              <a:buAutoNum type="arabicParenR"/>
              <a:defRPr/>
            </a:pPr>
            <a:r>
              <a:rPr lang="pl-PL" altLang="pl-PL" sz="2400" dirty="0">
                <a:latin typeface="Arial" pitchFamily="34" charset="0"/>
                <a:cs typeface="Arial" pitchFamily="34" charset="0"/>
              </a:rPr>
              <a:t>łączy najistotniejsze dzieła ze środowiskiem artystycznym, w którym powstały;</a:t>
            </a:r>
          </a:p>
          <a:p>
            <a:pPr marL="0" indent="0">
              <a:buNone/>
            </a:pPr>
            <a:endParaRPr lang="pl-PL" dirty="0">
              <a:latin typeface="Arial" pitchFamily="34" charset="0"/>
              <a:cs typeface="Arial" pitchFamily="34" charset="0"/>
            </a:endParaRPr>
          </a:p>
        </p:txBody>
      </p:sp>
      <p:sp>
        <p:nvSpPr>
          <p:cNvPr id="9" name="pole tekstowe 2"/>
          <p:cNvSpPr txBox="1">
            <a:spLocks noChangeArrowheads="1"/>
          </p:cNvSpPr>
          <p:nvPr/>
        </p:nvSpPr>
        <p:spPr bwMode="auto">
          <a:xfrm>
            <a:off x="1874909" y="833840"/>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smtClean="0">
                <a:solidFill>
                  <a:srgbClr val="392E65"/>
                </a:solidFill>
                <a:latin typeface="Myriad Pro Cond" panose="020B0506030403020204" pitchFamily="34" charset="0"/>
                <a:cs typeface="Arial" pitchFamily="34" charset="0"/>
              </a:rPr>
              <a:t>TREŚCI KSZTAŁCENIA </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2477548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65495" y="1960208"/>
            <a:ext cx="10515600" cy="4351338"/>
          </a:xfrm>
        </p:spPr>
        <p:txBody>
          <a:bodyPr>
            <a:normAutofit fontScale="92500" lnSpcReduction="10000"/>
          </a:bodyPr>
          <a:lstStyle/>
          <a:p>
            <a:pPr marL="0" indent="0">
              <a:buNone/>
              <a:defRPr/>
            </a:pPr>
            <a:r>
              <a:rPr lang="pl-PL" altLang="pl-PL" sz="2600" b="1" dirty="0">
                <a:solidFill>
                  <a:srgbClr val="002060"/>
                </a:solidFill>
                <a:latin typeface="Arial" pitchFamily="34" charset="0"/>
                <a:cs typeface="Arial" pitchFamily="34" charset="0"/>
              </a:rPr>
              <a:t>CEL I (4) </a:t>
            </a:r>
          </a:p>
          <a:p>
            <a:pPr marL="0" indent="0">
              <a:buNone/>
              <a:defRPr/>
            </a:pPr>
            <a:r>
              <a:rPr lang="pl-PL" altLang="pl-PL" sz="2600" b="1" dirty="0" smtClean="0">
                <a:solidFill>
                  <a:srgbClr val="002060"/>
                </a:solidFill>
                <a:latin typeface="Arial" pitchFamily="34" charset="0"/>
                <a:cs typeface="Arial" pitchFamily="34" charset="0"/>
              </a:rPr>
              <a:t>Uczeń</a:t>
            </a:r>
            <a:r>
              <a:rPr lang="pl-PL" altLang="pl-PL" sz="2600" b="1" dirty="0">
                <a:solidFill>
                  <a:srgbClr val="002060"/>
                </a:solidFill>
                <a:latin typeface="Arial" pitchFamily="34" charset="0"/>
                <a:cs typeface="Arial" pitchFamily="34" charset="0"/>
              </a:rPr>
              <a:t>:</a:t>
            </a:r>
          </a:p>
          <a:p>
            <a:pPr>
              <a:defRPr/>
            </a:pPr>
            <a:endParaRPr lang="pl-PL" altLang="pl-PL" sz="2600" b="1" dirty="0">
              <a:solidFill>
                <a:srgbClr val="002060"/>
              </a:solidFill>
              <a:latin typeface="Arial" pitchFamily="34" charset="0"/>
              <a:cs typeface="Arial" pitchFamily="34" charset="0"/>
            </a:endParaRPr>
          </a:p>
          <a:p>
            <a:pPr marL="457200" indent="-457200" eaLnBrk="0" hangingPunct="0">
              <a:spcBef>
                <a:spcPct val="20000"/>
              </a:spcBef>
              <a:buFont typeface="+mj-lt"/>
              <a:buAutoNum type="arabicParenR" startAt="5"/>
              <a:defRPr/>
            </a:pPr>
            <a:r>
              <a:rPr lang="pl-PL" altLang="pl-PL" sz="2600" dirty="0">
                <a:latin typeface="Arial" pitchFamily="34" charset="0"/>
                <a:cs typeface="Arial" pitchFamily="34" charset="0"/>
              </a:rPr>
              <a:t>porównuje style i kierunki oraz ich wzajemne oddziaływania; uwzględnia źródła inspiracji, wpływ wydarzeń historycznych i kulturalnych oraz estetyki na cechy tych stylów;</a:t>
            </a:r>
          </a:p>
          <a:p>
            <a:pPr marL="457200" indent="-457200" eaLnBrk="0" hangingPunct="0">
              <a:spcBef>
                <a:spcPct val="20000"/>
              </a:spcBef>
              <a:buFont typeface="+mj-lt"/>
              <a:buAutoNum type="arabicParenR" startAt="5"/>
              <a:defRPr/>
            </a:pPr>
            <a:r>
              <a:rPr lang="pl-PL" altLang="pl-PL" sz="2600" dirty="0">
                <a:latin typeface="Arial" pitchFamily="34" charset="0"/>
                <a:cs typeface="Arial" pitchFamily="34" charset="0"/>
              </a:rPr>
              <a:t>analizuje teksty pisarzy, filozofów, krytyków sztuki i artystów, interpretuje je i wskazuje wpływ tych wypowiedzi na charakter stylów, epok </a:t>
            </a:r>
            <a:r>
              <a:rPr lang="pl-PL" altLang="pl-PL" sz="2600" dirty="0" smtClean="0">
                <a:latin typeface="Arial" pitchFamily="34" charset="0"/>
                <a:cs typeface="Arial" pitchFamily="34" charset="0"/>
              </a:rPr>
              <a:t/>
            </a:r>
            <a:br>
              <a:rPr lang="pl-PL" altLang="pl-PL" sz="2600" dirty="0" smtClean="0">
                <a:latin typeface="Arial" pitchFamily="34" charset="0"/>
                <a:cs typeface="Arial" pitchFamily="34" charset="0"/>
              </a:rPr>
            </a:br>
            <a:r>
              <a:rPr lang="pl-PL" altLang="pl-PL" sz="2600" dirty="0" smtClean="0">
                <a:latin typeface="Arial" pitchFamily="34" charset="0"/>
                <a:cs typeface="Arial" pitchFamily="34" charset="0"/>
              </a:rPr>
              <a:t>i </a:t>
            </a:r>
            <a:r>
              <a:rPr lang="pl-PL" altLang="pl-PL" sz="2600" dirty="0">
                <a:latin typeface="Arial" pitchFamily="34" charset="0"/>
                <a:cs typeface="Arial" pitchFamily="34" charset="0"/>
              </a:rPr>
              <a:t>tendencji w sztuce oraz na kształt dzieła;</a:t>
            </a:r>
          </a:p>
          <a:p>
            <a:pPr marL="457200" indent="-457200" eaLnBrk="0" hangingPunct="0">
              <a:spcBef>
                <a:spcPct val="20000"/>
              </a:spcBef>
              <a:buFont typeface="+mj-lt"/>
              <a:buAutoNum type="arabicParenR" startAt="5"/>
              <a:defRPr/>
            </a:pPr>
            <a:r>
              <a:rPr lang="pl-PL" altLang="pl-PL" sz="2600" dirty="0">
                <a:latin typeface="Arial" pitchFamily="34" charset="0"/>
                <a:cs typeface="Arial" pitchFamily="34" charset="0"/>
              </a:rPr>
              <a:t>formułuje samodzielne, logiczne wypowiedzi argumentacyjne na temat epok, kierunków, stylów i tendencji w sztuce oraz środowisk artystycznych.</a:t>
            </a:r>
          </a:p>
          <a:p>
            <a:pPr marL="0" indent="0">
              <a:buNone/>
            </a:pPr>
            <a:endParaRPr lang="pl-PL" dirty="0"/>
          </a:p>
        </p:txBody>
      </p:sp>
      <p:sp>
        <p:nvSpPr>
          <p:cNvPr id="9" name="pole tekstowe 2"/>
          <p:cNvSpPr txBox="1">
            <a:spLocks noChangeArrowheads="1"/>
          </p:cNvSpPr>
          <p:nvPr/>
        </p:nvSpPr>
        <p:spPr bwMode="auto">
          <a:xfrm>
            <a:off x="1874909" y="833840"/>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smtClean="0">
                <a:solidFill>
                  <a:srgbClr val="392E65"/>
                </a:solidFill>
                <a:latin typeface="Myriad Pro Cond" panose="020B0506030403020204" pitchFamily="34" charset="0"/>
                <a:cs typeface="Arial" pitchFamily="34" charset="0"/>
              </a:rPr>
              <a:t>TREŚCI KSZTAŁCENIA </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3487505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63516" y="1724310"/>
            <a:ext cx="11136573" cy="4351338"/>
          </a:xfrm>
        </p:spPr>
        <p:txBody>
          <a:bodyPr>
            <a:noAutofit/>
          </a:bodyPr>
          <a:lstStyle/>
          <a:p>
            <a:pPr marL="0" indent="0">
              <a:buNone/>
              <a:defRPr/>
            </a:pPr>
            <a:r>
              <a:rPr lang="pl-PL" altLang="pl-PL" sz="2400" b="1" dirty="0">
                <a:solidFill>
                  <a:srgbClr val="002060"/>
                </a:solidFill>
                <a:latin typeface="Arial" pitchFamily="34" charset="0"/>
                <a:cs typeface="Arial" pitchFamily="34" charset="0"/>
              </a:rPr>
              <a:t>CEL II (1) – </a:t>
            </a:r>
            <a:r>
              <a:rPr lang="pl-PL" altLang="pl-PL" sz="2400" dirty="0">
                <a:latin typeface="Arial" pitchFamily="34" charset="0"/>
                <a:cs typeface="Arial" pitchFamily="34" charset="0"/>
              </a:rPr>
              <a:t>Zapoznawanie z najwybitniejszymi osiągnięciami w zakresie architektury i sztuk </a:t>
            </a:r>
            <a:r>
              <a:rPr lang="pl-PL" altLang="pl-PL" sz="2400" dirty="0" smtClean="0">
                <a:latin typeface="Arial" pitchFamily="34" charset="0"/>
                <a:cs typeface="Arial" pitchFamily="34" charset="0"/>
              </a:rPr>
              <a:t>plastycznych.</a:t>
            </a:r>
          </a:p>
          <a:p>
            <a:pPr marL="0" indent="0">
              <a:buNone/>
              <a:defRPr/>
            </a:pPr>
            <a:r>
              <a:rPr lang="pl-PL" altLang="pl-PL" sz="2400" b="1" dirty="0" smtClean="0">
                <a:solidFill>
                  <a:srgbClr val="002060"/>
                </a:solidFill>
                <a:latin typeface="Arial" pitchFamily="34" charset="0"/>
                <a:cs typeface="Arial" pitchFamily="34" charset="0"/>
              </a:rPr>
              <a:t>Uczeń</a:t>
            </a:r>
            <a:r>
              <a:rPr lang="pl-PL" altLang="pl-PL" sz="2400" b="1" dirty="0">
                <a:solidFill>
                  <a:srgbClr val="002060"/>
                </a:solidFill>
                <a:latin typeface="Arial" pitchFamily="34" charset="0"/>
                <a:cs typeface="Arial" pitchFamily="34" charset="0"/>
              </a:rPr>
              <a:t>:</a:t>
            </a:r>
          </a:p>
          <a:p>
            <a:pPr marL="457200" indent="-457200" eaLnBrk="0" hangingPunct="0">
              <a:spcBef>
                <a:spcPct val="20000"/>
              </a:spcBef>
              <a:buFont typeface="+mj-lt"/>
              <a:buAutoNum type="arabicParenR"/>
              <a:defRPr/>
            </a:pPr>
            <a:r>
              <a:rPr lang="pl-PL" altLang="pl-PL" sz="2400" dirty="0">
                <a:latin typeface="Arial" pitchFamily="34" charset="0"/>
                <a:cs typeface="Arial" pitchFamily="34" charset="0"/>
              </a:rPr>
              <a:t>wymienia i rozpoznaje najbardziej znane dzieła sztuki różnych epok, stylów oraz kierunków sztuk plastycznych;</a:t>
            </a:r>
          </a:p>
          <a:p>
            <a:pPr marL="457200" indent="-457200" eaLnBrk="0" hangingPunct="0">
              <a:spcBef>
                <a:spcPct val="20000"/>
              </a:spcBef>
              <a:buFont typeface="+mj-lt"/>
              <a:buAutoNum type="arabicParenR"/>
              <a:defRPr/>
            </a:pPr>
            <a:r>
              <a:rPr lang="pl-PL" altLang="pl-PL" sz="2400" dirty="0">
                <a:latin typeface="Arial" pitchFamily="34" charset="0"/>
                <a:cs typeface="Arial" pitchFamily="34" charset="0"/>
              </a:rPr>
              <a:t>wskazuje twórców najbardziej reprezentatywnych dzieł;</a:t>
            </a:r>
          </a:p>
          <a:p>
            <a:pPr marL="457200" indent="-457200" eaLnBrk="0" hangingPunct="0">
              <a:spcBef>
                <a:spcPct val="20000"/>
              </a:spcBef>
              <a:buFont typeface="+mj-lt"/>
              <a:buAutoNum type="arabicParenR"/>
              <a:defRPr/>
            </a:pPr>
            <a:r>
              <a:rPr lang="pl-PL" altLang="pl-PL" sz="2400" dirty="0">
                <a:latin typeface="Arial" pitchFamily="34" charset="0"/>
                <a:cs typeface="Arial" pitchFamily="34" charset="0"/>
              </a:rPr>
              <a:t>umiejscawia dzieła w czasie (wskazuje stulecie powstania dzieł sztuki dawnej, a w przypadku dzieł sztuki nowoczesnej i współczesnej, datuje je </a:t>
            </a:r>
            <a:r>
              <a:rPr lang="pl-PL" altLang="pl-PL" sz="2400" dirty="0" smtClean="0">
                <a:latin typeface="Arial" pitchFamily="34" charset="0"/>
                <a:cs typeface="Arial" pitchFamily="34" charset="0"/>
              </a:rPr>
              <a:t/>
            </a:r>
            <a:br>
              <a:rPr lang="pl-PL" altLang="pl-PL" sz="2400" dirty="0" smtClean="0">
                <a:latin typeface="Arial" pitchFamily="34" charset="0"/>
                <a:cs typeface="Arial" pitchFamily="34" charset="0"/>
              </a:rPr>
            </a:br>
            <a:r>
              <a:rPr lang="pl-PL" altLang="pl-PL" sz="2400" dirty="0" smtClean="0">
                <a:latin typeface="Arial" pitchFamily="34" charset="0"/>
                <a:cs typeface="Arial" pitchFamily="34" charset="0"/>
              </a:rPr>
              <a:t>z </a:t>
            </a:r>
            <a:r>
              <a:rPr lang="pl-PL" altLang="pl-PL" sz="2400" dirty="0">
                <a:latin typeface="Arial" pitchFamily="34" charset="0"/>
                <a:cs typeface="Arial" pitchFamily="34" charset="0"/>
              </a:rPr>
              <a:t>dokładnością do połowy wieku), w nielicznych przypadkach, dotyczących sztuki nowoczesnej i współczesnej, zna daty powstania dzieł lub datuje je </a:t>
            </a:r>
            <a:r>
              <a:rPr lang="pl-PL" altLang="pl-PL" sz="2400" dirty="0" smtClean="0">
                <a:latin typeface="Arial" pitchFamily="34" charset="0"/>
                <a:cs typeface="Arial" pitchFamily="34" charset="0"/>
              </a:rPr>
              <a:t/>
            </a:r>
            <a:br>
              <a:rPr lang="pl-PL" altLang="pl-PL" sz="2400" dirty="0" smtClean="0">
                <a:latin typeface="Arial" pitchFamily="34" charset="0"/>
                <a:cs typeface="Arial" pitchFamily="34" charset="0"/>
              </a:rPr>
            </a:br>
            <a:r>
              <a:rPr lang="pl-PL" altLang="pl-PL" sz="2400" dirty="0" smtClean="0">
                <a:latin typeface="Arial" pitchFamily="34" charset="0"/>
                <a:cs typeface="Arial" pitchFamily="34" charset="0"/>
              </a:rPr>
              <a:t>z </a:t>
            </a:r>
            <a:r>
              <a:rPr lang="pl-PL" altLang="pl-PL" sz="2400" dirty="0">
                <a:latin typeface="Arial" pitchFamily="34" charset="0"/>
                <a:cs typeface="Arial" pitchFamily="34" charset="0"/>
              </a:rPr>
              <a:t>dokładnością jednej dekady;</a:t>
            </a:r>
          </a:p>
          <a:p>
            <a:pPr marL="457200" indent="-457200" eaLnBrk="0" hangingPunct="0">
              <a:spcBef>
                <a:spcPct val="20000"/>
              </a:spcBef>
              <a:buFont typeface="+mj-lt"/>
              <a:buAutoNum type="arabicParenR"/>
              <a:defRPr/>
            </a:pPr>
            <a:r>
              <a:rPr lang="pl-PL" altLang="pl-PL" sz="2400" dirty="0">
                <a:latin typeface="Arial" pitchFamily="34" charset="0"/>
                <a:cs typeface="Arial" pitchFamily="34" charset="0"/>
              </a:rPr>
              <a:t>zna plany i układy przestrzenne najbardziej znanych dzieł architektury oraz dzieł charakterystycznych dla danego stylu i kręgu kulturowego);</a:t>
            </a:r>
          </a:p>
          <a:p>
            <a:pPr marL="0" indent="0">
              <a:buNone/>
            </a:pPr>
            <a:endParaRPr lang="pl-PL" sz="2400" dirty="0"/>
          </a:p>
        </p:txBody>
      </p:sp>
      <p:sp>
        <p:nvSpPr>
          <p:cNvPr id="9" name="pole tekstowe 2"/>
          <p:cNvSpPr txBox="1">
            <a:spLocks noChangeArrowheads="1"/>
          </p:cNvSpPr>
          <p:nvPr/>
        </p:nvSpPr>
        <p:spPr bwMode="auto">
          <a:xfrm>
            <a:off x="1874909" y="827490"/>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smtClean="0">
                <a:solidFill>
                  <a:srgbClr val="392E65"/>
                </a:solidFill>
                <a:latin typeface="Myriad Pro Cond" panose="020B0506030403020204" pitchFamily="34" charset="0"/>
                <a:cs typeface="Arial" pitchFamily="34" charset="0"/>
              </a:rPr>
              <a:t>TREŚCI KSZTAŁCENIA </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1729423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74003" y="1947507"/>
            <a:ext cx="10515600" cy="4351338"/>
          </a:xfrm>
        </p:spPr>
        <p:txBody>
          <a:bodyPr>
            <a:normAutofit fontScale="92500" lnSpcReduction="10000"/>
          </a:bodyPr>
          <a:lstStyle/>
          <a:p>
            <a:pPr marL="0" indent="0">
              <a:buNone/>
              <a:defRPr/>
            </a:pPr>
            <a:r>
              <a:rPr lang="pl-PL" altLang="pl-PL" sz="2600" b="1" dirty="0">
                <a:solidFill>
                  <a:srgbClr val="002060"/>
                </a:solidFill>
                <a:latin typeface="Arial" pitchFamily="34" charset="0"/>
                <a:cs typeface="Arial" pitchFamily="34" charset="0"/>
              </a:rPr>
              <a:t>CEL II (2) </a:t>
            </a:r>
          </a:p>
          <a:p>
            <a:pPr marL="0" indent="0">
              <a:buNone/>
              <a:defRPr/>
            </a:pPr>
            <a:r>
              <a:rPr lang="pl-PL" altLang="pl-PL" sz="2600" b="1" dirty="0" smtClean="0">
                <a:solidFill>
                  <a:srgbClr val="002060"/>
                </a:solidFill>
                <a:latin typeface="Arial" pitchFamily="34" charset="0"/>
                <a:cs typeface="Arial" pitchFamily="34" charset="0"/>
              </a:rPr>
              <a:t>Uczeń</a:t>
            </a:r>
            <a:r>
              <a:rPr lang="pl-PL" altLang="pl-PL" sz="2600" b="1" dirty="0">
                <a:solidFill>
                  <a:srgbClr val="002060"/>
                </a:solidFill>
                <a:latin typeface="Arial" pitchFamily="34" charset="0"/>
                <a:cs typeface="Arial" pitchFamily="34" charset="0"/>
              </a:rPr>
              <a:t>:</a:t>
            </a:r>
          </a:p>
          <a:p>
            <a:pPr marL="457200" indent="-457200" eaLnBrk="0" hangingPunct="0">
              <a:spcBef>
                <a:spcPct val="20000"/>
              </a:spcBef>
              <a:buFont typeface="+mj-lt"/>
              <a:buAutoNum type="arabicParenR" startAt="5"/>
              <a:defRPr/>
            </a:pPr>
            <a:r>
              <a:rPr lang="pl-PL" altLang="pl-PL" sz="2600" dirty="0">
                <a:latin typeface="Arial" pitchFamily="34" charset="0"/>
                <a:cs typeface="Arial" pitchFamily="34" charset="0"/>
              </a:rPr>
              <a:t>wymienia podstawowe gatunki w dziełach sztuk plastycznych, między innymi: portret (w tym autoportret, portret psychologiczny i oficjalny), pejzaż (w tym: weduta, marina, pejzaż ze sztafażem), sceny: rodzajowa, religijna, mitologiczna, historyczna (w tym batalistyczna), martwa natura, akt;</a:t>
            </a:r>
          </a:p>
          <a:p>
            <a:pPr marL="457200" indent="-457200" eaLnBrk="0" hangingPunct="0">
              <a:spcBef>
                <a:spcPct val="20000"/>
              </a:spcBef>
              <a:buFont typeface="+mj-lt"/>
              <a:buAutoNum type="arabicParenR" startAt="5"/>
              <a:defRPr/>
            </a:pPr>
            <a:r>
              <a:rPr lang="pl-PL" altLang="pl-PL" sz="2600" dirty="0">
                <a:latin typeface="Arial" pitchFamily="34" charset="0"/>
                <a:cs typeface="Arial" pitchFamily="34" charset="0"/>
              </a:rPr>
              <a:t>definiuje pojęcie ‘abstrakcja’ i przytacza przykłady dzieł abstrakcyjnych;</a:t>
            </a:r>
          </a:p>
          <a:p>
            <a:pPr marL="457200" indent="-457200" eaLnBrk="0" hangingPunct="0">
              <a:spcBef>
                <a:spcPct val="20000"/>
              </a:spcBef>
              <a:buFont typeface="+mj-lt"/>
              <a:buAutoNum type="arabicParenR" startAt="5"/>
              <a:defRPr/>
            </a:pPr>
            <a:r>
              <a:rPr lang="pl-PL" altLang="pl-PL" sz="2600" dirty="0">
                <a:latin typeface="Arial" pitchFamily="34" charset="0"/>
                <a:cs typeface="Arial" pitchFamily="34" charset="0"/>
              </a:rPr>
              <a:t>rozróżnia podstawowe motywy ikonograficzne;</a:t>
            </a:r>
          </a:p>
          <a:p>
            <a:pPr marL="457200" indent="-457200" eaLnBrk="0" hangingPunct="0">
              <a:spcBef>
                <a:spcPct val="20000"/>
              </a:spcBef>
              <a:buFont typeface="+mj-lt"/>
              <a:buAutoNum type="arabicParenR" startAt="5"/>
              <a:defRPr/>
            </a:pPr>
            <a:r>
              <a:rPr lang="pl-PL" altLang="pl-PL" sz="2600" dirty="0">
                <a:latin typeface="Arial" pitchFamily="34" charset="0"/>
                <a:cs typeface="Arial" pitchFamily="34" charset="0"/>
              </a:rPr>
              <a:t>wymienia różne funkcje dzieł sztuki, takie jak: sakralna, sepulkralna, estetyczna i dekoracyjna, dydaktyczna, ekspresywna, użytkowa, reprezentacyjna, kommemoratywna, propagandowa, kompensacyjna, mieszkalna i rezydencjonalna, obronna, magiczna.</a:t>
            </a:r>
          </a:p>
          <a:p>
            <a:pPr marL="0" indent="0">
              <a:buNone/>
            </a:pPr>
            <a:endParaRPr lang="pl-PL" dirty="0"/>
          </a:p>
        </p:txBody>
      </p:sp>
      <p:sp>
        <p:nvSpPr>
          <p:cNvPr id="9" name="pole tekstowe 2"/>
          <p:cNvSpPr txBox="1">
            <a:spLocks noChangeArrowheads="1"/>
          </p:cNvSpPr>
          <p:nvPr/>
        </p:nvSpPr>
        <p:spPr bwMode="auto">
          <a:xfrm>
            <a:off x="1874909" y="840190"/>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smtClean="0">
                <a:solidFill>
                  <a:srgbClr val="392E65"/>
                </a:solidFill>
                <a:latin typeface="Myriad Pro Cond" panose="020B0506030403020204" pitchFamily="34" charset="0"/>
                <a:cs typeface="Arial" pitchFamily="34" charset="0"/>
              </a:rPr>
              <a:t>TREŚCI KSZTAŁCENIA </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816052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51848" y="1919548"/>
            <a:ext cx="10515600" cy="4351338"/>
          </a:xfrm>
        </p:spPr>
        <p:txBody>
          <a:bodyPr>
            <a:normAutofit/>
          </a:bodyPr>
          <a:lstStyle/>
          <a:p>
            <a:pPr marL="0" indent="0">
              <a:buNone/>
              <a:defRPr/>
            </a:pPr>
            <a:r>
              <a:rPr lang="pl-PL" altLang="pl-PL" sz="2400" b="1" dirty="0">
                <a:solidFill>
                  <a:srgbClr val="002060"/>
                </a:solidFill>
                <a:latin typeface="Arial" pitchFamily="34" charset="0"/>
                <a:cs typeface="Arial" pitchFamily="34" charset="0"/>
              </a:rPr>
              <a:t>CEL II (3) </a:t>
            </a:r>
          </a:p>
          <a:p>
            <a:pPr marL="0" indent="0">
              <a:buNone/>
              <a:defRPr/>
            </a:pPr>
            <a:r>
              <a:rPr lang="pl-PL" altLang="pl-PL" sz="2400" b="1" dirty="0" smtClean="0">
                <a:solidFill>
                  <a:srgbClr val="002060"/>
                </a:solidFill>
                <a:latin typeface="Arial" pitchFamily="34" charset="0"/>
                <a:cs typeface="Arial" pitchFamily="34" charset="0"/>
              </a:rPr>
              <a:t>Uczeń</a:t>
            </a:r>
            <a:r>
              <a:rPr lang="pl-PL" altLang="pl-PL" sz="2400" b="1" dirty="0">
                <a:solidFill>
                  <a:srgbClr val="002060"/>
                </a:solidFill>
                <a:latin typeface="Arial" pitchFamily="34" charset="0"/>
                <a:cs typeface="Arial" pitchFamily="34" charset="0"/>
              </a:rPr>
              <a:t>:</a:t>
            </a:r>
          </a:p>
          <a:p>
            <a:pPr marL="457200" indent="-457200" eaLnBrk="0" hangingPunct="0">
              <a:spcBef>
                <a:spcPct val="20000"/>
              </a:spcBef>
              <a:buFont typeface="+mj-lt"/>
              <a:buAutoNum type="arabicParenR"/>
              <a:defRPr/>
            </a:pPr>
            <a:r>
              <a:rPr lang="pl-PL" altLang="pl-PL" sz="2400" dirty="0" smtClean="0">
                <a:latin typeface="Arial" pitchFamily="34" charset="0"/>
                <a:cs typeface="Arial" pitchFamily="34" charset="0"/>
              </a:rPr>
              <a:t>identyfikuje </a:t>
            </a:r>
            <a:r>
              <a:rPr lang="pl-PL" altLang="pl-PL" sz="2400" dirty="0">
                <a:latin typeface="Arial" pitchFamily="34" charset="0"/>
                <a:cs typeface="Arial" pitchFamily="34" charset="0"/>
              </a:rPr>
              <a:t>najbardziej reprezentatywne i najsłynniejsze dzieła na podstawie charakterystycznych środków warsztatowych i formalnych oraz przyporządkowuje je właściwym autorom;</a:t>
            </a:r>
          </a:p>
          <a:p>
            <a:pPr marL="457200" indent="-457200" eaLnBrk="0" hangingPunct="0">
              <a:spcBef>
                <a:spcPct val="20000"/>
              </a:spcBef>
              <a:buFont typeface="+mj-lt"/>
              <a:buAutoNum type="arabicParenR"/>
              <a:defRPr/>
            </a:pPr>
            <a:r>
              <a:rPr lang="pl-PL" altLang="pl-PL" sz="2400" dirty="0">
                <a:latin typeface="Arial" pitchFamily="34" charset="0"/>
                <a:cs typeface="Arial" pitchFamily="34" charset="0"/>
              </a:rPr>
              <a:t>określa funkcję dzieła i wskazuje jej wpływ na kształt dzieła;</a:t>
            </a:r>
          </a:p>
          <a:p>
            <a:pPr marL="457200" indent="-457200" eaLnBrk="0" hangingPunct="0">
              <a:spcBef>
                <a:spcPct val="20000"/>
              </a:spcBef>
              <a:buFont typeface="+mj-lt"/>
              <a:buAutoNum type="arabicParenR"/>
              <a:defRPr/>
            </a:pPr>
            <a:r>
              <a:rPr lang="pl-PL" altLang="pl-PL" sz="2400" dirty="0">
                <a:latin typeface="Arial" pitchFamily="34" charset="0"/>
                <a:cs typeface="Arial" pitchFamily="34" charset="0"/>
              </a:rPr>
              <a:t>rozpoznaje gatunek artystyczny, który dzieło reprezentuje;</a:t>
            </a:r>
          </a:p>
          <a:p>
            <a:pPr marL="457200" indent="-457200" eaLnBrk="0" hangingPunct="0">
              <a:spcBef>
                <a:spcPct val="20000"/>
              </a:spcBef>
              <a:buFont typeface="+mj-lt"/>
              <a:buAutoNum type="arabicParenR"/>
              <a:defRPr/>
            </a:pPr>
            <a:r>
              <a:rPr lang="pl-PL" altLang="pl-PL" sz="2400" dirty="0">
                <a:latin typeface="Arial" pitchFamily="34" charset="0"/>
                <a:cs typeface="Arial" pitchFamily="34" charset="0"/>
              </a:rPr>
              <a:t>wskazuje w dziele sztuki symbol i alegorię, potrafi wytłumaczyć ich znaczenie;</a:t>
            </a:r>
          </a:p>
          <a:p>
            <a:pPr marL="0" indent="0">
              <a:buNone/>
            </a:pPr>
            <a:endParaRPr lang="pl-PL" dirty="0">
              <a:latin typeface="Arial" pitchFamily="34" charset="0"/>
              <a:cs typeface="Arial" pitchFamily="34" charset="0"/>
            </a:endParaRPr>
          </a:p>
        </p:txBody>
      </p:sp>
      <p:sp>
        <p:nvSpPr>
          <p:cNvPr id="9" name="pole tekstowe 2"/>
          <p:cNvSpPr txBox="1">
            <a:spLocks noChangeArrowheads="1"/>
          </p:cNvSpPr>
          <p:nvPr/>
        </p:nvSpPr>
        <p:spPr bwMode="auto">
          <a:xfrm>
            <a:off x="1874909" y="833840"/>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smtClean="0">
                <a:solidFill>
                  <a:srgbClr val="392E65"/>
                </a:solidFill>
                <a:latin typeface="Myriad Pro Cond" panose="020B0506030403020204" pitchFamily="34" charset="0"/>
                <a:cs typeface="Arial" pitchFamily="34" charset="0"/>
              </a:rPr>
              <a:t>TREŚCI KSZTAŁCENIA </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2287745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1912866"/>
            <a:ext cx="10515600" cy="5057847"/>
          </a:xfrm>
        </p:spPr>
        <p:txBody>
          <a:bodyPr>
            <a:normAutofit/>
          </a:bodyPr>
          <a:lstStyle/>
          <a:p>
            <a:pPr marL="0" indent="0">
              <a:buNone/>
              <a:defRPr/>
            </a:pPr>
            <a:r>
              <a:rPr lang="pl-PL" altLang="pl-PL" sz="2400" b="1" dirty="0">
                <a:solidFill>
                  <a:srgbClr val="002060"/>
                </a:solidFill>
                <a:latin typeface="Arial" pitchFamily="34" charset="0"/>
                <a:cs typeface="Arial" pitchFamily="34" charset="0"/>
              </a:rPr>
              <a:t>CEL II (4) </a:t>
            </a:r>
          </a:p>
          <a:p>
            <a:pPr marL="0" indent="0">
              <a:buNone/>
              <a:defRPr/>
            </a:pPr>
            <a:r>
              <a:rPr lang="pl-PL" altLang="pl-PL" sz="2400" b="1" dirty="0" smtClean="0">
                <a:solidFill>
                  <a:srgbClr val="002060"/>
                </a:solidFill>
                <a:latin typeface="Arial" pitchFamily="34" charset="0"/>
                <a:cs typeface="Arial" pitchFamily="34" charset="0"/>
              </a:rPr>
              <a:t>Uczeń</a:t>
            </a:r>
            <a:r>
              <a:rPr lang="pl-PL" altLang="pl-PL" sz="2400" b="1" dirty="0">
                <a:solidFill>
                  <a:srgbClr val="002060"/>
                </a:solidFill>
                <a:latin typeface="Arial" pitchFamily="34" charset="0"/>
                <a:cs typeface="Arial" pitchFamily="34" charset="0"/>
              </a:rPr>
              <a:t>:</a:t>
            </a:r>
          </a:p>
          <a:p>
            <a:pPr>
              <a:defRPr/>
            </a:pPr>
            <a:endParaRPr lang="pl-PL" altLang="pl-PL" sz="2400" b="1" dirty="0">
              <a:solidFill>
                <a:srgbClr val="002060"/>
              </a:solidFill>
              <a:latin typeface="Arial" pitchFamily="34" charset="0"/>
              <a:cs typeface="Arial" pitchFamily="34" charset="0"/>
            </a:endParaRPr>
          </a:p>
          <a:p>
            <a:pPr marL="457200" indent="-457200" eaLnBrk="0" hangingPunct="0">
              <a:spcBef>
                <a:spcPct val="20000"/>
              </a:spcBef>
              <a:buFont typeface="+mj-lt"/>
              <a:buAutoNum type="arabicParenR" startAt="5"/>
              <a:defRPr/>
            </a:pPr>
            <a:r>
              <a:rPr lang="pl-PL" altLang="pl-PL" sz="2400" dirty="0">
                <a:latin typeface="Arial" pitchFamily="34" charset="0"/>
                <a:cs typeface="Arial" pitchFamily="34" charset="0"/>
              </a:rPr>
              <a:t>dokonuje opisu i analizy, w tym porównawczej, dzieł z uwzględnieniem ich cech formalnych;</a:t>
            </a:r>
          </a:p>
          <a:p>
            <a:pPr lvl="1" eaLnBrk="0" hangingPunct="0">
              <a:spcBef>
                <a:spcPct val="20000"/>
              </a:spcBef>
              <a:buFont typeface="Arial" charset="0"/>
              <a:buAutoNum type="alphaLcParenR"/>
              <a:defRPr/>
            </a:pPr>
            <a:r>
              <a:rPr lang="pl-PL" altLang="pl-PL" dirty="0">
                <a:latin typeface="Arial" pitchFamily="34" charset="0"/>
                <a:cs typeface="Arial" pitchFamily="34" charset="0"/>
              </a:rPr>
              <a:t>w architekturze: planu, układu przestrzennego, opisu fasady i elewacji, wnętrza,</a:t>
            </a:r>
          </a:p>
          <a:p>
            <a:pPr lvl="1" eaLnBrk="0" hangingPunct="0">
              <a:spcBef>
                <a:spcPct val="20000"/>
              </a:spcBef>
              <a:buFont typeface="Arial" charset="0"/>
              <a:buAutoNum type="alphaLcParenR"/>
              <a:defRPr/>
            </a:pPr>
            <a:r>
              <a:rPr lang="pl-PL" altLang="pl-PL" dirty="0">
                <a:latin typeface="Arial" pitchFamily="34" charset="0"/>
                <a:cs typeface="Arial" pitchFamily="34" charset="0"/>
              </a:rPr>
              <a:t>w rzeźbie: bryły, kompozycji, faktury, relacji z otoczeniem,</a:t>
            </a:r>
          </a:p>
          <a:p>
            <a:pPr lvl="1" eaLnBrk="0" hangingPunct="0">
              <a:spcBef>
                <a:spcPct val="20000"/>
              </a:spcBef>
              <a:buFont typeface="Arial" charset="0"/>
              <a:buAutoNum type="alphaLcParenR"/>
              <a:defRPr/>
            </a:pPr>
            <a:r>
              <a:rPr lang="pl-PL" altLang="pl-PL" dirty="0">
                <a:latin typeface="Arial" pitchFamily="34" charset="0"/>
                <a:cs typeface="Arial" pitchFamily="34" charset="0"/>
              </a:rPr>
              <a:t>w malarstwie i grafice: kompozycji, koloru, sposobów ukazania iluzji przestrzeni, kształtowania formy przez światło, w dziełach figuratywnych stopnia oddania rzeczywistości lub jej deformacji, </a:t>
            </a:r>
          </a:p>
          <a:p>
            <a:pPr marL="0" indent="0">
              <a:buNone/>
            </a:pPr>
            <a:endParaRPr lang="pl-PL" sz="2400" dirty="0"/>
          </a:p>
        </p:txBody>
      </p:sp>
      <p:sp>
        <p:nvSpPr>
          <p:cNvPr id="9" name="pole tekstowe 2"/>
          <p:cNvSpPr txBox="1">
            <a:spLocks noChangeArrowheads="1"/>
          </p:cNvSpPr>
          <p:nvPr/>
        </p:nvSpPr>
        <p:spPr bwMode="auto">
          <a:xfrm>
            <a:off x="1874909" y="840190"/>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smtClean="0">
                <a:solidFill>
                  <a:srgbClr val="392E65"/>
                </a:solidFill>
                <a:latin typeface="Myriad Pro Cond" panose="020B0506030403020204" pitchFamily="34" charset="0"/>
                <a:cs typeface="Arial" pitchFamily="34" charset="0"/>
              </a:rPr>
              <a:t>TREŚCI KSZTAŁCENIA </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3273986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74003" y="1975750"/>
            <a:ext cx="10515600" cy="4351338"/>
          </a:xfrm>
        </p:spPr>
        <p:txBody>
          <a:bodyPr>
            <a:normAutofit fontScale="85000" lnSpcReduction="20000"/>
          </a:bodyPr>
          <a:lstStyle/>
          <a:p>
            <a:pPr marL="0" indent="0">
              <a:buNone/>
              <a:defRPr/>
            </a:pPr>
            <a:r>
              <a:rPr lang="pl-PL" altLang="pl-PL" b="1" dirty="0">
                <a:solidFill>
                  <a:srgbClr val="002060"/>
                </a:solidFill>
                <a:latin typeface="Arial" pitchFamily="34" charset="0"/>
                <a:cs typeface="Arial" pitchFamily="34" charset="0"/>
              </a:rPr>
              <a:t>CEL II (5) </a:t>
            </a:r>
          </a:p>
          <a:p>
            <a:pPr marL="0" indent="0">
              <a:buNone/>
              <a:defRPr/>
            </a:pPr>
            <a:r>
              <a:rPr lang="pl-PL" altLang="pl-PL" b="1" dirty="0" smtClean="0">
                <a:solidFill>
                  <a:srgbClr val="002060"/>
                </a:solidFill>
                <a:latin typeface="Arial" pitchFamily="34" charset="0"/>
                <a:cs typeface="Arial" pitchFamily="34" charset="0"/>
              </a:rPr>
              <a:t>Uczeń</a:t>
            </a:r>
            <a:r>
              <a:rPr lang="pl-PL" altLang="pl-PL" b="1" dirty="0">
                <a:solidFill>
                  <a:srgbClr val="002060"/>
                </a:solidFill>
                <a:latin typeface="Arial" pitchFamily="34" charset="0"/>
                <a:cs typeface="Arial" pitchFamily="34" charset="0"/>
              </a:rPr>
              <a:t>:</a:t>
            </a:r>
          </a:p>
          <a:p>
            <a:pPr>
              <a:defRPr/>
            </a:pPr>
            <a:endParaRPr lang="pl-PL" altLang="pl-PL" b="1" dirty="0">
              <a:solidFill>
                <a:srgbClr val="002060"/>
              </a:solidFill>
              <a:latin typeface="Arial" pitchFamily="34" charset="0"/>
              <a:cs typeface="Arial" pitchFamily="34" charset="0"/>
            </a:endParaRPr>
          </a:p>
          <a:p>
            <a:pPr marL="457200" indent="-457200" eaLnBrk="0" hangingPunct="0">
              <a:spcBef>
                <a:spcPct val="20000"/>
              </a:spcBef>
              <a:buFont typeface="+mj-lt"/>
              <a:buAutoNum type="arabicParenR" startAt="6"/>
              <a:defRPr/>
            </a:pPr>
            <a:r>
              <a:rPr lang="pl-PL" altLang="pl-PL" dirty="0">
                <a:latin typeface="Arial" pitchFamily="34" charset="0"/>
                <a:cs typeface="Arial" pitchFamily="34" charset="0"/>
              </a:rPr>
              <a:t>wskazuje środki stylistyczne i środki ekspresji, które identyfikują analizowane dzieło z odpowiednim stylem, środowiskiem artystycznym lub autorem;</a:t>
            </a:r>
          </a:p>
          <a:p>
            <a:pPr marL="457200" indent="-457200" eaLnBrk="0" hangingPunct="0">
              <a:spcBef>
                <a:spcPct val="20000"/>
              </a:spcBef>
              <a:buFont typeface="+mj-lt"/>
              <a:buAutoNum type="arabicParenR" startAt="6"/>
              <a:defRPr/>
            </a:pPr>
            <a:r>
              <a:rPr lang="pl-PL" altLang="pl-PL" dirty="0">
                <a:latin typeface="Arial" pitchFamily="34" charset="0"/>
                <a:cs typeface="Arial" pitchFamily="34" charset="0"/>
              </a:rPr>
              <a:t>rozpoznaje w dziele sztuki temat i wskazuje jego źródło ikonograficzne;</a:t>
            </a:r>
          </a:p>
          <a:p>
            <a:pPr marL="457200" indent="-457200" eaLnBrk="0" hangingPunct="0">
              <a:spcBef>
                <a:spcPct val="20000"/>
              </a:spcBef>
              <a:buFont typeface="+mj-lt"/>
              <a:buAutoNum type="arabicParenR" startAt="6"/>
              <a:defRPr/>
            </a:pPr>
            <a:r>
              <a:rPr lang="pl-PL" altLang="pl-PL" dirty="0">
                <a:latin typeface="Arial" pitchFamily="34" charset="0"/>
                <a:cs typeface="Arial" pitchFamily="34" charset="0"/>
              </a:rPr>
              <a:t>rozpoznaje podstawowe motywy ikonograficzne, świętych chrześcijańskich, bogów greckich i alegorie wybranych pojęć na podstawie atrybutów;</a:t>
            </a:r>
          </a:p>
          <a:p>
            <a:pPr marL="457200" indent="-457200" eaLnBrk="0" hangingPunct="0">
              <a:spcBef>
                <a:spcPct val="20000"/>
              </a:spcBef>
              <a:buFont typeface="+mj-lt"/>
              <a:buAutoNum type="arabicParenR" startAt="6"/>
              <a:defRPr/>
            </a:pPr>
            <a:r>
              <a:rPr lang="pl-PL" altLang="pl-PL" dirty="0">
                <a:latin typeface="Arial" pitchFamily="34" charset="0"/>
                <a:cs typeface="Arial" pitchFamily="34" charset="0"/>
              </a:rPr>
              <a:t>z wykorzystaniem słowników symboli analizuje dzieła pod względem ikonograficznym;</a:t>
            </a:r>
          </a:p>
          <a:p>
            <a:pPr marL="457200" indent="-457200" eaLnBrk="0" hangingPunct="0">
              <a:spcBef>
                <a:spcPct val="20000"/>
              </a:spcBef>
              <a:buFont typeface="+mj-lt"/>
              <a:buAutoNum type="arabicParenR" startAt="6"/>
              <a:defRPr/>
            </a:pPr>
            <a:r>
              <a:rPr lang="pl-PL" altLang="pl-PL" dirty="0">
                <a:latin typeface="Arial" pitchFamily="34" charset="0"/>
                <a:cs typeface="Arial" pitchFamily="34" charset="0"/>
              </a:rPr>
              <a:t>formułuje samodzielne, logiczne wypowiedzi argumentacyjne na temat dzieł sztuki.</a:t>
            </a:r>
          </a:p>
          <a:p>
            <a:pPr marL="0" indent="0">
              <a:buNone/>
            </a:pPr>
            <a:endParaRPr lang="pl-PL" dirty="0"/>
          </a:p>
        </p:txBody>
      </p:sp>
      <p:sp>
        <p:nvSpPr>
          <p:cNvPr id="9" name="pole tekstowe 2"/>
          <p:cNvSpPr txBox="1">
            <a:spLocks noChangeArrowheads="1"/>
          </p:cNvSpPr>
          <p:nvPr/>
        </p:nvSpPr>
        <p:spPr bwMode="auto">
          <a:xfrm>
            <a:off x="1874909" y="840190"/>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smtClean="0">
                <a:solidFill>
                  <a:srgbClr val="392E65"/>
                </a:solidFill>
                <a:latin typeface="Myriad Pro Cond" panose="020B0506030403020204" pitchFamily="34" charset="0"/>
                <a:cs typeface="Arial" pitchFamily="34" charset="0"/>
              </a:rPr>
              <a:t>TREŚCI KSZTAŁCENIA </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1035687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74003" y="1975750"/>
            <a:ext cx="10515600" cy="4351338"/>
          </a:xfrm>
        </p:spPr>
        <p:txBody>
          <a:bodyPr>
            <a:normAutofit fontScale="92500" lnSpcReduction="20000"/>
          </a:bodyPr>
          <a:lstStyle/>
          <a:p>
            <a:pPr marL="0" indent="0">
              <a:buNone/>
              <a:defRPr/>
            </a:pPr>
            <a:r>
              <a:rPr lang="pl-PL" altLang="pl-PL" sz="2600" b="1" dirty="0">
                <a:solidFill>
                  <a:srgbClr val="002060"/>
                </a:solidFill>
                <a:latin typeface="Arial" pitchFamily="34" charset="0"/>
                <a:cs typeface="Arial" pitchFamily="34" charset="0"/>
              </a:rPr>
              <a:t>CEL III (1) </a:t>
            </a:r>
            <a:r>
              <a:rPr lang="pl-PL" altLang="pl-PL" sz="2600" dirty="0">
                <a:latin typeface="Arial" pitchFamily="34" charset="0"/>
                <a:cs typeface="Arial" pitchFamily="34" charset="0"/>
              </a:rPr>
              <a:t>Zapoznawanie z dorobkiem najwybitniejszych twórców dzieł architektury i sztuk plastycznych.</a:t>
            </a:r>
          </a:p>
          <a:p>
            <a:pPr marL="0" indent="0">
              <a:buNone/>
              <a:defRPr/>
            </a:pPr>
            <a:r>
              <a:rPr lang="pl-PL" altLang="pl-PL" sz="2600" b="1" dirty="0" smtClean="0">
                <a:solidFill>
                  <a:srgbClr val="002060"/>
                </a:solidFill>
                <a:latin typeface="Arial" pitchFamily="34" charset="0"/>
                <a:cs typeface="Arial" pitchFamily="34" charset="0"/>
              </a:rPr>
              <a:t>Uczeń</a:t>
            </a:r>
            <a:r>
              <a:rPr lang="pl-PL" altLang="pl-PL" sz="2600" b="1" dirty="0">
                <a:solidFill>
                  <a:srgbClr val="002060"/>
                </a:solidFill>
                <a:latin typeface="Arial" pitchFamily="34" charset="0"/>
                <a:cs typeface="Arial" pitchFamily="34" charset="0"/>
              </a:rPr>
              <a:t>:</a:t>
            </a:r>
          </a:p>
          <a:p>
            <a:pPr marL="457200" indent="-457200" eaLnBrk="0" hangingPunct="0">
              <a:spcBef>
                <a:spcPct val="20000"/>
              </a:spcBef>
              <a:buFont typeface="+mj-lt"/>
              <a:buAutoNum type="arabicParenR"/>
              <a:defRPr/>
            </a:pPr>
            <a:r>
              <a:rPr lang="pl-PL" altLang="pl-PL" sz="2600" dirty="0">
                <a:latin typeface="Arial" pitchFamily="34" charset="0"/>
                <a:cs typeface="Arial" pitchFamily="34" charset="0"/>
              </a:rPr>
              <a:t>wymienia najistotniejszych twórców dla danego stylu lub kierunku </a:t>
            </a:r>
            <a:r>
              <a:rPr lang="pl-PL" altLang="pl-PL" sz="2600" dirty="0" smtClean="0">
                <a:latin typeface="Arial" pitchFamily="34" charset="0"/>
                <a:cs typeface="Arial" pitchFamily="34" charset="0"/>
              </a:rPr>
              <a:t/>
            </a:r>
            <a:br>
              <a:rPr lang="pl-PL" altLang="pl-PL" sz="2600" dirty="0" smtClean="0">
                <a:latin typeface="Arial" pitchFamily="34" charset="0"/>
                <a:cs typeface="Arial" pitchFamily="34" charset="0"/>
              </a:rPr>
            </a:br>
            <a:r>
              <a:rPr lang="pl-PL" altLang="pl-PL" sz="2600" dirty="0" smtClean="0">
                <a:latin typeface="Arial" pitchFamily="34" charset="0"/>
                <a:cs typeface="Arial" pitchFamily="34" charset="0"/>
              </a:rPr>
              <a:t>w </a:t>
            </a:r>
            <a:r>
              <a:rPr lang="pl-PL" altLang="pl-PL" sz="2600" dirty="0">
                <a:latin typeface="Arial" pitchFamily="34" charset="0"/>
                <a:cs typeface="Arial" pitchFamily="34" charset="0"/>
              </a:rPr>
              <a:t>sztuce;</a:t>
            </a:r>
          </a:p>
          <a:p>
            <a:pPr marL="457200" indent="-457200" eaLnBrk="0" hangingPunct="0">
              <a:spcBef>
                <a:spcPct val="20000"/>
              </a:spcBef>
              <a:buFont typeface="+mj-lt"/>
              <a:buAutoNum type="arabicParenR"/>
              <a:defRPr/>
            </a:pPr>
            <a:r>
              <a:rPr lang="pl-PL" altLang="pl-PL" sz="2600" dirty="0">
                <a:latin typeface="Arial" pitchFamily="34" charset="0"/>
                <a:cs typeface="Arial" pitchFamily="34" charset="0"/>
              </a:rPr>
              <a:t>zna najwybitniejsze dzieła z dorobku artystycznego wybitnych przedstawicieli poszczególnych epok, kierunków i tendencji w sztuce od starożytności po czasy współczesne, z uwzględnieniem artystów schyłku XX i początku XXI wieku;</a:t>
            </a:r>
          </a:p>
          <a:p>
            <a:pPr marL="457200" indent="-457200" eaLnBrk="0" hangingPunct="0">
              <a:spcBef>
                <a:spcPct val="20000"/>
              </a:spcBef>
              <a:buFont typeface="+mj-lt"/>
              <a:buAutoNum type="arabicParenR"/>
              <a:defRPr/>
            </a:pPr>
            <a:r>
              <a:rPr lang="pl-PL" altLang="pl-PL" sz="2600" dirty="0">
                <a:latin typeface="Arial" pitchFamily="34" charset="0"/>
                <a:cs typeface="Arial" pitchFamily="34" charset="0"/>
              </a:rPr>
              <a:t>sytuuje twórczość artystów powszechnie uznawanych za najwybitniejszych w czasie, w którym tworzyli (z dokładnością do jednego wieku, a w przypadku twórców sztuki nowoczesnej i współczesnej – z dokładnością do połowy wieku) oraz we właściwym środowisku artystycznym.</a:t>
            </a:r>
          </a:p>
          <a:p>
            <a:pPr eaLnBrk="0" hangingPunct="0">
              <a:spcBef>
                <a:spcPct val="20000"/>
              </a:spcBef>
              <a:defRPr/>
            </a:pPr>
            <a:endParaRPr lang="pl-PL" altLang="pl-PL" sz="2600" b="1" dirty="0">
              <a:solidFill>
                <a:srgbClr val="002060"/>
              </a:solidFill>
              <a:latin typeface="Calibri" pitchFamily="34" charset="0"/>
            </a:endParaRPr>
          </a:p>
          <a:p>
            <a:pPr marL="0" indent="0">
              <a:buNone/>
            </a:pPr>
            <a:endParaRPr lang="pl-PL" dirty="0"/>
          </a:p>
        </p:txBody>
      </p:sp>
      <p:sp>
        <p:nvSpPr>
          <p:cNvPr id="9" name="pole tekstowe 2"/>
          <p:cNvSpPr txBox="1">
            <a:spLocks noChangeArrowheads="1"/>
          </p:cNvSpPr>
          <p:nvPr/>
        </p:nvSpPr>
        <p:spPr bwMode="auto">
          <a:xfrm>
            <a:off x="1874909" y="840190"/>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smtClean="0">
                <a:solidFill>
                  <a:srgbClr val="392E65"/>
                </a:solidFill>
                <a:latin typeface="Myriad Pro Cond" panose="020B0506030403020204" pitchFamily="34" charset="0"/>
                <a:cs typeface="Arial" pitchFamily="34" charset="0"/>
              </a:rPr>
              <a:t>TREŚCI KSZTAŁCENIA </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447130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2515" y="1673770"/>
            <a:ext cx="11122924" cy="5139733"/>
          </a:xfrm>
        </p:spPr>
        <p:txBody>
          <a:bodyPr>
            <a:noAutofit/>
          </a:bodyPr>
          <a:lstStyle/>
          <a:p>
            <a:pPr marL="0" indent="0">
              <a:buNone/>
              <a:defRPr/>
            </a:pPr>
            <a:r>
              <a:rPr lang="pl-PL" altLang="pl-PL" sz="2400" b="1" dirty="0">
                <a:solidFill>
                  <a:srgbClr val="002060"/>
                </a:solidFill>
                <a:latin typeface="Arial" pitchFamily="34" charset="0"/>
                <a:cs typeface="Arial" pitchFamily="34" charset="0"/>
              </a:rPr>
              <a:t>CEL III (2) </a:t>
            </a:r>
          </a:p>
          <a:p>
            <a:pPr marL="0" indent="0">
              <a:buNone/>
              <a:defRPr/>
            </a:pPr>
            <a:r>
              <a:rPr lang="pl-PL" altLang="pl-PL" sz="2400" b="1" dirty="0" smtClean="0">
                <a:solidFill>
                  <a:srgbClr val="002060"/>
                </a:solidFill>
                <a:latin typeface="Arial" pitchFamily="34" charset="0"/>
                <a:cs typeface="Arial" pitchFamily="34" charset="0"/>
              </a:rPr>
              <a:t>Uczeń</a:t>
            </a:r>
            <a:r>
              <a:rPr lang="pl-PL" altLang="pl-PL" sz="2400" b="1" dirty="0">
                <a:solidFill>
                  <a:srgbClr val="002060"/>
                </a:solidFill>
                <a:latin typeface="Arial" pitchFamily="34" charset="0"/>
                <a:cs typeface="Arial" pitchFamily="34" charset="0"/>
              </a:rPr>
              <a:t>:</a:t>
            </a:r>
          </a:p>
          <a:p>
            <a:pPr marL="457200" indent="-457200" eaLnBrk="0" hangingPunct="0">
              <a:spcBef>
                <a:spcPct val="20000"/>
              </a:spcBef>
              <a:buFont typeface="+mj-lt"/>
              <a:buAutoNum type="arabicParenR"/>
              <a:defRPr/>
            </a:pPr>
            <a:r>
              <a:rPr lang="pl-PL" altLang="pl-PL" sz="2400" dirty="0">
                <a:latin typeface="Arial" pitchFamily="34" charset="0"/>
                <a:cs typeface="Arial" pitchFamily="34" charset="0"/>
              </a:rPr>
              <a:t>łączy wybrane dzieła z ich autorami na podstawie charakterystycznych środków formalnych;</a:t>
            </a:r>
          </a:p>
          <a:p>
            <a:pPr marL="457200" indent="-457200" eaLnBrk="0" hangingPunct="0">
              <a:spcBef>
                <a:spcPct val="20000"/>
              </a:spcBef>
              <a:buFont typeface="+mj-lt"/>
              <a:buAutoNum type="arabicParenR"/>
              <a:defRPr/>
            </a:pPr>
            <a:r>
              <a:rPr lang="pl-PL" altLang="pl-PL" sz="2400" dirty="0">
                <a:latin typeface="Arial" pitchFamily="34" charset="0"/>
                <a:cs typeface="Arial" pitchFamily="34" charset="0"/>
              </a:rPr>
              <a:t>na podstawie przedłożonych do analizy przykładów dzieł formułuje ogólne cechy twórczości następujących twórców: </a:t>
            </a:r>
          </a:p>
          <a:p>
            <a:pPr marL="0" indent="0" eaLnBrk="0" hangingPunct="0">
              <a:spcBef>
                <a:spcPct val="20000"/>
              </a:spcBef>
              <a:buNone/>
              <a:defRPr/>
            </a:pPr>
            <a:r>
              <a:rPr lang="pl-PL" altLang="pl-PL" sz="2000" dirty="0" smtClean="0">
                <a:latin typeface="Arial" pitchFamily="34" charset="0"/>
                <a:cs typeface="Arial" pitchFamily="34" charset="0"/>
              </a:rPr>
              <a:t>Fidiasz</a:t>
            </a:r>
            <a:r>
              <a:rPr lang="pl-PL" altLang="pl-PL" sz="2000" dirty="0">
                <a:latin typeface="Arial" pitchFamily="34" charset="0"/>
                <a:cs typeface="Arial" pitchFamily="34" charset="0"/>
              </a:rPr>
              <a:t>, Poliklet, Praksyteles, Giotto, Jan van Eyck, Wit Stwosz, Hieronim Bosch, Masaccio, Sandro Botticelli, Leonardo da Vinci, Michał Anioł, Andrea Mantegna, Piero della Francesca, Rafael Santi, Giorgione, Tycjan, Jacopo Tintoretto, Pieter Bruegel Starszy, Albrecht Dürer, Hans Holbein Młodszy, Donatello, Filippo Brunelleschi, Andrea Palladio, El Greco, Caravaggio, Gianlorenzo Bernini, Francesco Borromini, Diego Velázquez, Bartolomé Esteban Murillo, Georges de la Tour, Nicolas Poussin, Claude Lorrain, Peter Rubens, Anton van Dyck, Frans Hals, Rembrandt van Rijn, Jan Vermeer van Delft, Antoine Watteau, Jacques Louis David, Jean Auguste Dominique Ingres, Antonio Canova, Berthel Thorvaldsen, Francisco Goya, Eugène Delacroix, Caspar David Friedrich, William Turner, </a:t>
            </a:r>
            <a:endParaRPr lang="pl-PL" altLang="pl-PL" sz="2000" b="1" dirty="0">
              <a:solidFill>
                <a:srgbClr val="002060"/>
              </a:solidFill>
              <a:latin typeface="Arial" pitchFamily="34" charset="0"/>
              <a:cs typeface="Arial" pitchFamily="34" charset="0"/>
            </a:endParaRPr>
          </a:p>
          <a:p>
            <a:pPr marL="0" indent="0">
              <a:buNone/>
            </a:pPr>
            <a:endParaRPr lang="pl-PL" sz="2400" dirty="0"/>
          </a:p>
        </p:txBody>
      </p:sp>
      <p:sp>
        <p:nvSpPr>
          <p:cNvPr id="9" name="pole tekstowe 2"/>
          <p:cNvSpPr txBox="1">
            <a:spLocks noChangeArrowheads="1"/>
          </p:cNvSpPr>
          <p:nvPr/>
        </p:nvSpPr>
        <p:spPr bwMode="auto">
          <a:xfrm>
            <a:off x="1874909" y="821140"/>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smtClean="0">
                <a:solidFill>
                  <a:srgbClr val="392E65"/>
                </a:solidFill>
                <a:latin typeface="Myriad Pro Cond" panose="020B0506030403020204" pitchFamily="34" charset="0"/>
                <a:cs typeface="Arial" pitchFamily="34" charset="0"/>
              </a:rPr>
              <a:t>TREŚCI KSZTAŁCENIA </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292415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708025"/>
            <a:ext cx="10515600" cy="1325563"/>
          </a:xfrm>
        </p:spPr>
        <p:txBody>
          <a:bodyPr>
            <a:normAutofit/>
          </a:bodyPr>
          <a:lstStyle/>
          <a:p>
            <a:pPr algn="ctr"/>
            <a:r>
              <a:rPr lang="pl-PL" altLang="pl-PL" sz="3200" b="1" dirty="0">
                <a:solidFill>
                  <a:srgbClr val="392E65"/>
                </a:solidFill>
                <a:latin typeface="Myriad Pro Cond" panose="020B0506030403020204" pitchFamily="34" charset="0"/>
                <a:cs typeface="Arial" pitchFamily="34" charset="0"/>
              </a:rPr>
              <a:t>PLASTYKA (DLA KOGO)?</a:t>
            </a:r>
            <a:r>
              <a:rPr lang="pl-PL" altLang="pl-PL" sz="3200" dirty="0">
                <a:solidFill>
                  <a:srgbClr val="002060"/>
                </a:solidFill>
                <a:latin typeface="Arial" pitchFamily="34" charset="0"/>
                <a:cs typeface="Arial" pitchFamily="34" charset="0"/>
              </a:rPr>
              <a:t/>
            </a:r>
            <a:br>
              <a:rPr lang="pl-PL" altLang="pl-PL" sz="3200" dirty="0">
                <a:solidFill>
                  <a:srgbClr val="002060"/>
                </a:solidFill>
                <a:latin typeface="Arial" pitchFamily="34" charset="0"/>
                <a:cs typeface="Arial" pitchFamily="34" charset="0"/>
              </a:rPr>
            </a:br>
            <a:endParaRPr lang="pl-PL" sz="3200" dirty="0">
              <a:latin typeface="Arial" pitchFamily="34" charset="0"/>
              <a:cs typeface="Arial" pitchFamily="34" charset="0"/>
            </a:endParaRPr>
          </a:p>
        </p:txBody>
      </p:sp>
      <p:sp>
        <p:nvSpPr>
          <p:cNvPr id="3" name="Symbol zastępczy zawartości 2"/>
          <p:cNvSpPr>
            <a:spLocks noGrp="1"/>
          </p:cNvSpPr>
          <p:nvPr>
            <p:ph idx="1"/>
          </p:nvPr>
        </p:nvSpPr>
        <p:spPr>
          <a:xfrm>
            <a:off x="838200" y="1889125"/>
            <a:ext cx="10515600" cy="3497002"/>
          </a:xfrm>
        </p:spPr>
        <p:txBody>
          <a:bodyPr/>
          <a:lstStyle/>
          <a:p>
            <a:pPr>
              <a:spcBef>
                <a:spcPct val="0"/>
              </a:spcBef>
              <a:spcAft>
                <a:spcPts val="1200"/>
              </a:spcAft>
              <a:defRPr/>
            </a:pPr>
            <a:r>
              <a:rPr lang="pl-PL" dirty="0">
                <a:latin typeface="Arial" pitchFamily="34" charset="0"/>
                <a:cs typeface="Arial" pitchFamily="34" charset="0"/>
              </a:rPr>
              <a:t>Przedmiot plastyka </a:t>
            </a:r>
            <a:r>
              <a:rPr lang="pl-PL" dirty="0" smtClean="0">
                <a:latin typeface="Arial" pitchFamily="34" charset="0"/>
                <a:cs typeface="Arial" pitchFamily="34" charset="0"/>
              </a:rPr>
              <a:t>jest przedmiotem nauczanym </a:t>
            </a:r>
            <a:r>
              <a:rPr lang="pl-PL" dirty="0">
                <a:latin typeface="Arial" pitchFamily="34" charset="0"/>
                <a:cs typeface="Arial" pitchFamily="34" charset="0"/>
              </a:rPr>
              <a:t>w klasie pierwszej liceum </a:t>
            </a:r>
            <a:r>
              <a:rPr lang="pl-PL" dirty="0" smtClean="0">
                <a:latin typeface="Arial" pitchFamily="34" charset="0"/>
                <a:cs typeface="Arial" pitchFamily="34" charset="0"/>
              </a:rPr>
              <a:t>i </a:t>
            </a:r>
            <a:r>
              <a:rPr lang="pl-PL" dirty="0" smtClean="0">
                <a:latin typeface="Arial" pitchFamily="34" charset="0"/>
                <a:cs typeface="Arial" pitchFamily="34" charset="0"/>
              </a:rPr>
              <a:t>technikum, </a:t>
            </a:r>
            <a:r>
              <a:rPr lang="pl-PL" dirty="0">
                <a:latin typeface="Arial" pitchFamily="34" charset="0"/>
                <a:cs typeface="Arial" pitchFamily="34" charset="0"/>
              </a:rPr>
              <a:t>jeśli szkoła ma taką ofertę edukacyjną (szkoły dokonują wyboru spośród trzech przedmiotów: filozofia, muzyka i plastyka). </a:t>
            </a:r>
            <a:endParaRPr lang="pl-PL" dirty="0" smtClean="0">
              <a:latin typeface="Arial" pitchFamily="34" charset="0"/>
              <a:cs typeface="Arial" pitchFamily="34" charset="0"/>
            </a:endParaRPr>
          </a:p>
          <a:p>
            <a:pPr>
              <a:spcBef>
                <a:spcPct val="0"/>
              </a:spcBef>
              <a:spcAft>
                <a:spcPts val="1200"/>
              </a:spcAft>
              <a:defRPr/>
            </a:pPr>
            <a:r>
              <a:rPr lang="pl-PL" dirty="0" smtClean="0">
                <a:latin typeface="Arial" pitchFamily="34" charset="0"/>
                <a:cs typeface="Arial" pitchFamily="34" charset="0"/>
              </a:rPr>
              <a:t>Wymiar godzin - 1 tygodniowo (ok. 30 godzin w roku</a:t>
            </a:r>
            <a:r>
              <a:rPr lang="pl-PL" dirty="0" smtClean="0">
                <a:latin typeface="Arial" pitchFamily="34" charset="0"/>
                <a:cs typeface="Arial" pitchFamily="34" charset="0"/>
              </a:rPr>
              <a:t>). </a:t>
            </a:r>
            <a:endParaRPr lang="pl-PL" dirty="0" smtClean="0">
              <a:latin typeface="Arial" pitchFamily="34" charset="0"/>
              <a:cs typeface="Arial" pitchFamily="34" charset="0"/>
            </a:endParaRPr>
          </a:p>
          <a:p>
            <a:pPr>
              <a:spcBef>
                <a:spcPct val="0"/>
              </a:spcBef>
              <a:spcAft>
                <a:spcPts val="1200"/>
              </a:spcAft>
              <a:defRPr/>
            </a:pPr>
            <a:r>
              <a:rPr lang="pl-PL" dirty="0" smtClean="0">
                <a:latin typeface="Arial" pitchFamily="34" charset="0"/>
                <a:cs typeface="Arial" pitchFamily="34" charset="0"/>
              </a:rPr>
              <a:t>Jest </a:t>
            </a:r>
            <a:r>
              <a:rPr lang="pl-PL" dirty="0">
                <a:latin typeface="Arial" pitchFamily="34" charset="0"/>
                <a:cs typeface="Arial" pitchFamily="34" charset="0"/>
              </a:rPr>
              <a:t>to przedmiot nowy, który zastępuje dotychczas realizowaną wiedzę o kulturze. </a:t>
            </a:r>
          </a:p>
          <a:p>
            <a:pPr>
              <a:spcBef>
                <a:spcPct val="0"/>
              </a:spcBef>
              <a:spcAft>
                <a:spcPts val="1200"/>
              </a:spcAft>
              <a:defRPr/>
            </a:pPr>
            <a:endParaRPr lang="pl-PL" altLang="pl-PL" dirty="0">
              <a:solidFill>
                <a:srgbClr val="002060"/>
              </a:solidFill>
              <a:latin typeface="Calibri" pitchFamily="34" charset="0"/>
            </a:endParaRPr>
          </a:p>
          <a:p>
            <a:endParaRPr lang="pl-PL" dirty="0"/>
          </a:p>
        </p:txBody>
      </p:sp>
    </p:spTree>
    <p:extLst>
      <p:ext uri="{BB962C8B-B14F-4D97-AF65-F5344CB8AC3E}">
        <p14:creationId xmlns:p14="http://schemas.microsoft.com/office/powerpoint/2010/main" val="3774178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68740" y="1967504"/>
            <a:ext cx="10820863" cy="4680946"/>
          </a:xfrm>
        </p:spPr>
        <p:txBody>
          <a:bodyPr>
            <a:normAutofit fontScale="55000" lnSpcReduction="20000"/>
          </a:bodyPr>
          <a:lstStyle/>
          <a:p>
            <a:pPr marL="0" indent="0">
              <a:buNone/>
            </a:pPr>
            <a:r>
              <a:rPr lang="pl-PL" altLang="pl-PL" sz="3800" b="1" dirty="0">
                <a:solidFill>
                  <a:srgbClr val="002060"/>
                </a:solidFill>
                <a:latin typeface="Arial" pitchFamily="34" charset="0"/>
                <a:cs typeface="Arial" pitchFamily="34" charset="0"/>
              </a:rPr>
              <a:t>CEL III (3) </a:t>
            </a:r>
          </a:p>
          <a:p>
            <a:pPr marL="0" indent="0">
              <a:buNone/>
            </a:pPr>
            <a:endParaRPr lang="pl-PL" altLang="pl-PL" sz="3800" b="1" dirty="0">
              <a:solidFill>
                <a:srgbClr val="002060"/>
              </a:solidFill>
              <a:latin typeface="Arial" pitchFamily="34" charset="0"/>
              <a:cs typeface="Arial" pitchFamily="34" charset="0"/>
            </a:endParaRPr>
          </a:p>
          <a:p>
            <a:pPr marL="0" indent="0">
              <a:buNone/>
            </a:pPr>
            <a:r>
              <a:rPr lang="pl-PL" altLang="pl-PL" sz="3800" dirty="0">
                <a:latin typeface="Arial" pitchFamily="34" charset="0"/>
                <a:cs typeface="Arial" pitchFamily="34" charset="0"/>
              </a:rPr>
              <a:t>cd.</a:t>
            </a:r>
          </a:p>
          <a:p>
            <a:pPr marL="0" indent="0">
              <a:buNone/>
            </a:pPr>
            <a:r>
              <a:rPr lang="pl-PL" altLang="pl-PL" sz="3200" dirty="0">
                <a:latin typeface="Arial" pitchFamily="34" charset="0"/>
                <a:cs typeface="Arial" pitchFamily="34" charset="0"/>
              </a:rPr>
              <a:t>John </a:t>
            </a:r>
            <a:r>
              <a:rPr lang="pl-PL" altLang="pl-PL" sz="3200" dirty="0" err="1">
                <a:latin typeface="Arial" pitchFamily="34" charset="0"/>
                <a:cs typeface="Arial" pitchFamily="34" charset="0"/>
              </a:rPr>
              <a:t>Constable</a:t>
            </a:r>
            <a:r>
              <a:rPr lang="pl-PL" altLang="pl-PL" sz="3200" dirty="0">
                <a:latin typeface="Arial" pitchFamily="34" charset="0"/>
                <a:cs typeface="Arial" pitchFamily="34" charset="0"/>
              </a:rPr>
              <a:t>, </a:t>
            </a:r>
            <a:r>
              <a:rPr lang="pl-PL" altLang="pl-PL" sz="3200" dirty="0" err="1">
                <a:latin typeface="Arial" pitchFamily="34" charset="0"/>
                <a:cs typeface="Arial" pitchFamily="34" charset="0"/>
              </a:rPr>
              <a:t>Gustave</a:t>
            </a:r>
            <a:r>
              <a:rPr lang="pl-PL" altLang="pl-PL" sz="3200" dirty="0">
                <a:latin typeface="Arial" pitchFamily="34" charset="0"/>
                <a:cs typeface="Arial" pitchFamily="34" charset="0"/>
              </a:rPr>
              <a:t> Courbet, Jean François Millet, </a:t>
            </a:r>
            <a:r>
              <a:rPr lang="pl-PL" altLang="pl-PL" sz="3200" dirty="0" err="1">
                <a:latin typeface="Arial" pitchFamily="34" charset="0"/>
                <a:cs typeface="Arial" pitchFamily="34" charset="0"/>
              </a:rPr>
              <a:t>Eduard</a:t>
            </a:r>
            <a:r>
              <a:rPr lang="pl-PL" altLang="pl-PL" sz="3200" dirty="0">
                <a:latin typeface="Arial" pitchFamily="34" charset="0"/>
                <a:cs typeface="Arial" pitchFamily="34" charset="0"/>
              </a:rPr>
              <a:t> Manet, Claude Monet, Edgar Degas, August Renoir, Georges </a:t>
            </a:r>
            <a:r>
              <a:rPr lang="pl-PL" altLang="pl-PL" sz="3200" dirty="0" err="1">
                <a:latin typeface="Arial" pitchFamily="34" charset="0"/>
                <a:cs typeface="Arial" pitchFamily="34" charset="0"/>
              </a:rPr>
              <a:t>Seurat</a:t>
            </a:r>
            <a:r>
              <a:rPr lang="pl-PL" altLang="pl-PL" sz="3200" dirty="0">
                <a:latin typeface="Arial" pitchFamily="34" charset="0"/>
                <a:cs typeface="Arial" pitchFamily="34" charset="0"/>
              </a:rPr>
              <a:t>, Vincent van Gogh, Paul Gauguin, Paul Cézanne, Henri de Toulouse-Lautrec, August Rodin, Gustaw Klimt, Alfons Mucha, Antonio </a:t>
            </a:r>
            <a:r>
              <a:rPr lang="pl-PL" altLang="pl-PL" sz="3200" dirty="0" err="1">
                <a:latin typeface="Arial" pitchFamily="34" charset="0"/>
                <a:cs typeface="Arial" pitchFamily="34" charset="0"/>
              </a:rPr>
              <a:t>Gaudí</a:t>
            </a:r>
            <a:r>
              <a:rPr lang="pl-PL" altLang="pl-PL" sz="3200" dirty="0">
                <a:latin typeface="Arial" pitchFamily="34" charset="0"/>
                <a:cs typeface="Arial" pitchFamily="34" charset="0"/>
              </a:rPr>
              <a:t>, Edward Munch, Henri Matisse, przedstawicieli grupy </a:t>
            </a:r>
            <a:r>
              <a:rPr lang="pl-PL" altLang="pl-PL" sz="3200" dirty="0" err="1">
                <a:latin typeface="Arial" pitchFamily="34" charset="0"/>
                <a:cs typeface="Arial" pitchFamily="34" charset="0"/>
              </a:rPr>
              <a:t>Die</a:t>
            </a:r>
            <a:r>
              <a:rPr lang="pl-PL" altLang="pl-PL" sz="3200" dirty="0">
                <a:latin typeface="Arial" pitchFamily="34" charset="0"/>
                <a:cs typeface="Arial" pitchFamily="34" charset="0"/>
              </a:rPr>
              <a:t> </a:t>
            </a:r>
            <a:r>
              <a:rPr lang="pl-PL" altLang="pl-PL" sz="3200" dirty="0" err="1">
                <a:latin typeface="Arial" pitchFamily="34" charset="0"/>
                <a:cs typeface="Arial" pitchFamily="34" charset="0"/>
              </a:rPr>
              <a:t>Brücke</a:t>
            </a:r>
            <a:r>
              <a:rPr lang="pl-PL" altLang="pl-PL" sz="3200" dirty="0">
                <a:latin typeface="Arial" pitchFamily="34" charset="0"/>
                <a:cs typeface="Arial" pitchFamily="34" charset="0"/>
              </a:rPr>
              <a:t>, Pablo Picasso, Umberto Boccioni, Wasyl Kandinsky, Piet Mondrian, Kazimierz Malewicz, Marcel Duchamp, Giorgio de Chirico, Salvador </a:t>
            </a:r>
            <a:r>
              <a:rPr lang="pl-PL" altLang="pl-PL" sz="3200" dirty="0" err="1">
                <a:latin typeface="Arial" pitchFamily="34" charset="0"/>
                <a:cs typeface="Arial" pitchFamily="34" charset="0"/>
              </a:rPr>
              <a:t>Dalí</a:t>
            </a:r>
            <a:r>
              <a:rPr lang="pl-PL" altLang="pl-PL" sz="3200" dirty="0">
                <a:latin typeface="Arial" pitchFamily="34" charset="0"/>
                <a:cs typeface="Arial" pitchFamily="34" charset="0"/>
              </a:rPr>
              <a:t>, </a:t>
            </a:r>
            <a:r>
              <a:rPr lang="pl-PL" altLang="pl-PL" sz="3200" dirty="0" err="1">
                <a:latin typeface="Arial" pitchFamily="34" charset="0"/>
                <a:cs typeface="Arial" pitchFamily="34" charset="0"/>
              </a:rPr>
              <a:t>René</a:t>
            </a:r>
            <a:r>
              <a:rPr lang="pl-PL" altLang="pl-PL" sz="3200" dirty="0">
                <a:latin typeface="Arial" pitchFamily="34" charset="0"/>
                <a:cs typeface="Arial" pitchFamily="34" charset="0"/>
              </a:rPr>
              <a:t> Magritte, </a:t>
            </a:r>
            <a:r>
              <a:rPr lang="pl-PL" altLang="pl-PL" sz="3200" dirty="0" err="1">
                <a:latin typeface="Arial" pitchFamily="34" charset="0"/>
                <a:cs typeface="Arial" pitchFamily="34" charset="0"/>
              </a:rPr>
              <a:t>Marc</a:t>
            </a:r>
            <a:r>
              <a:rPr lang="pl-PL" altLang="pl-PL" sz="3200" dirty="0">
                <a:latin typeface="Arial" pitchFamily="34" charset="0"/>
                <a:cs typeface="Arial" pitchFamily="34" charset="0"/>
              </a:rPr>
              <a:t> Chagall, Amadeo Modigliani, Jackson Pollock, Andy Warhol, Roy Lichtenstein, </a:t>
            </a:r>
            <a:r>
              <a:rPr lang="pl-PL" altLang="pl-PL" sz="3200" dirty="0" err="1">
                <a:latin typeface="Arial" pitchFamily="34" charset="0"/>
                <a:cs typeface="Arial" pitchFamily="34" charset="0"/>
              </a:rPr>
              <a:t>Claes</a:t>
            </a:r>
            <a:r>
              <a:rPr lang="pl-PL" altLang="pl-PL" sz="3200" dirty="0">
                <a:latin typeface="Arial" pitchFamily="34" charset="0"/>
                <a:cs typeface="Arial" pitchFamily="34" charset="0"/>
              </a:rPr>
              <a:t> Oldenburg, Francis Bacon, </a:t>
            </a:r>
            <a:r>
              <a:rPr lang="pl-PL" altLang="pl-PL" sz="3200" dirty="0" err="1">
                <a:latin typeface="Arial" pitchFamily="34" charset="0"/>
                <a:cs typeface="Arial" pitchFamily="34" charset="0"/>
              </a:rPr>
              <a:t>Yves</a:t>
            </a:r>
            <a:r>
              <a:rPr lang="pl-PL" altLang="pl-PL" sz="3200" dirty="0">
                <a:latin typeface="Arial" pitchFamily="34" charset="0"/>
                <a:cs typeface="Arial" pitchFamily="34" charset="0"/>
              </a:rPr>
              <a:t> Klein, Niki de Saint </a:t>
            </a:r>
            <a:r>
              <a:rPr lang="pl-PL" altLang="pl-PL" sz="3200" dirty="0" err="1">
                <a:latin typeface="Arial" pitchFamily="34" charset="0"/>
                <a:cs typeface="Arial" pitchFamily="34" charset="0"/>
              </a:rPr>
              <a:t>Phalle</a:t>
            </a:r>
            <a:r>
              <a:rPr lang="pl-PL" altLang="pl-PL" sz="3200" dirty="0">
                <a:latin typeface="Arial" pitchFamily="34" charset="0"/>
                <a:cs typeface="Arial" pitchFamily="34" charset="0"/>
              </a:rPr>
              <a:t>, Christo, </a:t>
            </a:r>
            <a:r>
              <a:rPr lang="pl-PL" altLang="pl-PL" sz="3200" dirty="0" err="1">
                <a:latin typeface="Arial" pitchFamily="34" charset="0"/>
                <a:cs typeface="Arial" pitchFamily="34" charset="0"/>
              </a:rPr>
              <a:t>Duane</a:t>
            </a:r>
            <a:r>
              <a:rPr lang="pl-PL" altLang="pl-PL" sz="3200" dirty="0">
                <a:latin typeface="Arial" pitchFamily="34" charset="0"/>
                <a:cs typeface="Arial" pitchFamily="34" charset="0"/>
              </a:rPr>
              <a:t> Hanson, Victor </a:t>
            </a:r>
            <a:r>
              <a:rPr lang="pl-PL" altLang="pl-PL" sz="3200" dirty="0" err="1">
                <a:latin typeface="Arial" pitchFamily="34" charset="0"/>
                <a:cs typeface="Arial" pitchFamily="34" charset="0"/>
              </a:rPr>
              <a:t>Vasarelly</a:t>
            </a:r>
            <a:r>
              <a:rPr lang="pl-PL" altLang="pl-PL" sz="3200" dirty="0">
                <a:latin typeface="Arial" pitchFamily="34" charset="0"/>
                <a:cs typeface="Arial" pitchFamily="34" charset="0"/>
              </a:rPr>
              <a:t>, Alberto Giacometti, Constantin </a:t>
            </a:r>
            <a:r>
              <a:rPr lang="pl-PL" altLang="pl-PL" sz="3200" dirty="0" err="1">
                <a:latin typeface="Arial" pitchFamily="34" charset="0"/>
                <a:cs typeface="Arial" pitchFamily="34" charset="0"/>
              </a:rPr>
              <a:t>Brançusi</a:t>
            </a:r>
            <a:r>
              <a:rPr lang="pl-PL" altLang="pl-PL" sz="3200" dirty="0">
                <a:latin typeface="Arial" pitchFamily="34" charset="0"/>
                <a:cs typeface="Arial" pitchFamily="34" charset="0"/>
              </a:rPr>
              <a:t>, Henry Moore, Le Corbusier, Frank Lloyd Wright) oraz artystów polskich i działających w Polsce (m.in. takich jak: Bartłomiej Berrecci, Tylman z </a:t>
            </a:r>
            <a:r>
              <a:rPr lang="pl-PL" altLang="pl-PL" sz="3200" dirty="0" err="1">
                <a:latin typeface="Arial" pitchFamily="34" charset="0"/>
                <a:cs typeface="Arial" pitchFamily="34" charset="0"/>
              </a:rPr>
              <a:t>Gameren</a:t>
            </a:r>
            <a:r>
              <a:rPr lang="pl-PL" altLang="pl-PL" sz="3200" dirty="0">
                <a:latin typeface="Arial" pitchFamily="34" charset="0"/>
                <a:cs typeface="Arial" pitchFamily="34" charset="0"/>
              </a:rPr>
              <a:t>, Dominik Merlini, Bernardo Belotto, Marcello Bacciarelli, Piotr </a:t>
            </a:r>
            <a:r>
              <a:rPr lang="pl-PL" altLang="pl-PL" sz="3200" dirty="0" err="1">
                <a:latin typeface="Arial" pitchFamily="34" charset="0"/>
                <a:cs typeface="Arial" pitchFamily="34" charset="0"/>
              </a:rPr>
              <a:t>Aigner</a:t>
            </a:r>
            <a:r>
              <a:rPr lang="pl-PL" altLang="pl-PL" sz="3200" dirty="0">
                <a:latin typeface="Arial" pitchFamily="34" charset="0"/>
                <a:cs typeface="Arial" pitchFamily="34" charset="0"/>
              </a:rPr>
              <a:t>, Piotr Michałowski, Artur Grottger, Henryk Rodakowski, Jan Matejko, Józef Chełmoński, Maksymilian i Aleksander Gierymscy, Józef Brandt, Olga Boznańska, Józef Pankiewicz, Władysław Podkowiński, Jan Stanisławski, Leon Wyczółkowski, Henryk Siemiradzki, Xawery Dunikowski, Stanisław Wyspiański, Józef Mehoffer, Jacek Malczewski, Witold Wojtkiewicz, Witkacy, Leon Chwistek i inni przedstawiciele grupy formistów, przedstawiciele grupy Rytm, kapistów i grupy </a:t>
            </a:r>
            <a:r>
              <a:rPr lang="pl-PL" altLang="pl-PL" sz="3200" dirty="0" err="1">
                <a:latin typeface="Arial" pitchFamily="34" charset="0"/>
                <a:cs typeface="Arial" pitchFamily="34" charset="0"/>
              </a:rPr>
              <a:t>a.r</a:t>
            </a:r>
            <a:r>
              <a:rPr lang="pl-PL" altLang="pl-PL" sz="3200" dirty="0">
                <a:latin typeface="Arial" pitchFamily="34" charset="0"/>
                <a:cs typeface="Arial" pitchFamily="34" charset="0"/>
              </a:rPr>
              <a:t>., Tadeusz Makowski, Andrzej Wróblewski, Tadeusz Kantor, Jerzy Nowosielski, Alina Szapocznikow, Władysław Hasior, Roman </a:t>
            </a:r>
            <a:r>
              <a:rPr lang="pl-PL" altLang="pl-PL" sz="3200" dirty="0" smtClean="0">
                <a:latin typeface="Arial" pitchFamily="34" charset="0"/>
                <a:cs typeface="Arial" pitchFamily="34" charset="0"/>
              </a:rPr>
              <a:t>Opałka, </a:t>
            </a:r>
            <a:r>
              <a:rPr lang="pl-PL" altLang="pl-PL" sz="3200" dirty="0">
                <a:latin typeface="Arial" pitchFamily="34" charset="0"/>
                <a:cs typeface="Arial" pitchFamily="34" charset="0"/>
              </a:rPr>
              <a:t>Magdalena Abakanowicz); </a:t>
            </a:r>
          </a:p>
          <a:p>
            <a:pPr marL="0" indent="0">
              <a:buNone/>
            </a:pPr>
            <a:endParaRPr lang="pl-PL" dirty="0"/>
          </a:p>
        </p:txBody>
      </p:sp>
      <p:sp>
        <p:nvSpPr>
          <p:cNvPr id="9" name="pole tekstowe 2"/>
          <p:cNvSpPr txBox="1">
            <a:spLocks noChangeArrowheads="1"/>
          </p:cNvSpPr>
          <p:nvPr/>
        </p:nvSpPr>
        <p:spPr bwMode="auto">
          <a:xfrm>
            <a:off x="1874909" y="833840"/>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smtClean="0">
                <a:solidFill>
                  <a:srgbClr val="392E65"/>
                </a:solidFill>
                <a:latin typeface="Myriad Pro Cond" panose="020B0506030403020204" pitchFamily="34" charset="0"/>
                <a:cs typeface="Arial" pitchFamily="34" charset="0"/>
              </a:rPr>
              <a:t>TREŚCI KSZTAŁCENIA </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568141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74003" y="1919548"/>
            <a:ext cx="10515600" cy="4351338"/>
          </a:xfrm>
        </p:spPr>
        <p:txBody>
          <a:bodyPr>
            <a:normAutofit/>
          </a:bodyPr>
          <a:lstStyle/>
          <a:p>
            <a:pPr marL="0" indent="0">
              <a:buNone/>
              <a:defRPr/>
            </a:pPr>
            <a:r>
              <a:rPr lang="pl-PL" altLang="pl-PL" sz="2400" b="1" dirty="0">
                <a:solidFill>
                  <a:srgbClr val="002060"/>
                </a:solidFill>
                <a:latin typeface="Arial" pitchFamily="34" charset="0"/>
                <a:cs typeface="Arial" pitchFamily="34" charset="0"/>
              </a:rPr>
              <a:t>CEL III (4) </a:t>
            </a:r>
          </a:p>
          <a:p>
            <a:pPr marL="0" indent="0">
              <a:buNone/>
              <a:defRPr/>
            </a:pPr>
            <a:r>
              <a:rPr lang="pl-PL" altLang="pl-PL" sz="2400" b="1" dirty="0" smtClean="0">
                <a:solidFill>
                  <a:srgbClr val="002060"/>
                </a:solidFill>
                <a:latin typeface="Arial" pitchFamily="34" charset="0"/>
                <a:cs typeface="Arial" pitchFamily="34" charset="0"/>
              </a:rPr>
              <a:t>Uczeń</a:t>
            </a:r>
            <a:r>
              <a:rPr lang="pl-PL" altLang="pl-PL" sz="2400" b="1" dirty="0">
                <a:solidFill>
                  <a:srgbClr val="002060"/>
                </a:solidFill>
                <a:latin typeface="Arial" pitchFamily="34" charset="0"/>
                <a:cs typeface="Arial" pitchFamily="34" charset="0"/>
              </a:rPr>
              <a:t>:</a:t>
            </a:r>
          </a:p>
          <a:p>
            <a:pPr>
              <a:defRPr/>
            </a:pPr>
            <a:endParaRPr lang="pl-PL" altLang="pl-PL" sz="2400" b="1" dirty="0">
              <a:solidFill>
                <a:srgbClr val="002060"/>
              </a:solidFill>
              <a:latin typeface="Arial" pitchFamily="34" charset="0"/>
              <a:cs typeface="Arial" pitchFamily="34" charset="0"/>
            </a:endParaRPr>
          </a:p>
          <a:p>
            <a:pPr marL="457200" indent="-457200" eaLnBrk="0" hangingPunct="0">
              <a:spcBef>
                <a:spcPct val="20000"/>
              </a:spcBef>
              <a:buFont typeface="+mj-lt"/>
              <a:buAutoNum type="arabicParenR" startAt="3"/>
              <a:defRPr/>
            </a:pPr>
            <a:r>
              <a:rPr lang="pl-PL" altLang="pl-PL" sz="2400" dirty="0" smtClean="0">
                <a:latin typeface="Arial" pitchFamily="34" charset="0"/>
                <a:cs typeface="Arial" pitchFamily="34" charset="0"/>
              </a:rPr>
              <a:t>porównuje </a:t>
            </a:r>
            <a:r>
              <a:rPr lang="pl-PL" altLang="pl-PL" sz="2400" dirty="0">
                <a:latin typeface="Arial" pitchFamily="34" charset="0"/>
                <a:cs typeface="Arial" pitchFamily="34" charset="0"/>
              </a:rPr>
              <a:t>dzieła różnych artystów tworzących w podobnym czasie;</a:t>
            </a:r>
          </a:p>
          <a:p>
            <a:pPr marL="457200" indent="-457200" eaLnBrk="0" hangingPunct="0">
              <a:spcBef>
                <a:spcPct val="20000"/>
              </a:spcBef>
              <a:buFont typeface="+mj-lt"/>
              <a:buAutoNum type="arabicParenR" startAt="3"/>
              <a:defRPr/>
            </a:pPr>
            <a:r>
              <a:rPr lang="pl-PL" altLang="pl-PL" sz="2400" dirty="0">
                <a:latin typeface="Arial" pitchFamily="34" charset="0"/>
                <a:cs typeface="Arial" pitchFamily="34" charset="0"/>
              </a:rPr>
              <a:t>w przypadku słynnych artystów, takich jak np.: Michał Anioł, Tycjan, Rembrandt, Renoir, van Gogh, Picasso – porównuje dzieła powstałe </a:t>
            </a:r>
            <a:r>
              <a:rPr lang="pl-PL" altLang="pl-PL" sz="2400" dirty="0" smtClean="0">
                <a:latin typeface="Arial" pitchFamily="34" charset="0"/>
                <a:cs typeface="Arial" pitchFamily="34" charset="0"/>
              </a:rPr>
              <a:t/>
            </a:r>
            <a:br>
              <a:rPr lang="pl-PL" altLang="pl-PL" sz="2400" dirty="0" smtClean="0">
                <a:latin typeface="Arial" pitchFamily="34" charset="0"/>
                <a:cs typeface="Arial" pitchFamily="34" charset="0"/>
              </a:rPr>
            </a:br>
            <a:r>
              <a:rPr lang="pl-PL" altLang="pl-PL" sz="2400" dirty="0" smtClean="0">
                <a:latin typeface="Arial" pitchFamily="34" charset="0"/>
                <a:cs typeface="Arial" pitchFamily="34" charset="0"/>
              </a:rPr>
              <a:t>w </a:t>
            </a:r>
            <a:r>
              <a:rPr lang="pl-PL" altLang="pl-PL" sz="2400" dirty="0">
                <a:latin typeface="Arial" pitchFamily="34" charset="0"/>
                <a:cs typeface="Arial" pitchFamily="34" charset="0"/>
              </a:rPr>
              <a:t>różnych fazach ich twórczości;</a:t>
            </a:r>
          </a:p>
          <a:p>
            <a:pPr marL="457200" indent="-457200" eaLnBrk="0" hangingPunct="0">
              <a:spcBef>
                <a:spcPct val="20000"/>
              </a:spcBef>
              <a:buFont typeface="+mj-lt"/>
              <a:buAutoNum type="arabicParenR" startAt="3"/>
              <a:defRPr/>
            </a:pPr>
            <a:r>
              <a:rPr lang="pl-PL" altLang="pl-PL" sz="2400" dirty="0">
                <a:latin typeface="Arial" pitchFamily="34" charset="0"/>
                <a:cs typeface="Arial" pitchFamily="34" charset="0"/>
              </a:rPr>
              <a:t>formułuje samodzielne, logiczne wypowiedzi argumentacyjne na temat twórczości wybitnych artystów.</a:t>
            </a:r>
          </a:p>
          <a:p>
            <a:pPr marL="0" indent="0">
              <a:buNone/>
            </a:pPr>
            <a:endParaRPr lang="pl-PL" dirty="0"/>
          </a:p>
        </p:txBody>
      </p:sp>
      <p:sp>
        <p:nvSpPr>
          <p:cNvPr id="9" name="pole tekstowe 2"/>
          <p:cNvSpPr txBox="1">
            <a:spLocks noChangeArrowheads="1"/>
          </p:cNvSpPr>
          <p:nvPr/>
        </p:nvSpPr>
        <p:spPr bwMode="auto">
          <a:xfrm>
            <a:off x="1874909" y="840190"/>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smtClean="0">
                <a:solidFill>
                  <a:srgbClr val="392E65"/>
                </a:solidFill>
                <a:latin typeface="Myriad Pro Cond" panose="020B0506030403020204" pitchFamily="34" charset="0"/>
                <a:cs typeface="Arial" pitchFamily="34" charset="0"/>
              </a:rPr>
              <a:t>TREŚCI KSZTAŁCENIA </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3406164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24552" y="1918601"/>
            <a:ext cx="10515600" cy="4351338"/>
          </a:xfrm>
        </p:spPr>
        <p:txBody>
          <a:bodyPr/>
          <a:lstStyle/>
          <a:p>
            <a:pPr marL="0" indent="0">
              <a:buNone/>
              <a:defRPr/>
            </a:pPr>
            <a:r>
              <a:rPr lang="pl-PL" altLang="pl-PL" sz="2400" b="1" dirty="0">
                <a:solidFill>
                  <a:srgbClr val="002060"/>
                </a:solidFill>
                <a:latin typeface="Arial" pitchFamily="34" charset="0"/>
                <a:cs typeface="Arial" pitchFamily="34" charset="0"/>
              </a:rPr>
              <a:t>CEL IV (1) – </a:t>
            </a:r>
            <a:r>
              <a:rPr lang="pl-PL" altLang="pl-PL" sz="2400" dirty="0">
                <a:latin typeface="Arial" pitchFamily="34" charset="0"/>
                <a:cs typeface="Arial" pitchFamily="34" charset="0"/>
              </a:rPr>
              <a:t>Kształcenie w zakresie rozumienia i stosowania terminów </a:t>
            </a:r>
            <a:r>
              <a:rPr lang="pl-PL" altLang="pl-PL" sz="2400" dirty="0" smtClean="0">
                <a:latin typeface="Arial" pitchFamily="34" charset="0"/>
                <a:cs typeface="Arial" pitchFamily="34" charset="0"/>
              </a:rPr>
              <a:t/>
            </a:r>
            <a:br>
              <a:rPr lang="pl-PL" altLang="pl-PL" sz="2400" dirty="0" smtClean="0">
                <a:latin typeface="Arial" pitchFamily="34" charset="0"/>
                <a:cs typeface="Arial" pitchFamily="34" charset="0"/>
              </a:rPr>
            </a:br>
            <a:r>
              <a:rPr lang="pl-PL" altLang="pl-PL" sz="2400" dirty="0" smtClean="0">
                <a:latin typeface="Arial" pitchFamily="34" charset="0"/>
                <a:cs typeface="Arial" pitchFamily="34" charset="0"/>
              </a:rPr>
              <a:t>i </a:t>
            </a:r>
            <a:r>
              <a:rPr lang="pl-PL" altLang="pl-PL" sz="2400" dirty="0">
                <a:latin typeface="Arial" pitchFamily="34" charset="0"/>
                <a:cs typeface="Arial" pitchFamily="34" charset="0"/>
              </a:rPr>
              <a:t>pojęć związanych z dziełami sztuki, ich strukturą i formą, tematyką, techniką wykonania.</a:t>
            </a:r>
          </a:p>
          <a:p>
            <a:pPr marL="0" indent="0">
              <a:buNone/>
              <a:defRPr/>
            </a:pPr>
            <a:r>
              <a:rPr lang="pl-PL" altLang="pl-PL" sz="2400" b="1" dirty="0" smtClean="0">
                <a:solidFill>
                  <a:srgbClr val="002060"/>
                </a:solidFill>
                <a:latin typeface="Arial" pitchFamily="34" charset="0"/>
                <a:cs typeface="Arial" pitchFamily="34" charset="0"/>
              </a:rPr>
              <a:t>Uczeń</a:t>
            </a:r>
            <a:r>
              <a:rPr lang="pl-PL" altLang="pl-PL" sz="2400" b="1" dirty="0">
                <a:solidFill>
                  <a:srgbClr val="002060"/>
                </a:solidFill>
                <a:latin typeface="Arial" pitchFamily="34" charset="0"/>
                <a:cs typeface="Arial" pitchFamily="34" charset="0"/>
              </a:rPr>
              <a:t>:</a:t>
            </a:r>
          </a:p>
          <a:p>
            <a:pPr marL="457200" indent="-457200" eaLnBrk="0" hangingPunct="0">
              <a:spcBef>
                <a:spcPct val="20000"/>
              </a:spcBef>
              <a:buFont typeface="+mj-lt"/>
              <a:buAutoNum type="arabicParenR"/>
              <a:defRPr/>
            </a:pPr>
            <a:r>
              <a:rPr lang="pl-PL" altLang="pl-PL" sz="2400" dirty="0">
                <a:latin typeface="Arial" pitchFamily="34" charset="0"/>
                <a:cs typeface="Arial" pitchFamily="34" charset="0"/>
              </a:rPr>
              <a:t>definiuje terminy związane z opisem formy i struktury dzieła architektonicznego, w tym określenia dotyczące typów i elementów planów budowli, elementów konstrukcyjnych i dekoracyjnych (dekoracji fasady i wnętrza) oraz układu przestrzennego;</a:t>
            </a:r>
          </a:p>
          <a:p>
            <a:pPr eaLnBrk="0" hangingPunct="0">
              <a:spcBef>
                <a:spcPct val="20000"/>
              </a:spcBef>
              <a:defRPr/>
            </a:pPr>
            <a:endParaRPr lang="pl-PL" altLang="pl-PL" b="1" dirty="0">
              <a:solidFill>
                <a:srgbClr val="002060"/>
              </a:solidFill>
              <a:latin typeface="Calibri" pitchFamily="34" charset="0"/>
            </a:endParaRPr>
          </a:p>
          <a:p>
            <a:pPr marL="0" indent="0">
              <a:buNone/>
            </a:pPr>
            <a:endParaRPr lang="pl-PL" dirty="0"/>
          </a:p>
        </p:txBody>
      </p:sp>
      <p:sp>
        <p:nvSpPr>
          <p:cNvPr id="9" name="pole tekstowe 2"/>
          <p:cNvSpPr txBox="1">
            <a:spLocks noChangeArrowheads="1"/>
          </p:cNvSpPr>
          <p:nvPr/>
        </p:nvSpPr>
        <p:spPr bwMode="auto">
          <a:xfrm>
            <a:off x="1874909" y="827490"/>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smtClean="0">
                <a:solidFill>
                  <a:srgbClr val="392E65"/>
                </a:solidFill>
                <a:latin typeface="Myriad Pro Cond" panose="020B0506030403020204" pitchFamily="34" charset="0"/>
                <a:cs typeface="Arial" pitchFamily="34" charset="0"/>
              </a:rPr>
              <a:t>TREŚCI KSZTAŁCENIA </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2972906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1911635"/>
            <a:ext cx="10515600" cy="4244454"/>
          </a:xfrm>
        </p:spPr>
        <p:txBody>
          <a:bodyPr>
            <a:normAutofit/>
          </a:bodyPr>
          <a:lstStyle/>
          <a:p>
            <a:pPr marL="0" indent="0">
              <a:buNone/>
              <a:defRPr/>
            </a:pPr>
            <a:r>
              <a:rPr lang="pl-PL" altLang="pl-PL" sz="2400" b="1" dirty="0">
                <a:solidFill>
                  <a:srgbClr val="002060"/>
                </a:solidFill>
                <a:latin typeface="Arial" pitchFamily="34" charset="0"/>
                <a:cs typeface="Arial" pitchFamily="34" charset="0"/>
              </a:rPr>
              <a:t>CEL IV (1)</a:t>
            </a:r>
          </a:p>
          <a:p>
            <a:pPr marL="0" indent="0">
              <a:buNone/>
              <a:defRPr/>
            </a:pPr>
            <a:r>
              <a:rPr lang="pl-PL" altLang="pl-PL" sz="2400" b="1" dirty="0" smtClean="0">
                <a:solidFill>
                  <a:srgbClr val="002060"/>
                </a:solidFill>
                <a:latin typeface="Arial" pitchFamily="34" charset="0"/>
                <a:cs typeface="Arial" pitchFamily="34" charset="0"/>
              </a:rPr>
              <a:t>Uczeń</a:t>
            </a:r>
            <a:r>
              <a:rPr lang="pl-PL" altLang="pl-PL" sz="2400" b="1" dirty="0">
                <a:solidFill>
                  <a:srgbClr val="002060"/>
                </a:solidFill>
                <a:latin typeface="Arial" pitchFamily="34" charset="0"/>
                <a:cs typeface="Arial" pitchFamily="34" charset="0"/>
              </a:rPr>
              <a:t>:</a:t>
            </a:r>
          </a:p>
          <a:p>
            <a:pPr marL="457200" indent="-457200" eaLnBrk="0" hangingPunct="0">
              <a:spcBef>
                <a:spcPct val="20000"/>
              </a:spcBef>
              <a:buFont typeface="+mj-lt"/>
              <a:buAutoNum type="arabicParenR" startAt="2"/>
              <a:defRPr/>
            </a:pPr>
            <a:r>
              <a:rPr lang="pl-PL" altLang="pl-PL" sz="2400" dirty="0">
                <a:latin typeface="Arial" pitchFamily="34" charset="0"/>
                <a:cs typeface="Arial" pitchFamily="34" charset="0"/>
              </a:rPr>
              <a:t>zna terminologię związaną z opisem formy i treści dzieła malarskiego, rzeźbiarskiego i graficznego, w tym m.in. nazwy formuł ikonograficznych, słownictwo niezbędne do opisu kompozycji, kolorystyki, relacji przestrzennych i faktury dzieła;</a:t>
            </a:r>
          </a:p>
          <a:p>
            <a:pPr marL="457200" indent="-457200" eaLnBrk="0" hangingPunct="0">
              <a:spcBef>
                <a:spcPct val="20000"/>
              </a:spcBef>
              <a:buFont typeface="+mj-lt"/>
              <a:buAutoNum type="arabicParenR" startAt="2"/>
              <a:defRPr/>
            </a:pPr>
            <a:r>
              <a:rPr lang="pl-PL" altLang="pl-PL" sz="2400" dirty="0">
                <a:latin typeface="Arial" pitchFamily="34" charset="0"/>
                <a:cs typeface="Arial" pitchFamily="34" charset="0"/>
              </a:rPr>
              <a:t>definiuje terminy i pojęcia związane z dziełami współczesnymi, które wymykają się klasyfikacjom i przyporządkowaniu do tradycyjnych dyscyplin artystycznych, jak: collage, instalacja, </a:t>
            </a:r>
            <a:r>
              <a:rPr lang="pl-PL" altLang="pl-PL" sz="2400" dirty="0" err="1">
                <a:latin typeface="Arial" pitchFamily="34" charset="0"/>
                <a:cs typeface="Arial" pitchFamily="34" charset="0"/>
              </a:rPr>
              <a:t>asamblaż</a:t>
            </a:r>
            <a:r>
              <a:rPr lang="pl-PL" altLang="pl-PL" sz="2400" dirty="0">
                <a:latin typeface="Arial" pitchFamily="34" charset="0"/>
                <a:cs typeface="Arial" pitchFamily="34" charset="0"/>
              </a:rPr>
              <a:t>, ambalaż, </a:t>
            </a:r>
            <a:r>
              <a:rPr lang="pl-PL" altLang="pl-PL" sz="2400" dirty="0" err="1">
                <a:latin typeface="Arial" pitchFamily="34" charset="0"/>
                <a:cs typeface="Arial" pitchFamily="34" charset="0"/>
              </a:rPr>
              <a:t>ready</a:t>
            </a:r>
            <a:r>
              <a:rPr lang="pl-PL" altLang="pl-PL" sz="2400" dirty="0">
                <a:latin typeface="Arial" pitchFamily="34" charset="0"/>
                <a:cs typeface="Arial" pitchFamily="34" charset="0"/>
              </a:rPr>
              <a:t> </a:t>
            </a:r>
            <a:r>
              <a:rPr lang="pl-PL" altLang="pl-PL" sz="2400" dirty="0" err="1">
                <a:latin typeface="Arial" pitchFamily="34" charset="0"/>
                <a:cs typeface="Arial" pitchFamily="34" charset="0"/>
              </a:rPr>
              <a:t>made</a:t>
            </a:r>
            <a:r>
              <a:rPr lang="pl-PL" altLang="pl-PL" sz="2400" dirty="0">
                <a:latin typeface="Arial" pitchFamily="34" charset="0"/>
                <a:cs typeface="Arial" pitchFamily="34" charset="0"/>
              </a:rPr>
              <a:t>, dekalkomania, fotomontaż, frotaż, </a:t>
            </a:r>
            <a:r>
              <a:rPr lang="pl-PL" altLang="pl-PL" sz="2400" dirty="0" err="1">
                <a:latin typeface="Arial" pitchFamily="34" charset="0"/>
                <a:cs typeface="Arial" pitchFamily="34" charset="0"/>
              </a:rPr>
              <a:t>happenning</a:t>
            </a:r>
            <a:r>
              <a:rPr lang="pl-PL" altLang="pl-PL" sz="2400" dirty="0">
                <a:latin typeface="Arial" pitchFamily="34" charset="0"/>
                <a:cs typeface="Arial" pitchFamily="34" charset="0"/>
              </a:rPr>
              <a:t> </a:t>
            </a:r>
            <a:r>
              <a:rPr lang="pl-PL" altLang="pl-PL" sz="2400" dirty="0" smtClean="0">
                <a:latin typeface="Arial" pitchFamily="34" charset="0"/>
                <a:cs typeface="Arial" pitchFamily="34" charset="0"/>
              </a:rPr>
              <a:t/>
            </a:r>
            <a:br>
              <a:rPr lang="pl-PL" altLang="pl-PL" sz="2400" dirty="0" smtClean="0">
                <a:latin typeface="Arial" pitchFamily="34" charset="0"/>
                <a:cs typeface="Arial" pitchFamily="34" charset="0"/>
              </a:rPr>
            </a:br>
            <a:r>
              <a:rPr lang="pl-PL" altLang="pl-PL" sz="2400" dirty="0" smtClean="0">
                <a:latin typeface="Arial" pitchFamily="34" charset="0"/>
                <a:cs typeface="Arial" pitchFamily="34" charset="0"/>
              </a:rPr>
              <a:t>i </a:t>
            </a:r>
            <a:r>
              <a:rPr lang="pl-PL" altLang="pl-PL" sz="2400" dirty="0">
                <a:latin typeface="Arial" pitchFamily="34" charset="0"/>
                <a:cs typeface="Arial" pitchFamily="34" charset="0"/>
              </a:rPr>
              <a:t>performance;</a:t>
            </a:r>
          </a:p>
          <a:p>
            <a:pPr marL="0" indent="0">
              <a:buNone/>
            </a:pPr>
            <a:endParaRPr lang="pl-PL" dirty="0"/>
          </a:p>
        </p:txBody>
      </p:sp>
      <p:sp>
        <p:nvSpPr>
          <p:cNvPr id="9" name="pole tekstowe 2"/>
          <p:cNvSpPr txBox="1">
            <a:spLocks noChangeArrowheads="1"/>
          </p:cNvSpPr>
          <p:nvPr/>
        </p:nvSpPr>
        <p:spPr bwMode="auto">
          <a:xfrm>
            <a:off x="1874909" y="840190"/>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smtClean="0">
                <a:solidFill>
                  <a:srgbClr val="392E65"/>
                </a:solidFill>
                <a:latin typeface="Myriad Pro Cond" panose="020B0506030403020204" pitchFamily="34" charset="0"/>
                <a:cs typeface="Arial" pitchFamily="34" charset="0"/>
              </a:rPr>
              <a:t>TREŚCI KSZTAŁCENIA </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3276342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74003" y="1948739"/>
            <a:ext cx="10515600" cy="4351338"/>
          </a:xfrm>
        </p:spPr>
        <p:txBody>
          <a:bodyPr>
            <a:normAutofit lnSpcReduction="10000"/>
          </a:bodyPr>
          <a:lstStyle/>
          <a:p>
            <a:pPr marL="0" indent="0">
              <a:buNone/>
              <a:defRPr/>
            </a:pPr>
            <a:r>
              <a:rPr lang="pl-PL" altLang="pl-PL" sz="2400" b="1" dirty="0">
                <a:solidFill>
                  <a:srgbClr val="002060"/>
                </a:solidFill>
                <a:latin typeface="Arial" pitchFamily="34" charset="0"/>
                <a:cs typeface="Arial" pitchFamily="34" charset="0"/>
              </a:rPr>
              <a:t>CEL IV (2) </a:t>
            </a:r>
          </a:p>
          <a:p>
            <a:pPr marL="0" indent="0">
              <a:buNone/>
              <a:defRPr/>
            </a:pPr>
            <a:r>
              <a:rPr lang="pl-PL" altLang="pl-PL" sz="2400" b="1" dirty="0" smtClean="0">
                <a:solidFill>
                  <a:srgbClr val="002060"/>
                </a:solidFill>
                <a:latin typeface="Arial" pitchFamily="34" charset="0"/>
                <a:cs typeface="Arial" pitchFamily="34" charset="0"/>
              </a:rPr>
              <a:t>Uczeń</a:t>
            </a:r>
            <a:r>
              <a:rPr lang="pl-PL" altLang="pl-PL" sz="2400" b="1" dirty="0">
                <a:solidFill>
                  <a:srgbClr val="002060"/>
                </a:solidFill>
                <a:latin typeface="Arial" pitchFamily="34" charset="0"/>
                <a:cs typeface="Arial" pitchFamily="34" charset="0"/>
              </a:rPr>
              <a:t>:</a:t>
            </a:r>
          </a:p>
          <a:p>
            <a:pPr>
              <a:defRPr/>
            </a:pPr>
            <a:endParaRPr lang="pl-PL" altLang="pl-PL" sz="2400" b="1" dirty="0">
              <a:solidFill>
                <a:srgbClr val="002060"/>
              </a:solidFill>
              <a:latin typeface="Arial" pitchFamily="34" charset="0"/>
              <a:cs typeface="Arial" pitchFamily="34" charset="0"/>
            </a:endParaRPr>
          </a:p>
          <a:p>
            <a:pPr marL="457200" indent="-457200" eaLnBrk="0" hangingPunct="0">
              <a:spcBef>
                <a:spcPct val="20000"/>
              </a:spcBef>
              <a:buFont typeface="+mj-lt"/>
              <a:buAutoNum type="arabicParenR" startAt="4"/>
              <a:defRPr/>
            </a:pPr>
            <a:r>
              <a:rPr lang="pl-PL" altLang="pl-PL" sz="2400" dirty="0">
                <a:latin typeface="Arial" pitchFamily="34" charset="0"/>
                <a:cs typeface="Arial" pitchFamily="34" charset="0"/>
              </a:rPr>
              <a:t>rozróżnia techniki sztuk plastycznych jak:</a:t>
            </a:r>
          </a:p>
          <a:p>
            <a:pPr lvl="1" eaLnBrk="0" hangingPunct="0">
              <a:spcBef>
                <a:spcPct val="20000"/>
              </a:spcBef>
              <a:buFont typeface="Arial" charset="0"/>
              <a:buAutoNum type="alphaLcParenR"/>
              <a:defRPr/>
            </a:pPr>
            <a:r>
              <a:rPr lang="pl-PL" altLang="pl-PL" dirty="0">
                <a:latin typeface="Arial" pitchFamily="34" charset="0"/>
                <a:cs typeface="Arial" pitchFamily="34" charset="0"/>
              </a:rPr>
              <a:t>w malarstwie: enkaustyka, mozaika, witraż, fresk, tempera, malarstwo olejne, pastel, malarstwo akwarelowe, akrylowe, </a:t>
            </a:r>
          </a:p>
          <a:p>
            <a:pPr lvl="1" eaLnBrk="0" hangingPunct="0">
              <a:spcBef>
                <a:spcPct val="20000"/>
              </a:spcBef>
              <a:buFont typeface="Arial" charset="0"/>
              <a:buAutoNum type="alphaLcParenR"/>
              <a:defRPr/>
            </a:pPr>
            <a:r>
              <a:rPr lang="pl-PL" altLang="pl-PL" dirty="0">
                <a:latin typeface="Arial" pitchFamily="34" charset="0"/>
                <a:cs typeface="Arial" pitchFamily="34" charset="0"/>
              </a:rPr>
              <a:t>w grafice: techniki druku wypukłego (drzeworyt, linoryt), techniki druku wklęsłego (miedzioryt, akwaforta, akwatinta), techniki druku płaskiego (litografia, sitodruk- serigrafia),</a:t>
            </a:r>
          </a:p>
          <a:p>
            <a:pPr lvl="1" eaLnBrk="0" hangingPunct="0">
              <a:spcBef>
                <a:spcPct val="20000"/>
              </a:spcBef>
              <a:buFont typeface="Arial" charset="0"/>
              <a:buAutoNum type="alphaLcParenR"/>
              <a:defRPr/>
            </a:pPr>
            <a:r>
              <a:rPr lang="pl-PL" altLang="pl-PL" dirty="0">
                <a:latin typeface="Arial" pitchFamily="34" charset="0"/>
                <a:cs typeface="Arial" pitchFamily="34" charset="0"/>
              </a:rPr>
              <a:t>w rzeźbie: chryzelefantyna, rzeźba w drewnie, kamieniu, złocie, odlew w gipsie, odlew w brązie, </a:t>
            </a:r>
          </a:p>
          <a:p>
            <a:pPr lvl="1" eaLnBrk="0" hangingPunct="0">
              <a:spcBef>
                <a:spcPct val="20000"/>
              </a:spcBef>
              <a:buFont typeface="Arial" charset="0"/>
              <a:buAutoNum type="alphaLcParenR"/>
              <a:defRPr/>
            </a:pPr>
            <a:r>
              <a:rPr lang="pl-PL" altLang="pl-PL" dirty="0">
                <a:latin typeface="Arial" pitchFamily="34" charset="0"/>
                <a:cs typeface="Arial" pitchFamily="34" charset="0"/>
              </a:rPr>
              <a:t>techniki zdobnicze: emalia, intarsja i inkrustacja.</a:t>
            </a:r>
          </a:p>
          <a:p>
            <a:pPr marL="0" indent="0">
              <a:buNone/>
            </a:pPr>
            <a:endParaRPr lang="pl-PL" dirty="0"/>
          </a:p>
        </p:txBody>
      </p:sp>
      <p:sp>
        <p:nvSpPr>
          <p:cNvPr id="9" name="pole tekstowe 2"/>
          <p:cNvSpPr txBox="1">
            <a:spLocks noChangeArrowheads="1"/>
          </p:cNvSpPr>
          <p:nvPr/>
        </p:nvSpPr>
        <p:spPr bwMode="auto">
          <a:xfrm>
            <a:off x="1874909" y="827490"/>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smtClean="0">
                <a:solidFill>
                  <a:srgbClr val="392E65"/>
                </a:solidFill>
                <a:latin typeface="Myriad Pro Cond" panose="020B0506030403020204" pitchFamily="34" charset="0"/>
                <a:cs typeface="Arial" pitchFamily="34" charset="0"/>
              </a:rPr>
              <a:t>TREŚCI KSZTAŁCENIA </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2070463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65496" y="1939546"/>
            <a:ext cx="10515600" cy="4351338"/>
          </a:xfrm>
        </p:spPr>
        <p:txBody>
          <a:bodyPr>
            <a:normAutofit lnSpcReduction="10000"/>
          </a:bodyPr>
          <a:lstStyle/>
          <a:p>
            <a:pPr marL="0" indent="0">
              <a:buNone/>
              <a:defRPr/>
            </a:pPr>
            <a:r>
              <a:rPr lang="pl-PL" altLang="pl-PL" sz="2600" b="1" dirty="0">
                <a:solidFill>
                  <a:srgbClr val="002060"/>
                </a:solidFill>
                <a:latin typeface="Arial" pitchFamily="34" charset="0"/>
                <a:cs typeface="Arial" pitchFamily="34" charset="0"/>
              </a:rPr>
              <a:t>CEL IV (3) </a:t>
            </a:r>
          </a:p>
          <a:p>
            <a:pPr marL="0" indent="0">
              <a:buNone/>
              <a:defRPr/>
            </a:pPr>
            <a:r>
              <a:rPr lang="pl-PL" altLang="pl-PL" sz="2600" b="1" dirty="0" smtClean="0">
                <a:solidFill>
                  <a:srgbClr val="002060"/>
                </a:solidFill>
                <a:latin typeface="Arial" pitchFamily="34" charset="0"/>
                <a:cs typeface="Arial" pitchFamily="34" charset="0"/>
              </a:rPr>
              <a:t>Uczeń</a:t>
            </a:r>
            <a:r>
              <a:rPr lang="pl-PL" altLang="pl-PL" sz="2600" b="1" dirty="0">
                <a:solidFill>
                  <a:srgbClr val="002060"/>
                </a:solidFill>
                <a:latin typeface="Arial" pitchFamily="34" charset="0"/>
                <a:cs typeface="Arial" pitchFamily="34" charset="0"/>
              </a:rPr>
              <a:t>:</a:t>
            </a:r>
          </a:p>
          <a:p>
            <a:pPr>
              <a:defRPr/>
            </a:pPr>
            <a:endParaRPr lang="pl-PL" altLang="pl-PL" sz="2600" b="1" dirty="0">
              <a:solidFill>
                <a:srgbClr val="002060"/>
              </a:solidFill>
              <a:latin typeface="Arial" pitchFamily="34" charset="0"/>
              <a:cs typeface="Arial" pitchFamily="34" charset="0"/>
            </a:endParaRPr>
          </a:p>
          <a:p>
            <a:pPr marL="457200" indent="-457200" eaLnBrk="0" hangingPunct="0">
              <a:spcBef>
                <a:spcPct val="20000"/>
              </a:spcBef>
              <a:buFont typeface="+mj-lt"/>
              <a:buAutoNum type="arabicParenR"/>
              <a:defRPr/>
            </a:pPr>
            <a:r>
              <a:rPr lang="pl-PL" altLang="pl-PL" sz="2600" dirty="0">
                <a:latin typeface="Arial" pitchFamily="34" charset="0"/>
                <a:cs typeface="Arial" pitchFamily="34" charset="0"/>
              </a:rPr>
              <a:t>analizując i opisując dzieła architektoniczne, właściwie stosuje terminy i pojęcia dotyczące struktury architektury;</a:t>
            </a:r>
          </a:p>
          <a:p>
            <a:pPr marL="457200" indent="-457200" eaLnBrk="0" hangingPunct="0">
              <a:spcBef>
                <a:spcPct val="20000"/>
              </a:spcBef>
              <a:buFont typeface="+mj-lt"/>
              <a:buAutoNum type="arabicParenR"/>
              <a:defRPr/>
            </a:pPr>
            <a:r>
              <a:rPr lang="pl-PL" altLang="pl-PL" sz="2600" dirty="0">
                <a:latin typeface="Arial" pitchFamily="34" charset="0"/>
                <a:cs typeface="Arial" pitchFamily="34" charset="0"/>
              </a:rPr>
              <a:t>właściwie stosuje terminy dotyczące opisu treści i formy dzieł sztuk plastycznych;</a:t>
            </a:r>
          </a:p>
          <a:p>
            <a:pPr marL="457200" indent="-457200" eaLnBrk="0" hangingPunct="0">
              <a:spcBef>
                <a:spcPct val="20000"/>
              </a:spcBef>
              <a:buFont typeface="+mj-lt"/>
              <a:buAutoNum type="arabicParenR"/>
              <a:defRPr/>
            </a:pPr>
            <a:r>
              <a:rPr lang="pl-PL" altLang="pl-PL" sz="2600" dirty="0">
                <a:latin typeface="Arial" pitchFamily="34" charset="0"/>
                <a:cs typeface="Arial" pitchFamily="34" charset="0"/>
              </a:rPr>
              <a:t>rozpoznaje i nazywa technikę artystyczną zastosowaną przy wykonywaniu dzieła,</a:t>
            </a:r>
          </a:p>
          <a:p>
            <a:pPr marL="457200" indent="-457200" eaLnBrk="0" hangingPunct="0">
              <a:spcBef>
                <a:spcPct val="20000"/>
              </a:spcBef>
              <a:buFont typeface="+mj-lt"/>
              <a:buAutoNum type="arabicParenR"/>
              <a:defRPr/>
            </a:pPr>
            <a:r>
              <a:rPr lang="pl-PL" altLang="pl-PL" sz="2600" dirty="0">
                <a:latin typeface="Arial" pitchFamily="34" charset="0"/>
                <a:cs typeface="Arial" pitchFamily="34" charset="0"/>
              </a:rPr>
              <a:t>wiąże technikę wykonanego dzieła z jego funkcją (fresk, miniatura, malarstwo tablicowe, sztalugowe);</a:t>
            </a:r>
          </a:p>
          <a:p>
            <a:pPr marL="0" indent="0">
              <a:buNone/>
            </a:pPr>
            <a:endParaRPr lang="pl-PL" dirty="0"/>
          </a:p>
        </p:txBody>
      </p:sp>
      <p:sp>
        <p:nvSpPr>
          <p:cNvPr id="10" name="pole tekstowe 2"/>
          <p:cNvSpPr txBox="1">
            <a:spLocks noChangeArrowheads="1"/>
          </p:cNvSpPr>
          <p:nvPr/>
        </p:nvSpPr>
        <p:spPr bwMode="auto">
          <a:xfrm>
            <a:off x="1874909" y="840190"/>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smtClean="0">
                <a:solidFill>
                  <a:srgbClr val="392E65"/>
                </a:solidFill>
                <a:latin typeface="Myriad Pro Cond" panose="020B0506030403020204" pitchFamily="34" charset="0"/>
                <a:cs typeface="Arial" pitchFamily="34" charset="0"/>
              </a:rPr>
              <a:t>TREŚCI KSZTAŁCENIA </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4158498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51848" y="1945665"/>
            <a:ext cx="10515600" cy="4566521"/>
          </a:xfrm>
        </p:spPr>
        <p:txBody>
          <a:bodyPr>
            <a:normAutofit lnSpcReduction="10000"/>
          </a:bodyPr>
          <a:lstStyle/>
          <a:p>
            <a:pPr marL="0" indent="0">
              <a:buNone/>
              <a:defRPr/>
            </a:pPr>
            <a:r>
              <a:rPr lang="pl-PL" altLang="pl-PL" sz="2400" b="1" dirty="0">
                <a:solidFill>
                  <a:srgbClr val="002060"/>
                </a:solidFill>
                <a:latin typeface="Arial" pitchFamily="34" charset="0"/>
                <a:cs typeface="Arial" pitchFamily="34" charset="0"/>
              </a:rPr>
              <a:t>CEL IV (4) </a:t>
            </a:r>
            <a:endParaRPr lang="pl-PL" altLang="pl-PL" sz="2400" b="1" dirty="0" smtClean="0">
              <a:solidFill>
                <a:srgbClr val="002060"/>
              </a:solidFill>
              <a:latin typeface="Arial" pitchFamily="34" charset="0"/>
              <a:cs typeface="Arial" pitchFamily="34" charset="0"/>
            </a:endParaRPr>
          </a:p>
          <a:p>
            <a:pPr marL="0" indent="0">
              <a:buNone/>
              <a:defRPr/>
            </a:pPr>
            <a:r>
              <a:rPr lang="pl-PL" altLang="pl-PL" sz="2400" b="1" dirty="0" smtClean="0">
                <a:solidFill>
                  <a:srgbClr val="002060"/>
                </a:solidFill>
                <a:latin typeface="Arial" pitchFamily="34" charset="0"/>
                <a:cs typeface="Arial" pitchFamily="34" charset="0"/>
              </a:rPr>
              <a:t>Uczeń</a:t>
            </a:r>
            <a:r>
              <a:rPr lang="pl-PL" altLang="pl-PL" sz="2400" b="1" dirty="0">
                <a:solidFill>
                  <a:srgbClr val="002060"/>
                </a:solidFill>
                <a:latin typeface="Arial" pitchFamily="34" charset="0"/>
                <a:cs typeface="Arial" pitchFamily="34" charset="0"/>
              </a:rPr>
              <a:t>:</a:t>
            </a:r>
          </a:p>
          <a:p>
            <a:pPr>
              <a:defRPr/>
            </a:pPr>
            <a:endParaRPr lang="pl-PL" altLang="pl-PL" sz="2400" b="1" dirty="0">
              <a:solidFill>
                <a:srgbClr val="002060"/>
              </a:solidFill>
              <a:latin typeface="Arial" pitchFamily="34" charset="0"/>
              <a:cs typeface="Arial" pitchFamily="34" charset="0"/>
            </a:endParaRPr>
          </a:p>
          <a:p>
            <a:pPr marL="457200" indent="-457200" eaLnBrk="0" hangingPunct="0">
              <a:spcBef>
                <a:spcPct val="20000"/>
              </a:spcBef>
              <a:buFont typeface="+mj-lt"/>
              <a:buAutoNum type="arabicParenR" startAt="5"/>
              <a:defRPr/>
            </a:pPr>
            <a:r>
              <a:rPr lang="pl-PL" altLang="pl-PL" sz="2400" dirty="0">
                <a:latin typeface="Arial" pitchFamily="34" charset="0"/>
                <a:cs typeface="Arial" pitchFamily="34" charset="0"/>
              </a:rPr>
              <a:t>nazywa oznaczone na ilustracji elementy architektoniczne, właściwe dla poszczególnych stylów i tendencji, w tym:</a:t>
            </a:r>
          </a:p>
          <a:p>
            <a:pPr lvl="1" eaLnBrk="0" hangingPunct="0">
              <a:spcBef>
                <a:spcPct val="20000"/>
              </a:spcBef>
              <a:buFont typeface="Arial" charset="0"/>
              <a:buAutoNum type="alphaLcParenR"/>
              <a:defRPr/>
            </a:pPr>
            <a:r>
              <a:rPr lang="pl-PL" altLang="pl-PL" dirty="0">
                <a:latin typeface="Arial" pitchFamily="34" charset="0"/>
                <a:cs typeface="Arial" pitchFamily="34" charset="0"/>
              </a:rPr>
              <a:t>dzieł antycznych egipskich, </a:t>
            </a:r>
          </a:p>
          <a:p>
            <a:pPr lvl="1" eaLnBrk="0" hangingPunct="0">
              <a:spcBef>
                <a:spcPct val="20000"/>
              </a:spcBef>
              <a:buFont typeface="Arial" charset="0"/>
              <a:buAutoNum type="alphaLcParenR"/>
              <a:defRPr/>
            </a:pPr>
            <a:r>
              <a:rPr lang="pl-PL" altLang="pl-PL" dirty="0">
                <a:latin typeface="Arial" pitchFamily="34" charset="0"/>
                <a:cs typeface="Arial" pitchFamily="34" charset="0"/>
              </a:rPr>
              <a:t>dzieł antycznych greckich i rzymskich (a także powstałych w okresie renesansu, baroku i klasycyzmu, dla których antyk był inspiracją),</a:t>
            </a:r>
          </a:p>
          <a:p>
            <a:pPr lvl="1" eaLnBrk="0" hangingPunct="0">
              <a:spcBef>
                <a:spcPct val="20000"/>
              </a:spcBef>
              <a:buFont typeface="Arial" charset="0"/>
              <a:buAutoNum type="alphaLcParenR"/>
              <a:defRPr/>
            </a:pPr>
            <a:r>
              <a:rPr lang="pl-PL" altLang="pl-PL" dirty="0" smtClean="0">
                <a:latin typeface="Arial" pitchFamily="34" charset="0"/>
                <a:cs typeface="Arial" pitchFamily="34" charset="0"/>
              </a:rPr>
              <a:t> wczesnochrześcijańskich</a:t>
            </a:r>
            <a:r>
              <a:rPr lang="pl-PL" altLang="pl-PL" dirty="0">
                <a:latin typeface="Arial" pitchFamily="34" charset="0"/>
                <a:cs typeface="Arial" pitchFamily="34" charset="0"/>
              </a:rPr>
              <a:t>, </a:t>
            </a:r>
          </a:p>
          <a:p>
            <a:pPr lvl="1" eaLnBrk="0" hangingPunct="0">
              <a:spcBef>
                <a:spcPct val="20000"/>
              </a:spcBef>
              <a:buFont typeface="Arial" charset="0"/>
              <a:buAutoNum type="alphaLcParenR"/>
              <a:defRPr/>
            </a:pPr>
            <a:r>
              <a:rPr lang="pl-PL" altLang="pl-PL" dirty="0">
                <a:latin typeface="Arial" pitchFamily="34" charset="0"/>
                <a:cs typeface="Arial" pitchFamily="34" charset="0"/>
              </a:rPr>
              <a:t>bizantyńskich, </a:t>
            </a:r>
          </a:p>
          <a:p>
            <a:pPr lvl="1" eaLnBrk="0" hangingPunct="0">
              <a:spcBef>
                <a:spcPct val="20000"/>
              </a:spcBef>
              <a:buFont typeface="Arial" charset="0"/>
              <a:buAutoNum type="alphaLcParenR"/>
              <a:defRPr/>
            </a:pPr>
            <a:r>
              <a:rPr lang="pl-PL" altLang="pl-PL" dirty="0">
                <a:latin typeface="Arial" pitchFamily="34" charset="0"/>
                <a:cs typeface="Arial" pitchFamily="34" charset="0"/>
              </a:rPr>
              <a:t>romańskich, </a:t>
            </a:r>
          </a:p>
          <a:p>
            <a:pPr lvl="1" eaLnBrk="0" hangingPunct="0">
              <a:spcBef>
                <a:spcPct val="20000"/>
              </a:spcBef>
              <a:buFont typeface="Arial" charset="0"/>
              <a:buAutoNum type="alphaLcParenR"/>
              <a:defRPr/>
            </a:pPr>
            <a:r>
              <a:rPr lang="pl-PL" altLang="pl-PL" dirty="0">
                <a:latin typeface="Arial" pitchFamily="34" charset="0"/>
                <a:cs typeface="Arial" pitchFamily="34" charset="0"/>
              </a:rPr>
              <a:t>gotyckich.</a:t>
            </a:r>
          </a:p>
          <a:p>
            <a:pPr marL="0" indent="0">
              <a:buNone/>
            </a:pPr>
            <a:endParaRPr lang="pl-PL" dirty="0"/>
          </a:p>
        </p:txBody>
      </p:sp>
      <p:sp>
        <p:nvSpPr>
          <p:cNvPr id="9" name="pole tekstowe 2"/>
          <p:cNvSpPr txBox="1">
            <a:spLocks noChangeArrowheads="1"/>
          </p:cNvSpPr>
          <p:nvPr/>
        </p:nvSpPr>
        <p:spPr bwMode="auto">
          <a:xfrm>
            <a:off x="1874909" y="833840"/>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smtClean="0">
                <a:solidFill>
                  <a:srgbClr val="392E65"/>
                </a:solidFill>
                <a:latin typeface="Myriad Pro Cond" panose="020B0506030403020204" pitchFamily="34" charset="0"/>
                <a:cs typeface="Arial" pitchFamily="34" charset="0"/>
              </a:rPr>
              <a:t>TREŚCI KSZTAŁCENIA </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170663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74003" y="1908460"/>
            <a:ext cx="10515600" cy="4351338"/>
          </a:xfrm>
        </p:spPr>
        <p:txBody>
          <a:bodyPr>
            <a:normAutofit/>
          </a:bodyPr>
          <a:lstStyle/>
          <a:p>
            <a:pPr marL="0" indent="0">
              <a:buNone/>
              <a:defRPr/>
            </a:pPr>
            <a:r>
              <a:rPr lang="pl-PL" altLang="pl-PL" sz="2400" b="1" dirty="0">
                <a:solidFill>
                  <a:srgbClr val="002060"/>
                </a:solidFill>
                <a:latin typeface="Arial" pitchFamily="34" charset="0"/>
                <a:cs typeface="Arial" pitchFamily="34" charset="0"/>
              </a:rPr>
              <a:t>CEL V (1) – </a:t>
            </a:r>
            <a:r>
              <a:rPr lang="pl-PL" altLang="pl-PL" sz="2400" dirty="0">
                <a:latin typeface="Arial" pitchFamily="34" charset="0"/>
                <a:cs typeface="Arial" pitchFamily="34" charset="0"/>
              </a:rPr>
              <a:t>Zapoznanie ze zbiorami najważniejszych muzeów i kolekcji dzieł sztuki na świecie i w Polsce, a także z funkcją mecenatu artystycznego oraz jego wpływem na kształt dzieła sztuki.</a:t>
            </a:r>
          </a:p>
          <a:p>
            <a:pPr marL="0" indent="0">
              <a:buNone/>
              <a:defRPr/>
            </a:pPr>
            <a:r>
              <a:rPr lang="pl-PL" altLang="pl-PL" sz="2400" b="1" dirty="0" smtClean="0">
                <a:solidFill>
                  <a:srgbClr val="002060"/>
                </a:solidFill>
                <a:latin typeface="Arial" pitchFamily="34" charset="0"/>
                <a:cs typeface="Arial" pitchFamily="34" charset="0"/>
              </a:rPr>
              <a:t>Uczeń</a:t>
            </a:r>
            <a:r>
              <a:rPr lang="pl-PL" altLang="pl-PL" sz="2400" b="1" dirty="0">
                <a:solidFill>
                  <a:srgbClr val="002060"/>
                </a:solidFill>
                <a:latin typeface="Arial" pitchFamily="34" charset="0"/>
                <a:cs typeface="Arial" pitchFamily="34" charset="0"/>
              </a:rPr>
              <a:t>:</a:t>
            </a:r>
          </a:p>
          <a:p>
            <a:pPr>
              <a:defRPr/>
            </a:pPr>
            <a:endParaRPr lang="pl-PL" altLang="pl-PL" sz="2400" b="1" dirty="0">
              <a:solidFill>
                <a:srgbClr val="002060"/>
              </a:solidFill>
              <a:latin typeface="Arial" pitchFamily="34" charset="0"/>
              <a:cs typeface="Arial" pitchFamily="34" charset="0"/>
            </a:endParaRPr>
          </a:p>
          <a:p>
            <a:pPr marL="457200" indent="-457200" eaLnBrk="0" hangingPunct="0">
              <a:spcBef>
                <a:spcPct val="20000"/>
              </a:spcBef>
              <a:buFont typeface="+mj-lt"/>
              <a:buAutoNum type="arabicParenR"/>
              <a:defRPr/>
            </a:pPr>
            <a:r>
              <a:rPr lang="pl-PL" altLang="pl-PL" sz="2400" dirty="0">
                <a:latin typeface="Arial" pitchFamily="34" charset="0"/>
                <a:cs typeface="Arial" pitchFamily="34" charset="0"/>
              </a:rPr>
              <a:t>wymienia najważniejsze muzea  i kolekcje sztuki w Polsce i na świecie, wskazuje miasta, w których się znajdują;</a:t>
            </a:r>
          </a:p>
          <a:p>
            <a:pPr marL="457200" indent="-457200" eaLnBrk="0" hangingPunct="0">
              <a:spcBef>
                <a:spcPct val="20000"/>
              </a:spcBef>
              <a:buFont typeface="+mj-lt"/>
              <a:buAutoNum type="arabicParenR"/>
              <a:defRPr/>
            </a:pPr>
            <a:r>
              <a:rPr lang="pl-PL" altLang="pl-PL" sz="2400" dirty="0">
                <a:latin typeface="Arial" pitchFamily="34" charset="0"/>
                <a:cs typeface="Arial" pitchFamily="34" charset="0"/>
              </a:rPr>
              <a:t>zna najistotniejszych fundatorów, mecenasów i marszandów, na których zlecenie powstawały wybitne dzieła sztuki.</a:t>
            </a:r>
          </a:p>
          <a:p>
            <a:pPr marL="0" indent="0">
              <a:buNone/>
            </a:pPr>
            <a:endParaRPr lang="pl-PL" sz="2400" dirty="0">
              <a:latin typeface="Arial" pitchFamily="34" charset="0"/>
              <a:cs typeface="Arial" pitchFamily="34" charset="0"/>
            </a:endParaRPr>
          </a:p>
        </p:txBody>
      </p:sp>
      <p:sp>
        <p:nvSpPr>
          <p:cNvPr id="9" name="pole tekstowe 2"/>
          <p:cNvSpPr txBox="1">
            <a:spLocks noChangeArrowheads="1"/>
          </p:cNvSpPr>
          <p:nvPr/>
        </p:nvSpPr>
        <p:spPr bwMode="auto">
          <a:xfrm>
            <a:off x="1874909" y="833840"/>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smtClean="0">
                <a:solidFill>
                  <a:srgbClr val="392E65"/>
                </a:solidFill>
                <a:latin typeface="Myriad Pro Cond" panose="020B0506030403020204" pitchFamily="34" charset="0"/>
                <a:cs typeface="Arial" pitchFamily="34" charset="0"/>
              </a:rPr>
              <a:t>TREŚCI KSZTAŁCENIA </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12416296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74003" y="1906459"/>
            <a:ext cx="10515600" cy="4351338"/>
          </a:xfrm>
        </p:spPr>
        <p:txBody>
          <a:bodyPr/>
          <a:lstStyle/>
          <a:p>
            <a:pPr marL="0" indent="0">
              <a:buNone/>
              <a:defRPr/>
            </a:pPr>
            <a:r>
              <a:rPr lang="pl-PL" altLang="pl-PL" sz="2400" b="1" dirty="0">
                <a:solidFill>
                  <a:srgbClr val="002060"/>
                </a:solidFill>
                <a:latin typeface="Arial" pitchFamily="34" charset="0"/>
                <a:cs typeface="Arial" pitchFamily="34" charset="0"/>
              </a:rPr>
              <a:t>CEL V (2) </a:t>
            </a:r>
            <a:endParaRPr lang="pl-PL" altLang="pl-PL" sz="2400" b="1" dirty="0" smtClean="0">
              <a:solidFill>
                <a:srgbClr val="002060"/>
              </a:solidFill>
              <a:latin typeface="Arial" pitchFamily="34" charset="0"/>
              <a:cs typeface="Arial" pitchFamily="34" charset="0"/>
            </a:endParaRPr>
          </a:p>
          <a:p>
            <a:pPr marL="0" indent="0">
              <a:buNone/>
              <a:defRPr/>
            </a:pPr>
            <a:r>
              <a:rPr lang="pl-PL" altLang="pl-PL" sz="2400" b="1" dirty="0" smtClean="0">
                <a:solidFill>
                  <a:srgbClr val="002060"/>
                </a:solidFill>
                <a:latin typeface="Arial" pitchFamily="34" charset="0"/>
                <a:cs typeface="Arial" pitchFamily="34" charset="0"/>
              </a:rPr>
              <a:t>Uczeń</a:t>
            </a:r>
            <a:r>
              <a:rPr lang="pl-PL" altLang="pl-PL" sz="2400" b="1" dirty="0">
                <a:solidFill>
                  <a:srgbClr val="002060"/>
                </a:solidFill>
                <a:latin typeface="Arial" pitchFamily="34" charset="0"/>
                <a:cs typeface="Arial" pitchFamily="34" charset="0"/>
              </a:rPr>
              <a:t>:</a:t>
            </a:r>
          </a:p>
          <a:p>
            <a:pPr>
              <a:defRPr/>
            </a:pPr>
            <a:endParaRPr lang="pl-PL" altLang="pl-PL" sz="2400" b="1" dirty="0">
              <a:solidFill>
                <a:srgbClr val="002060"/>
              </a:solidFill>
              <a:latin typeface="Arial" pitchFamily="34" charset="0"/>
              <a:cs typeface="Arial" pitchFamily="34" charset="0"/>
            </a:endParaRPr>
          </a:p>
          <a:p>
            <a:pPr marL="457200" indent="-457200" eaLnBrk="0" hangingPunct="0">
              <a:spcBef>
                <a:spcPct val="20000"/>
              </a:spcBef>
              <a:buFont typeface="+mj-lt"/>
              <a:buAutoNum type="arabicParenR"/>
              <a:defRPr/>
            </a:pPr>
            <a:r>
              <a:rPr lang="pl-PL" altLang="pl-PL" sz="2400" dirty="0">
                <a:latin typeface="Arial" pitchFamily="34" charset="0"/>
                <a:cs typeface="Arial" pitchFamily="34" charset="0"/>
              </a:rPr>
              <a:t>łączy dzieło z muzeum lub miejscem (kościoły, pałace, galerie), w którym się ono znajduje;</a:t>
            </a:r>
          </a:p>
          <a:p>
            <a:pPr marL="457200" indent="-457200" eaLnBrk="0" hangingPunct="0">
              <a:spcBef>
                <a:spcPct val="20000"/>
              </a:spcBef>
              <a:buFont typeface="+mj-lt"/>
              <a:buAutoNum type="arabicParenR"/>
              <a:defRPr/>
            </a:pPr>
            <a:r>
              <a:rPr lang="pl-PL" altLang="pl-PL" sz="2400" dirty="0">
                <a:latin typeface="Arial" pitchFamily="34" charset="0"/>
                <a:cs typeface="Arial" pitchFamily="34" charset="0"/>
              </a:rPr>
              <a:t>łączy dzieło z fundatorem, mecenasem lub marszandem, dla którego powstało;</a:t>
            </a:r>
          </a:p>
          <a:p>
            <a:pPr marL="457200" indent="-457200" eaLnBrk="0" hangingPunct="0">
              <a:spcBef>
                <a:spcPct val="20000"/>
              </a:spcBef>
              <a:buFont typeface="+mj-lt"/>
              <a:buAutoNum type="arabicParenR"/>
              <a:defRPr/>
            </a:pPr>
            <a:r>
              <a:rPr lang="pl-PL" altLang="pl-PL" sz="2400" dirty="0">
                <a:latin typeface="Arial" pitchFamily="34" charset="0"/>
                <a:cs typeface="Arial" pitchFamily="34" charset="0"/>
              </a:rPr>
              <a:t>formułuje samodzielne, logiczne wypowiedzi argumentacyjne na temat wpływu mecenatu artystycznego na kształt dzieła.</a:t>
            </a:r>
          </a:p>
          <a:p>
            <a:pPr marL="457200" indent="-457200" eaLnBrk="0" hangingPunct="0">
              <a:spcBef>
                <a:spcPct val="20000"/>
              </a:spcBef>
              <a:buFont typeface="+mj-lt"/>
              <a:buAutoNum type="arabicParenR"/>
              <a:defRPr/>
            </a:pPr>
            <a:endParaRPr lang="pl-PL" altLang="pl-PL" sz="3200" dirty="0"/>
          </a:p>
          <a:p>
            <a:pPr marL="0" indent="0">
              <a:buNone/>
            </a:pPr>
            <a:endParaRPr lang="pl-PL" dirty="0"/>
          </a:p>
        </p:txBody>
      </p:sp>
      <p:sp>
        <p:nvSpPr>
          <p:cNvPr id="9" name="pole tekstowe 2"/>
          <p:cNvSpPr txBox="1">
            <a:spLocks noChangeArrowheads="1"/>
          </p:cNvSpPr>
          <p:nvPr/>
        </p:nvSpPr>
        <p:spPr bwMode="auto">
          <a:xfrm>
            <a:off x="1874909" y="833840"/>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smtClean="0">
                <a:solidFill>
                  <a:srgbClr val="392E65"/>
                </a:solidFill>
                <a:latin typeface="Myriad Pro Cond" panose="020B0506030403020204" pitchFamily="34" charset="0"/>
                <a:cs typeface="Arial" pitchFamily="34" charset="0"/>
              </a:rPr>
              <a:t>TREŚCI KSZTAŁCENIA </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1369080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74003" y="1923055"/>
            <a:ext cx="10515600" cy="4351338"/>
          </a:xfrm>
        </p:spPr>
        <p:txBody>
          <a:bodyPr>
            <a:noAutofit/>
          </a:bodyPr>
          <a:lstStyle/>
          <a:p>
            <a:pPr marL="0" indent="0">
              <a:buNone/>
            </a:pPr>
            <a:r>
              <a:rPr lang="pl-PL" altLang="pl-PL" sz="2400" dirty="0">
                <a:solidFill>
                  <a:srgbClr val="002060"/>
                </a:solidFill>
                <a:latin typeface="Arial" pitchFamily="34" charset="0"/>
                <a:cs typeface="Arial" pitchFamily="34" charset="0"/>
              </a:rPr>
              <a:t>Lekcje w miarę możliwości powinny być uzupełniane innymi formami zajęć, realizowanymi we wszystkich latach </a:t>
            </a:r>
            <a:r>
              <a:rPr lang="pl-PL" altLang="pl-PL" sz="2400" dirty="0" smtClean="0">
                <a:solidFill>
                  <a:srgbClr val="002060"/>
                </a:solidFill>
                <a:latin typeface="Arial" pitchFamily="34" charset="0"/>
                <a:cs typeface="Arial" pitchFamily="34" charset="0"/>
              </a:rPr>
              <a:t>nauki, takimi jak:</a:t>
            </a:r>
            <a:endParaRPr lang="pl-PL" altLang="pl-PL" sz="2400" dirty="0">
              <a:latin typeface="Arial" pitchFamily="34" charset="0"/>
              <a:cs typeface="Arial" pitchFamily="34" charset="0"/>
            </a:endParaRPr>
          </a:p>
          <a:p>
            <a:pPr>
              <a:spcBef>
                <a:spcPct val="0"/>
              </a:spcBef>
              <a:spcAft>
                <a:spcPts val="600"/>
              </a:spcAft>
              <a:defRPr/>
            </a:pPr>
            <a:r>
              <a:rPr lang="pl-PL" altLang="pl-PL" sz="2400" dirty="0">
                <a:solidFill>
                  <a:srgbClr val="002060"/>
                </a:solidFill>
                <a:latin typeface="Arial" pitchFamily="34" charset="0"/>
                <a:cs typeface="Arial" pitchFamily="34" charset="0"/>
              </a:rPr>
              <a:t>lekcje w galeriach, muzeach, obiektach sakralnych, pracowniach twórców;  </a:t>
            </a:r>
          </a:p>
          <a:p>
            <a:pPr>
              <a:spcBef>
                <a:spcPct val="0"/>
              </a:spcBef>
              <a:spcAft>
                <a:spcPts val="600"/>
              </a:spcAft>
              <a:defRPr/>
            </a:pPr>
            <a:r>
              <a:rPr lang="pl-PL" altLang="pl-PL" sz="2400" dirty="0">
                <a:solidFill>
                  <a:srgbClr val="002060"/>
                </a:solidFill>
                <a:latin typeface="Arial" pitchFamily="34" charset="0"/>
                <a:cs typeface="Arial" pitchFamily="34" charset="0"/>
              </a:rPr>
              <a:t>wycieczki, w tym zajęcia plenerowe;</a:t>
            </a:r>
          </a:p>
          <a:p>
            <a:pPr>
              <a:spcBef>
                <a:spcPct val="0"/>
              </a:spcBef>
              <a:spcAft>
                <a:spcPts val="600"/>
              </a:spcAft>
              <a:defRPr/>
            </a:pPr>
            <a:r>
              <a:rPr lang="pl-PL" altLang="pl-PL" sz="2400" dirty="0">
                <a:solidFill>
                  <a:srgbClr val="002060"/>
                </a:solidFill>
                <a:latin typeface="Arial" pitchFamily="34" charset="0"/>
                <a:cs typeface="Arial" pitchFamily="34" charset="0"/>
              </a:rPr>
              <a:t>tworzenie wystaw prac własnych, klasowych i szkolnych;</a:t>
            </a:r>
          </a:p>
          <a:p>
            <a:pPr>
              <a:spcBef>
                <a:spcPct val="0"/>
              </a:spcBef>
              <a:spcAft>
                <a:spcPts val="600"/>
              </a:spcAft>
              <a:defRPr/>
            </a:pPr>
            <a:r>
              <a:rPr lang="pl-PL" altLang="pl-PL" sz="2400" dirty="0">
                <a:solidFill>
                  <a:srgbClr val="002060"/>
                </a:solidFill>
                <a:latin typeface="Arial" pitchFamily="34" charset="0"/>
                <a:cs typeface="Arial" pitchFamily="34" charset="0"/>
              </a:rPr>
              <a:t>zwiedzanie wystaw;</a:t>
            </a:r>
          </a:p>
          <a:p>
            <a:pPr>
              <a:spcBef>
                <a:spcPct val="0"/>
              </a:spcBef>
              <a:spcAft>
                <a:spcPts val="600"/>
              </a:spcAft>
              <a:defRPr/>
            </a:pPr>
            <a:r>
              <a:rPr lang="pl-PL" altLang="pl-PL" sz="2400" dirty="0">
                <a:solidFill>
                  <a:srgbClr val="002060"/>
                </a:solidFill>
                <a:latin typeface="Arial" pitchFamily="34" charset="0"/>
                <a:cs typeface="Arial" pitchFamily="34" charset="0"/>
              </a:rPr>
              <a:t>spotkania z artystami;</a:t>
            </a:r>
          </a:p>
          <a:p>
            <a:pPr>
              <a:spcBef>
                <a:spcPct val="0"/>
              </a:spcBef>
              <a:spcAft>
                <a:spcPts val="600"/>
              </a:spcAft>
              <a:defRPr/>
            </a:pPr>
            <a:r>
              <a:rPr lang="pl-PL" altLang="pl-PL" sz="2400" dirty="0">
                <a:solidFill>
                  <a:srgbClr val="002060"/>
                </a:solidFill>
                <a:latin typeface="Arial" pitchFamily="34" charset="0"/>
                <a:cs typeface="Arial" pitchFamily="34" charset="0"/>
              </a:rPr>
              <a:t>poznawanie zabytków i twórców regionu, w miarę możliwości współtworzenie kultury regionalnej w powiązaniu z instytucjami</a:t>
            </a:r>
            <a:br>
              <a:rPr lang="pl-PL" altLang="pl-PL" sz="2400" dirty="0">
                <a:solidFill>
                  <a:srgbClr val="002060"/>
                </a:solidFill>
                <a:latin typeface="Arial" pitchFamily="34" charset="0"/>
                <a:cs typeface="Arial" pitchFamily="34" charset="0"/>
              </a:rPr>
            </a:br>
            <a:r>
              <a:rPr lang="pl-PL" altLang="pl-PL" sz="2400" dirty="0">
                <a:solidFill>
                  <a:srgbClr val="002060"/>
                </a:solidFill>
                <a:latin typeface="Arial" pitchFamily="34" charset="0"/>
                <a:cs typeface="Arial" pitchFamily="34" charset="0"/>
              </a:rPr>
              <a:t>zajmującymi się upowszechnianiem kultury i sztuki;</a:t>
            </a:r>
          </a:p>
          <a:p>
            <a:pPr>
              <a:spcBef>
                <a:spcPct val="0"/>
              </a:spcBef>
              <a:spcAft>
                <a:spcPts val="600"/>
              </a:spcAft>
              <a:defRPr/>
            </a:pPr>
            <a:r>
              <a:rPr lang="pl-PL" altLang="pl-PL" sz="2400" dirty="0">
                <a:solidFill>
                  <a:srgbClr val="002060"/>
                </a:solidFill>
                <a:latin typeface="Arial" pitchFamily="34" charset="0"/>
                <a:cs typeface="Arial" pitchFamily="34" charset="0"/>
              </a:rPr>
              <a:t>udział w konkursach plastycznych.</a:t>
            </a:r>
            <a:endParaRPr lang="pl-PL" sz="2400" dirty="0">
              <a:latin typeface="Arial" pitchFamily="34" charset="0"/>
              <a:cs typeface="Arial" pitchFamily="34" charset="0"/>
            </a:endParaRPr>
          </a:p>
        </p:txBody>
      </p:sp>
      <p:sp>
        <p:nvSpPr>
          <p:cNvPr id="9" name="pole tekstowe 2"/>
          <p:cNvSpPr txBox="1">
            <a:spLocks noChangeArrowheads="1"/>
          </p:cNvSpPr>
          <p:nvPr/>
        </p:nvSpPr>
        <p:spPr bwMode="auto">
          <a:xfrm>
            <a:off x="1874909" y="827490"/>
            <a:ext cx="87137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a:solidFill>
                  <a:srgbClr val="392E65"/>
                </a:solidFill>
                <a:latin typeface="Myriad Pro Cond" panose="020B0506030403020204" pitchFamily="34" charset="0"/>
                <a:cs typeface="Arial" pitchFamily="34" charset="0"/>
              </a:rPr>
              <a:t>KIERUNKI </a:t>
            </a:r>
            <a:r>
              <a:rPr lang="pl-PL" altLang="pl-PL" sz="3200" b="1" dirty="0" smtClean="0">
                <a:solidFill>
                  <a:srgbClr val="392E65"/>
                </a:solidFill>
                <a:latin typeface="Myriad Pro Cond" panose="020B0506030403020204" pitchFamily="34" charset="0"/>
                <a:cs typeface="Arial" pitchFamily="34" charset="0"/>
              </a:rPr>
              <a:t>DZIAŁAŃ (1</a:t>
            </a:r>
            <a:r>
              <a:rPr lang="pl-PL" altLang="pl-PL" sz="3200" b="1" dirty="0" smtClean="0">
                <a:solidFill>
                  <a:srgbClr val="002060"/>
                </a:solidFill>
                <a:latin typeface="Myriad Pro Cond" panose="020B0506030403020204" pitchFamily="34" charset="0"/>
                <a:cs typeface="Arial" pitchFamily="34" charset="0"/>
              </a:rPr>
              <a:t>) </a:t>
            </a:r>
            <a:endParaRPr lang="pl-PL" altLang="pl-PL" sz="3200" b="1" dirty="0">
              <a:solidFill>
                <a:srgbClr val="002060"/>
              </a:solidFill>
              <a:latin typeface="Myriad Pro Cond" panose="020B0506030403020204" pitchFamily="34" charset="0"/>
              <a:cs typeface="Arial" pitchFamily="34" charset="0"/>
            </a:endParaRPr>
          </a:p>
          <a:p>
            <a:pPr algn="ctr" eaLnBrk="1" hangingPunct="1"/>
            <a:r>
              <a:rPr lang="pl-PL" altLang="pl-PL" sz="3200" dirty="0" smtClean="0">
                <a:solidFill>
                  <a:srgbClr val="002060"/>
                </a:solidFill>
                <a:latin typeface="Calibri" pitchFamily="34" charset="0"/>
              </a:rPr>
              <a:t> </a:t>
            </a:r>
            <a:endParaRPr lang="pl-PL" altLang="pl-PL" sz="3200" dirty="0">
              <a:solidFill>
                <a:srgbClr val="002060"/>
              </a:solidFill>
              <a:latin typeface="Calibri" pitchFamily="34" charset="0"/>
            </a:endParaRPr>
          </a:p>
        </p:txBody>
      </p:sp>
    </p:spTree>
    <p:extLst>
      <p:ext uri="{BB962C8B-B14F-4D97-AF65-F5344CB8AC3E}">
        <p14:creationId xmlns:p14="http://schemas.microsoft.com/office/powerpoint/2010/main" val="411007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70463" y="783941"/>
            <a:ext cx="8756176" cy="1325563"/>
          </a:xfrm>
        </p:spPr>
        <p:txBody>
          <a:bodyPr/>
          <a:lstStyle/>
          <a:p>
            <a:pPr algn="ctr"/>
            <a:r>
              <a:rPr lang="pl-PL" altLang="pl-PL" sz="3200" b="1" dirty="0" smtClean="0">
                <a:solidFill>
                  <a:srgbClr val="392E65"/>
                </a:solidFill>
                <a:latin typeface="Myriad Pro Cond" panose="020B0506030403020204" pitchFamily="34" charset="0"/>
                <a:cs typeface="Arial" pitchFamily="34" charset="0"/>
              </a:rPr>
              <a:t>OGÓLNE ZAŁOŻENIE ZMIAN</a:t>
            </a:r>
            <a:r>
              <a:rPr lang="pl-PL" altLang="pl-PL" b="1" dirty="0" smtClean="0">
                <a:solidFill>
                  <a:srgbClr val="002060"/>
                </a:solidFill>
                <a:latin typeface="Calibri" pitchFamily="34" charset="0"/>
              </a:rPr>
              <a:t/>
            </a:r>
            <a:br>
              <a:rPr lang="pl-PL" altLang="pl-PL" b="1" dirty="0" smtClean="0">
                <a:solidFill>
                  <a:srgbClr val="002060"/>
                </a:solidFill>
                <a:latin typeface="Calibri" pitchFamily="34" charset="0"/>
              </a:rPr>
            </a:br>
            <a:endParaRPr lang="pl-PL" dirty="0"/>
          </a:p>
        </p:txBody>
      </p:sp>
      <p:sp>
        <p:nvSpPr>
          <p:cNvPr id="3" name="Symbol zastępczy zawartości 2"/>
          <p:cNvSpPr>
            <a:spLocks noGrp="1"/>
          </p:cNvSpPr>
          <p:nvPr>
            <p:ph idx="1"/>
          </p:nvPr>
        </p:nvSpPr>
        <p:spPr>
          <a:xfrm>
            <a:off x="682387" y="1877325"/>
            <a:ext cx="10945505" cy="4804012"/>
          </a:xfrm>
        </p:spPr>
        <p:txBody>
          <a:bodyPr>
            <a:normAutofit/>
          </a:bodyPr>
          <a:lstStyle/>
          <a:p>
            <a:pPr marL="285750" indent="-285750">
              <a:buFontTx/>
              <a:buChar char="•"/>
            </a:pPr>
            <a:r>
              <a:rPr lang="pl-PL" altLang="pl-PL" dirty="0" smtClean="0">
                <a:latin typeface="Arial" pitchFamily="34" charset="0"/>
                <a:cs typeface="Arial" pitchFamily="34" charset="0"/>
              </a:rPr>
              <a:t>Plastyka na III etapie edukacyjnym jest kontynuacją przedmiotu nauczanego na I </a:t>
            </a:r>
            <a:r>
              <a:rPr lang="pl-PL" altLang="pl-PL" dirty="0" err="1" smtClean="0">
                <a:latin typeface="Arial" pitchFamily="34" charset="0"/>
                <a:cs typeface="Arial" pitchFamily="34" charset="0"/>
              </a:rPr>
              <a:t>i</a:t>
            </a:r>
            <a:r>
              <a:rPr lang="pl-PL" altLang="pl-PL" dirty="0" smtClean="0">
                <a:latin typeface="Arial" pitchFamily="34" charset="0"/>
                <a:cs typeface="Arial" pitchFamily="34" charset="0"/>
              </a:rPr>
              <a:t> II etapie edukacyjnym. </a:t>
            </a:r>
          </a:p>
          <a:p>
            <a:pPr marL="285750" indent="-285750">
              <a:buFontTx/>
              <a:buChar char="•"/>
            </a:pPr>
            <a:r>
              <a:rPr lang="pl-PL" altLang="pl-PL" dirty="0" smtClean="0">
                <a:latin typeface="Arial" pitchFamily="34" charset="0"/>
                <a:cs typeface="Arial" pitchFamily="34" charset="0"/>
              </a:rPr>
              <a:t>Jest to przedmiot </a:t>
            </a:r>
            <a:r>
              <a:rPr lang="pl-PL" altLang="pl-PL" dirty="0" smtClean="0">
                <a:latin typeface="Arial" pitchFamily="34" charset="0"/>
                <a:cs typeface="Arial" pitchFamily="34" charset="0"/>
              </a:rPr>
              <a:t>praktyczny, </a:t>
            </a:r>
            <a:r>
              <a:rPr lang="pl-PL" altLang="pl-PL" dirty="0" smtClean="0">
                <a:latin typeface="Arial" pitchFamily="34" charset="0"/>
                <a:cs typeface="Arial" pitchFamily="34" charset="0"/>
              </a:rPr>
              <a:t>w odróżnieniu od </a:t>
            </a:r>
            <a:r>
              <a:rPr lang="pl-PL" altLang="pl-PL" dirty="0">
                <a:latin typeface="Arial" pitchFamily="34" charset="0"/>
                <a:cs typeface="Arial" pitchFamily="34" charset="0"/>
              </a:rPr>
              <a:t>przedmiotu wiedza o </a:t>
            </a:r>
            <a:r>
              <a:rPr lang="pl-PL" altLang="pl-PL" dirty="0" smtClean="0">
                <a:latin typeface="Arial" pitchFamily="34" charset="0"/>
                <a:cs typeface="Arial" pitchFamily="34" charset="0"/>
              </a:rPr>
              <a:t>kulturze, ale także wprowadza w obszar dziejów sztuki, jej teorii i praktyki. </a:t>
            </a:r>
          </a:p>
          <a:p>
            <a:pPr marL="285750" indent="-285750">
              <a:buFontTx/>
              <a:buChar char="•"/>
            </a:pPr>
            <a:r>
              <a:rPr lang="pl-PL" altLang="pl-PL" dirty="0" smtClean="0">
                <a:latin typeface="Arial" pitchFamily="34" charset="0"/>
                <a:cs typeface="Arial" pitchFamily="34" charset="0"/>
              </a:rPr>
              <a:t>Ogranicza się do poznawania przede wszystkim języka sztuk plastycznych, ale ze świadomością szerszego kontekstu kulturowego. </a:t>
            </a:r>
          </a:p>
          <a:p>
            <a:pPr marL="285750" indent="-285750">
              <a:buFontTx/>
              <a:buChar char="•"/>
            </a:pPr>
            <a:r>
              <a:rPr lang="pl-PL" altLang="pl-PL" dirty="0" smtClean="0">
                <a:latin typeface="Arial" pitchFamily="34" charset="0"/>
                <a:cs typeface="Arial" pitchFamily="34" charset="0"/>
              </a:rPr>
              <a:t>Jest ważnym elementem wychowania: uczy szacunku dla dziedzictwa kulturowego oraz wprowadza zagadnienia wiążące się z ochroną dóbr kultury i własności intelektualnej.  </a:t>
            </a:r>
          </a:p>
          <a:p>
            <a:pPr>
              <a:spcBef>
                <a:spcPct val="0"/>
              </a:spcBef>
              <a:spcAft>
                <a:spcPts val="1200"/>
              </a:spcAft>
              <a:defRPr/>
            </a:pPr>
            <a:endParaRPr lang="pl-PL" altLang="pl-PL" dirty="0" smtClean="0">
              <a:solidFill>
                <a:srgbClr val="002060"/>
              </a:solidFill>
              <a:latin typeface="Arial" pitchFamily="34" charset="0"/>
              <a:cs typeface="Arial" pitchFamily="34" charset="0"/>
            </a:endParaRPr>
          </a:p>
          <a:p>
            <a:endParaRPr lang="pl-PL" dirty="0"/>
          </a:p>
        </p:txBody>
      </p:sp>
    </p:spTree>
    <p:extLst>
      <p:ext uri="{BB962C8B-B14F-4D97-AF65-F5344CB8AC3E}">
        <p14:creationId xmlns:p14="http://schemas.microsoft.com/office/powerpoint/2010/main" val="3135007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09433" y="1905901"/>
            <a:ext cx="11327642" cy="4820834"/>
          </a:xfrm>
        </p:spPr>
        <p:txBody>
          <a:bodyPr>
            <a:normAutofit/>
          </a:bodyPr>
          <a:lstStyle/>
          <a:p>
            <a:pPr>
              <a:spcBef>
                <a:spcPct val="20000"/>
              </a:spcBef>
            </a:pPr>
            <a:r>
              <a:rPr lang="pl-PL" altLang="pl-PL" sz="2400" dirty="0">
                <a:latin typeface="Arial" pitchFamily="34" charset="0"/>
                <a:cs typeface="Arial" pitchFamily="34" charset="0"/>
              </a:rPr>
              <a:t>Lekcje prowadzone w szkole powinna cechować różnorodność stosowanych </a:t>
            </a:r>
            <a:r>
              <a:rPr lang="pl-PL" altLang="pl-PL" sz="2400" dirty="0" smtClean="0">
                <a:latin typeface="Arial" pitchFamily="34" charset="0"/>
                <a:cs typeface="Arial" pitchFamily="34" charset="0"/>
              </a:rPr>
              <a:t>metod, w tym przede wszystkim metod aktywizujących. </a:t>
            </a:r>
          </a:p>
          <a:p>
            <a:pPr>
              <a:spcBef>
                <a:spcPct val="20000"/>
              </a:spcBef>
            </a:pPr>
            <a:r>
              <a:rPr lang="pl-PL" altLang="pl-PL" sz="2400" dirty="0" smtClean="0">
                <a:latin typeface="Arial" pitchFamily="34" charset="0"/>
                <a:cs typeface="Arial" pitchFamily="34" charset="0"/>
              </a:rPr>
              <a:t>W miarę możliwości na lekcjach wprowadzających nowy materiał powinno się odchodzić od metody wykładu, lub ograniczać czas jego trwania do kilkunastu minut.</a:t>
            </a:r>
          </a:p>
          <a:p>
            <a:pPr>
              <a:spcBef>
                <a:spcPct val="20000"/>
              </a:spcBef>
            </a:pPr>
            <a:r>
              <a:rPr lang="pl-PL" altLang="pl-PL" sz="2400" dirty="0" smtClean="0">
                <a:latin typeface="Arial" pitchFamily="34" charset="0"/>
                <a:cs typeface="Arial" pitchFamily="34" charset="0"/>
              </a:rPr>
              <a:t>Z innych, pożądanych metod i technik do wykorzystania na lekcjach zaleca się:</a:t>
            </a:r>
          </a:p>
          <a:p>
            <a:pPr lvl="1">
              <a:spcBef>
                <a:spcPct val="20000"/>
              </a:spcBef>
            </a:pPr>
            <a:r>
              <a:rPr lang="pl-PL" altLang="pl-PL" sz="2000" dirty="0">
                <a:latin typeface="Arial" pitchFamily="34" charset="0"/>
                <a:cs typeface="Arial" pitchFamily="34" charset="0"/>
              </a:rPr>
              <a:t>d</a:t>
            </a:r>
            <a:r>
              <a:rPr lang="pl-PL" altLang="pl-PL" sz="2000" dirty="0" smtClean="0">
                <a:latin typeface="Arial" pitchFamily="34" charset="0"/>
                <a:cs typeface="Arial" pitchFamily="34" charset="0"/>
              </a:rPr>
              <a:t>ialog sokratejski (rozmowa nauczająca),</a:t>
            </a:r>
          </a:p>
          <a:p>
            <a:pPr lvl="1">
              <a:spcBef>
                <a:spcPct val="20000"/>
              </a:spcBef>
            </a:pPr>
            <a:r>
              <a:rPr lang="pl-PL" altLang="pl-PL" sz="2000" dirty="0" smtClean="0">
                <a:latin typeface="Arial" pitchFamily="34" charset="0"/>
                <a:cs typeface="Arial" pitchFamily="34" charset="0"/>
              </a:rPr>
              <a:t>uczenie się we współpracy (zwłaszcza w działaniach związanych  z opisami i analizami dzieł sztuki oraz analizami tekstów źródłowych).</a:t>
            </a:r>
          </a:p>
          <a:p>
            <a:pPr lvl="1">
              <a:spcBef>
                <a:spcPct val="20000"/>
              </a:spcBef>
            </a:pPr>
            <a:r>
              <a:rPr lang="pl-PL" altLang="pl-PL" sz="2000" dirty="0" smtClean="0">
                <a:latin typeface="Arial" pitchFamily="34" charset="0"/>
                <a:cs typeface="Arial" pitchFamily="34" charset="0"/>
              </a:rPr>
              <a:t>gry i zabawy dydaktyczne</a:t>
            </a:r>
          </a:p>
          <a:p>
            <a:pPr lvl="1">
              <a:spcBef>
                <a:spcPct val="20000"/>
              </a:spcBef>
            </a:pPr>
            <a:r>
              <a:rPr lang="pl-PL" altLang="pl-PL" sz="2000" dirty="0">
                <a:latin typeface="Arial" pitchFamily="34" charset="0"/>
                <a:cs typeface="Arial" pitchFamily="34" charset="0"/>
              </a:rPr>
              <a:t>p</a:t>
            </a:r>
            <a:r>
              <a:rPr lang="pl-PL" altLang="pl-PL" sz="2000" dirty="0" smtClean="0">
                <a:latin typeface="Arial" pitchFamily="34" charset="0"/>
                <a:cs typeface="Arial" pitchFamily="34" charset="0"/>
              </a:rPr>
              <a:t>rojekt dydaktyczny</a:t>
            </a:r>
          </a:p>
          <a:p>
            <a:pPr lvl="1">
              <a:spcBef>
                <a:spcPct val="20000"/>
              </a:spcBef>
            </a:pPr>
            <a:r>
              <a:rPr lang="pl-PL" altLang="pl-PL" sz="2000" dirty="0">
                <a:latin typeface="Arial" pitchFamily="34" charset="0"/>
                <a:cs typeface="Arial" pitchFamily="34" charset="0"/>
              </a:rPr>
              <a:t>d</a:t>
            </a:r>
            <a:r>
              <a:rPr lang="pl-PL" altLang="pl-PL" sz="2000" dirty="0" smtClean="0">
                <a:latin typeface="Arial" pitchFamily="34" charset="0"/>
                <a:cs typeface="Arial" pitchFamily="34" charset="0"/>
              </a:rPr>
              <a:t>yskusja (zwłaszcza w związku z problematyką, która wymaga krytycznej oceny dzieł </a:t>
            </a:r>
            <a:br>
              <a:rPr lang="pl-PL" altLang="pl-PL" sz="2000" dirty="0" smtClean="0">
                <a:latin typeface="Arial" pitchFamily="34" charset="0"/>
                <a:cs typeface="Arial" pitchFamily="34" charset="0"/>
              </a:rPr>
            </a:br>
            <a:r>
              <a:rPr lang="pl-PL" altLang="pl-PL" sz="2000" dirty="0" smtClean="0">
                <a:latin typeface="Arial" pitchFamily="34" charset="0"/>
                <a:cs typeface="Arial" pitchFamily="34" charset="0"/>
              </a:rPr>
              <a:t>i zjawisk </a:t>
            </a:r>
          </a:p>
          <a:p>
            <a:pPr lvl="1">
              <a:spcBef>
                <a:spcPct val="20000"/>
              </a:spcBef>
            </a:pPr>
            <a:endParaRPr lang="pl-PL" altLang="pl-PL" sz="2200" dirty="0" smtClean="0">
              <a:latin typeface="Arial" pitchFamily="34" charset="0"/>
              <a:cs typeface="Arial" pitchFamily="34" charset="0"/>
            </a:endParaRPr>
          </a:p>
          <a:p>
            <a:pPr lvl="1">
              <a:spcBef>
                <a:spcPct val="20000"/>
              </a:spcBef>
            </a:pPr>
            <a:endParaRPr lang="pl-PL" altLang="pl-PL" sz="2200" dirty="0" smtClean="0">
              <a:latin typeface="Arial" pitchFamily="34" charset="0"/>
              <a:cs typeface="Arial" pitchFamily="34" charset="0"/>
            </a:endParaRPr>
          </a:p>
          <a:p>
            <a:pPr>
              <a:spcAft>
                <a:spcPts val="600"/>
              </a:spcAft>
              <a:buFontTx/>
              <a:buChar char="•"/>
            </a:pPr>
            <a:endParaRPr lang="pl-PL" altLang="pl-PL" dirty="0">
              <a:solidFill>
                <a:srgbClr val="002060"/>
              </a:solidFill>
              <a:latin typeface="Calibri" pitchFamily="34" charset="0"/>
            </a:endParaRPr>
          </a:p>
          <a:p>
            <a:pPr marL="0" indent="0">
              <a:buNone/>
            </a:pPr>
            <a:endParaRPr lang="pl-PL" dirty="0"/>
          </a:p>
        </p:txBody>
      </p:sp>
      <p:sp>
        <p:nvSpPr>
          <p:cNvPr id="9" name="pole tekstowe 2"/>
          <p:cNvSpPr txBox="1">
            <a:spLocks noChangeArrowheads="1"/>
          </p:cNvSpPr>
          <p:nvPr/>
        </p:nvSpPr>
        <p:spPr bwMode="auto">
          <a:xfrm>
            <a:off x="1874909" y="833840"/>
            <a:ext cx="87137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a:solidFill>
                  <a:srgbClr val="392E65"/>
                </a:solidFill>
                <a:latin typeface="Myriad Pro Cond" panose="020B0506030403020204" pitchFamily="34" charset="0"/>
                <a:cs typeface="Arial" pitchFamily="34" charset="0"/>
              </a:rPr>
              <a:t>KIERUNKI </a:t>
            </a:r>
            <a:r>
              <a:rPr lang="pl-PL" altLang="pl-PL" sz="3200" b="1" dirty="0" smtClean="0">
                <a:solidFill>
                  <a:srgbClr val="392E65"/>
                </a:solidFill>
                <a:latin typeface="Myriad Pro Cond" panose="020B0506030403020204" pitchFamily="34" charset="0"/>
                <a:cs typeface="Arial" pitchFamily="34" charset="0"/>
              </a:rPr>
              <a:t>DZIAŁAŃ (2) </a:t>
            </a:r>
            <a:endParaRPr lang="pl-PL" altLang="pl-PL" sz="3200" b="1" dirty="0">
              <a:solidFill>
                <a:srgbClr val="392E65"/>
              </a:solidFill>
              <a:latin typeface="Myriad Pro Cond" panose="020B0506030403020204" pitchFamily="34" charset="0"/>
              <a:cs typeface="Arial" pitchFamily="34" charset="0"/>
            </a:endParaRPr>
          </a:p>
          <a:p>
            <a:pPr algn="ctr" eaLnBrk="1" hangingPunct="1"/>
            <a:endParaRPr lang="pl-PL" altLang="pl-PL" sz="3200" dirty="0">
              <a:solidFill>
                <a:srgbClr val="002060"/>
              </a:solidFill>
              <a:latin typeface="Calibri" pitchFamily="34" charset="0"/>
            </a:endParaRPr>
          </a:p>
        </p:txBody>
      </p:sp>
    </p:spTree>
    <p:extLst>
      <p:ext uri="{BB962C8B-B14F-4D97-AF65-F5344CB8AC3E}">
        <p14:creationId xmlns:p14="http://schemas.microsoft.com/office/powerpoint/2010/main" val="16637885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1904708"/>
            <a:ext cx="10515600" cy="4824705"/>
          </a:xfrm>
        </p:spPr>
        <p:txBody>
          <a:bodyPr/>
          <a:lstStyle/>
          <a:p>
            <a:r>
              <a:rPr lang="pl-PL" altLang="pl-PL" sz="2400" dirty="0" smtClean="0">
                <a:latin typeface="Arial" pitchFamily="34" charset="0"/>
                <a:cs typeface="Arial" pitchFamily="34" charset="0"/>
              </a:rPr>
              <a:t>Lekcje historii sztuki można urozmaicać  filmami </a:t>
            </a:r>
            <a:r>
              <a:rPr lang="pl-PL" altLang="pl-PL" sz="2400" dirty="0">
                <a:latin typeface="Arial" pitchFamily="34" charset="0"/>
                <a:cs typeface="Arial" pitchFamily="34" charset="0"/>
              </a:rPr>
              <a:t>o sztuce, ale nie mogą one zastępować lekcji. </a:t>
            </a:r>
            <a:endParaRPr lang="pl-PL" altLang="pl-PL" sz="2400" dirty="0" smtClean="0">
              <a:latin typeface="Arial" pitchFamily="34" charset="0"/>
              <a:cs typeface="Arial" pitchFamily="34" charset="0"/>
            </a:endParaRPr>
          </a:p>
          <a:p>
            <a:r>
              <a:rPr lang="pl-PL" altLang="pl-PL" sz="2400" dirty="0" smtClean="0">
                <a:latin typeface="Arial" pitchFamily="34" charset="0"/>
                <a:cs typeface="Arial" pitchFamily="34" charset="0"/>
              </a:rPr>
              <a:t>Przed prezentacją </a:t>
            </a:r>
            <a:r>
              <a:rPr lang="pl-PL" altLang="pl-PL" sz="2400" dirty="0">
                <a:latin typeface="Arial" pitchFamily="34" charset="0"/>
                <a:cs typeface="Arial" pitchFamily="34" charset="0"/>
              </a:rPr>
              <a:t>filmu </a:t>
            </a:r>
            <a:r>
              <a:rPr lang="pl-PL" altLang="pl-PL" sz="2400" dirty="0" smtClean="0">
                <a:latin typeface="Arial" pitchFamily="34" charset="0"/>
                <a:cs typeface="Arial" pitchFamily="34" charset="0"/>
              </a:rPr>
              <a:t>uczniowie powinni otrzymać </a:t>
            </a:r>
            <a:r>
              <a:rPr lang="pl-PL" altLang="pl-PL" sz="2400" dirty="0">
                <a:latin typeface="Arial" pitchFamily="34" charset="0"/>
                <a:cs typeface="Arial" pitchFamily="34" charset="0"/>
              </a:rPr>
              <a:t>zestaw pytań </a:t>
            </a:r>
            <a:r>
              <a:rPr lang="pl-PL" altLang="pl-PL" sz="2400" dirty="0" smtClean="0">
                <a:latin typeface="Arial" pitchFamily="34" charset="0"/>
                <a:cs typeface="Arial" pitchFamily="34" charset="0"/>
              </a:rPr>
              <a:t/>
            </a:r>
            <a:br>
              <a:rPr lang="pl-PL" altLang="pl-PL" sz="2400" dirty="0" smtClean="0">
                <a:latin typeface="Arial" pitchFamily="34" charset="0"/>
                <a:cs typeface="Arial" pitchFamily="34" charset="0"/>
              </a:rPr>
            </a:br>
            <a:r>
              <a:rPr lang="pl-PL" altLang="pl-PL" sz="2400" dirty="0" smtClean="0">
                <a:latin typeface="Arial" pitchFamily="34" charset="0"/>
                <a:cs typeface="Arial" pitchFamily="34" charset="0"/>
              </a:rPr>
              <a:t>i </a:t>
            </a:r>
            <a:r>
              <a:rPr lang="pl-PL" altLang="pl-PL" sz="2400" dirty="0">
                <a:latin typeface="Arial" pitchFamily="34" charset="0"/>
                <a:cs typeface="Arial" pitchFamily="34" charset="0"/>
              </a:rPr>
              <a:t>problemów, nad którymi mają się zastanowić w trakcie oglądania. </a:t>
            </a:r>
            <a:endParaRPr lang="pl-PL" altLang="pl-PL" sz="2400" dirty="0" smtClean="0">
              <a:latin typeface="Arial" pitchFamily="34" charset="0"/>
              <a:cs typeface="Arial" pitchFamily="34" charset="0"/>
            </a:endParaRPr>
          </a:p>
          <a:p>
            <a:r>
              <a:rPr lang="pl-PL" altLang="pl-PL" sz="2400" dirty="0" smtClean="0">
                <a:latin typeface="Arial" pitchFamily="34" charset="0"/>
                <a:cs typeface="Arial" pitchFamily="34" charset="0"/>
              </a:rPr>
              <a:t>Dla </a:t>
            </a:r>
            <a:r>
              <a:rPr lang="pl-PL" altLang="pl-PL" sz="2400" dirty="0">
                <a:latin typeface="Arial" pitchFamily="34" charset="0"/>
                <a:cs typeface="Arial" pitchFamily="34" charset="0"/>
              </a:rPr>
              <a:t>urozmaicenia można też włączyć do katalogu metod kształcenia dramę, a zwłaszcza techniki: </a:t>
            </a:r>
            <a:r>
              <a:rPr lang="pl-PL" altLang="pl-PL" sz="2400" i="1" dirty="0">
                <a:latin typeface="Arial" pitchFamily="34" charset="0"/>
                <a:cs typeface="Arial" pitchFamily="34" charset="0"/>
              </a:rPr>
              <a:t>żywy obraz</a:t>
            </a:r>
            <a:r>
              <a:rPr lang="pl-PL" altLang="pl-PL" sz="2400" dirty="0">
                <a:latin typeface="Arial" pitchFamily="34" charset="0"/>
                <a:cs typeface="Arial" pitchFamily="34" charset="0"/>
              </a:rPr>
              <a:t> oraz </a:t>
            </a:r>
            <a:r>
              <a:rPr lang="pl-PL" altLang="pl-PL" sz="2400" i="1" dirty="0">
                <a:latin typeface="Arial" pitchFamily="34" charset="0"/>
                <a:cs typeface="Arial" pitchFamily="34" charset="0"/>
              </a:rPr>
              <a:t>obraz</a:t>
            </a:r>
            <a:r>
              <a:rPr lang="pl-PL" altLang="pl-PL" sz="2400" dirty="0">
                <a:latin typeface="Arial" pitchFamily="34" charset="0"/>
                <a:cs typeface="Arial" pitchFamily="34" charset="0"/>
              </a:rPr>
              <a:t>.</a:t>
            </a:r>
          </a:p>
          <a:p>
            <a:pPr marL="0" indent="0">
              <a:buNone/>
            </a:pPr>
            <a:endParaRPr lang="pl-PL" dirty="0">
              <a:latin typeface="Arial" pitchFamily="34" charset="0"/>
              <a:cs typeface="Arial" pitchFamily="34" charset="0"/>
            </a:endParaRPr>
          </a:p>
        </p:txBody>
      </p:sp>
      <p:sp>
        <p:nvSpPr>
          <p:cNvPr id="9" name="pole tekstowe 2"/>
          <p:cNvSpPr txBox="1">
            <a:spLocks noChangeArrowheads="1"/>
          </p:cNvSpPr>
          <p:nvPr/>
        </p:nvSpPr>
        <p:spPr bwMode="auto">
          <a:xfrm>
            <a:off x="1874909" y="833840"/>
            <a:ext cx="87137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a:solidFill>
                  <a:srgbClr val="392E65"/>
                </a:solidFill>
                <a:latin typeface="Myriad Pro Cond" panose="020B0506030403020204" pitchFamily="34" charset="0"/>
              </a:rPr>
              <a:t>KIERUNKI </a:t>
            </a:r>
            <a:r>
              <a:rPr lang="pl-PL" altLang="pl-PL" sz="3200" b="1" dirty="0" smtClean="0">
                <a:solidFill>
                  <a:srgbClr val="392E65"/>
                </a:solidFill>
                <a:latin typeface="Myriad Pro Cond" panose="020B0506030403020204" pitchFamily="34" charset="0"/>
              </a:rPr>
              <a:t>DZIAŁAŃ (3) </a:t>
            </a:r>
            <a:endParaRPr lang="pl-PL" altLang="pl-PL" sz="3200" b="1" dirty="0">
              <a:solidFill>
                <a:srgbClr val="392E65"/>
              </a:solidFill>
              <a:latin typeface="Myriad Pro Cond" panose="020B0506030403020204" pitchFamily="34" charset="0"/>
            </a:endParaRPr>
          </a:p>
          <a:p>
            <a:pPr algn="ctr" eaLnBrk="1" hangingPunct="1"/>
            <a:endParaRPr lang="pl-PL" altLang="pl-PL" sz="3200" dirty="0">
              <a:solidFill>
                <a:srgbClr val="002060"/>
              </a:solidFill>
              <a:latin typeface="Calibri" pitchFamily="34" charset="0"/>
            </a:endParaRPr>
          </a:p>
        </p:txBody>
      </p:sp>
    </p:spTree>
    <p:extLst>
      <p:ext uri="{BB962C8B-B14F-4D97-AF65-F5344CB8AC3E}">
        <p14:creationId xmlns:p14="http://schemas.microsoft.com/office/powerpoint/2010/main" val="297749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74003" y="1936039"/>
            <a:ext cx="10515600" cy="4351338"/>
          </a:xfrm>
        </p:spPr>
        <p:txBody>
          <a:bodyPr>
            <a:normAutofit fontScale="92500" lnSpcReduction="10000"/>
          </a:bodyPr>
          <a:lstStyle/>
          <a:p>
            <a:pPr>
              <a:spcAft>
                <a:spcPts val="600"/>
              </a:spcAft>
            </a:pPr>
            <a:r>
              <a:rPr lang="pl-PL" altLang="pl-PL" sz="2600" dirty="0" smtClean="0">
                <a:latin typeface="Arial" pitchFamily="34" charset="0"/>
                <a:cs typeface="Arial" pitchFamily="34" charset="0"/>
              </a:rPr>
              <a:t>Na lekcjach historii sztuki istotne jest </a:t>
            </a:r>
            <a:r>
              <a:rPr lang="pl-PL" altLang="pl-PL" sz="2600" dirty="0">
                <a:latin typeface="Arial" pitchFamily="34" charset="0"/>
                <a:cs typeface="Arial" pitchFamily="34" charset="0"/>
              </a:rPr>
              <a:t>przygotowanie uczniów do formułowania samodzielnych, logicznych wypowiedzi </a:t>
            </a:r>
            <a:r>
              <a:rPr lang="pl-PL" altLang="pl-PL" sz="2600" dirty="0" smtClean="0">
                <a:latin typeface="Arial" pitchFamily="34" charset="0"/>
                <a:cs typeface="Arial" pitchFamily="34" charset="0"/>
              </a:rPr>
              <a:t>argumentacyjnych (ustnych i pisemnych) </a:t>
            </a:r>
            <a:r>
              <a:rPr lang="pl-PL" altLang="pl-PL" sz="2600" dirty="0">
                <a:latin typeface="Arial" pitchFamily="34" charset="0"/>
                <a:cs typeface="Arial" pitchFamily="34" charset="0"/>
              </a:rPr>
              <a:t>na temat epok, kierunków, stylów i tendencji </a:t>
            </a:r>
            <a:r>
              <a:rPr lang="pl-PL" altLang="pl-PL" sz="2600" dirty="0" smtClean="0">
                <a:latin typeface="Arial" pitchFamily="34" charset="0"/>
                <a:cs typeface="Arial" pitchFamily="34" charset="0"/>
              </a:rPr>
              <a:t/>
            </a:r>
            <a:br>
              <a:rPr lang="pl-PL" altLang="pl-PL" sz="2600" dirty="0" smtClean="0">
                <a:latin typeface="Arial" pitchFamily="34" charset="0"/>
                <a:cs typeface="Arial" pitchFamily="34" charset="0"/>
              </a:rPr>
            </a:br>
            <a:r>
              <a:rPr lang="pl-PL" altLang="pl-PL" sz="2600" dirty="0" smtClean="0">
                <a:latin typeface="Arial" pitchFamily="34" charset="0"/>
                <a:cs typeface="Arial" pitchFamily="34" charset="0"/>
              </a:rPr>
              <a:t>w </a:t>
            </a:r>
            <a:r>
              <a:rPr lang="pl-PL" altLang="pl-PL" sz="2600" dirty="0">
                <a:latin typeface="Arial" pitchFamily="34" charset="0"/>
                <a:cs typeface="Arial" pitchFamily="34" charset="0"/>
              </a:rPr>
              <a:t>sztuce, środowisk artystycznych dzieł oraz ich twórców. </a:t>
            </a:r>
            <a:r>
              <a:rPr lang="pl-PL" altLang="pl-PL" sz="2600" dirty="0" smtClean="0">
                <a:latin typeface="Arial" pitchFamily="34" charset="0"/>
                <a:cs typeface="Arial" pitchFamily="34" charset="0"/>
              </a:rPr>
              <a:t>	 </a:t>
            </a:r>
          </a:p>
          <a:p>
            <a:pPr>
              <a:spcAft>
                <a:spcPts val="600"/>
              </a:spcAft>
            </a:pPr>
            <a:r>
              <a:rPr lang="pl-PL" altLang="pl-PL" sz="2600" dirty="0" smtClean="0">
                <a:latin typeface="Arial" pitchFamily="34" charset="0"/>
                <a:cs typeface="Arial" pitchFamily="34" charset="0"/>
              </a:rPr>
              <a:t>W </a:t>
            </a:r>
            <a:r>
              <a:rPr lang="pl-PL" altLang="pl-PL" sz="2600" dirty="0">
                <a:latin typeface="Arial" pitchFamily="34" charset="0"/>
                <a:cs typeface="Arial" pitchFamily="34" charset="0"/>
              </a:rPr>
              <a:t>pracach pisemnych zaleca się zwracanie uwagi </a:t>
            </a:r>
            <a:r>
              <a:rPr lang="pl-PL" altLang="pl-PL" sz="2600" dirty="0" smtClean="0">
                <a:latin typeface="Arial" pitchFamily="34" charset="0"/>
                <a:cs typeface="Arial" pitchFamily="34" charset="0"/>
              </a:rPr>
              <a:t>na: </a:t>
            </a:r>
          </a:p>
          <a:p>
            <a:pPr lvl="1">
              <a:spcAft>
                <a:spcPts val="600"/>
              </a:spcAft>
            </a:pPr>
            <a:r>
              <a:rPr lang="pl-PL" altLang="pl-PL" sz="2200" dirty="0" smtClean="0">
                <a:latin typeface="Arial" pitchFamily="34" charset="0"/>
                <a:cs typeface="Arial" pitchFamily="34" charset="0"/>
              </a:rPr>
              <a:t>poprawność </a:t>
            </a:r>
            <a:r>
              <a:rPr lang="pl-PL" altLang="pl-PL" sz="2200" dirty="0">
                <a:latin typeface="Arial" pitchFamily="34" charset="0"/>
                <a:cs typeface="Arial" pitchFamily="34" charset="0"/>
              </a:rPr>
              <a:t>logiczną pracy (w tym właściwą, trójdzielną kompozycję oraz poprawne wnioskowanie z odniesieniem do problemu zawartego w temacie), </a:t>
            </a:r>
            <a:endParaRPr lang="pl-PL" altLang="pl-PL" sz="2200" dirty="0" smtClean="0">
              <a:latin typeface="Arial" pitchFamily="34" charset="0"/>
              <a:cs typeface="Arial" pitchFamily="34" charset="0"/>
            </a:endParaRPr>
          </a:p>
          <a:p>
            <a:pPr lvl="1">
              <a:spcAft>
                <a:spcPts val="600"/>
              </a:spcAft>
            </a:pPr>
            <a:r>
              <a:rPr lang="pl-PL" altLang="pl-PL" sz="2200" dirty="0" smtClean="0">
                <a:latin typeface="Arial" pitchFamily="34" charset="0"/>
                <a:cs typeface="Arial" pitchFamily="34" charset="0"/>
              </a:rPr>
              <a:t>treść </a:t>
            </a:r>
            <a:r>
              <a:rPr lang="pl-PL" altLang="pl-PL" sz="2200" dirty="0">
                <a:latin typeface="Arial" pitchFamily="34" charset="0"/>
                <a:cs typeface="Arial" pitchFamily="34" charset="0"/>
              </a:rPr>
              <a:t>pracy, w której uczeń powinien wykazać się wiedzą o epokach, kontekstach powstania dzieła (estetycznym, biograficznym, historycznym, literackim, filozoficznym, społecznym, religijnym), umiejętnością analizowania i porównywania dzieł sztuki, postaw i zjawisk artystycznych, a także twórczości </a:t>
            </a:r>
            <a:r>
              <a:rPr lang="pl-PL" altLang="pl-PL" sz="2200" dirty="0" smtClean="0">
                <a:latin typeface="Arial" pitchFamily="34" charset="0"/>
                <a:cs typeface="Arial" pitchFamily="34" charset="0"/>
              </a:rPr>
              <a:t>artystów</a:t>
            </a:r>
          </a:p>
          <a:p>
            <a:pPr lvl="1">
              <a:spcAft>
                <a:spcPts val="600"/>
              </a:spcAft>
            </a:pPr>
            <a:r>
              <a:rPr lang="pl-PL" altLang="pl-PL" sz="2200" dirty="0" smtClean="0">
                <a:latin typeface="Arial" pitchFamily="34" charset="0"/>
                <a:cs typeface="Arial" pitchFamily="34" charset="0"/>
              </a:rPr>
              <a:t>poprawność </a:t>
            </a:r>
            <a:r>
              <a:rPr lang="pl-PL" altLang="pl-PL" sz="2200" dirty="0">
                <a:latin typeface="Arial" pitchFamily="34" charset="0"/>
                <a:cs typeface="Arial" pitchFamily="34" charset="0"/>
              </a:rPr>
              <a:t>terminologiczną oraz język i </a:t>
            </a:r>
            <a:r>
              <a:rPr lang="pl-PL" altLang="pl-PL" sz="2200" dirty="0" smtClean="0">
                <a:latin typeface="Arial" pitchFamily="34" charset="0"/>
                <a:cs typeface="Arial" pitchFamily="34" charset="0"/>
              </a:rPr>
              <a:t>styl.</a:t>
            </a:r>
            <a:endParaRPr lang="pl-PL" altLang="pl-PL" sz="2200" dirty="0">
              <a:latin typeface="Arial" pitchFamily="34" charset="0"/>
              <a:cs typeface="Arial" pitchFamily="34" charset="0"/>
            </a:endParaRPr>
          </a:p>
          <a:p>
            <a:pPr>
              <a:spcAft>
                <a:spcPts val="600"/>
              </a:spcAft>
              <a:buFontTx/>
              <a:buChar char="•"/>
            </a:pPr>
            <a:endParaRPr lang="pl-PL" altLang="pl-PL" dirty="0">
              <a:solidFill>
                <a:srgbClr val="002060"/>
              </a:solidFill>
              <a:latin typeface="Calibri" pitchFamily="34" charset="0"/>
            </a:endParaRPr>
          </a:p>
          <a:p>
            <a:pPr marL="0" indent="0">
              <a:buNone/>
            </a:pPr>
            <a:endParaRPr lang="pl-PL" dirty="0"/>
          </a:p>
        </p:txBody>
      </p:sp>
      <p:sp>
        <p:nvSpPr>
          <p:cNvPr id="9" name="pole tekstowe 2"/>
          <p:cNvSpPr txBox="1">
            <a:spLocks noChangeArrowheads="1"/>
          </p:cNvSpPr>
          <p:nvPr/>
        </p:nvSpPr>
        <p:spPr bwMode="auto">
          <a:xfrm>
            <a:off x="1874909" y="827490"/>
            <a:ext cx="87137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a:solidFill>
                  <a:srgbClr val="392E65"/>
                </a:solidFill>
                <a:latin typeface="Myriad Pro Cond" panose="020B0506030403020204" pitchFamily="34" charset="0"/>
              </a:rPr>
              <a:t>KIERUNKI </a:t>
            </a:r>
            <a:r>
              <a:rPr lang="pl-PL" altLang="pl-PL" sz="3200" b="1" dirty="0" smtClean="0">
                <a:solidFill>
                  <a:srgbClr val="392E65"/>
                </a:solidFill>
                <a:latin typeface="Myriad Pro Cond" panose="020B0506030403020204" pitchFamily="34" charset="0"/>
              </a:rPr>
              <a:t>DZIAŁAŃ (4) </a:t>
            </a:r>
            <a:endParaRPr lang="pl-PL" altLang="pl-PL" sz="3200" b="1" dirty="0">
              <a:solidFill>
                <a:srgbClr val="392E65"/>
              </a:solidFill>
              <a:latin typeface="Myriad Pro Cond" panose="020B0506030403020204" pitchFamily="34" charset="0"/>
            </a:endParaRPr>
          </a:p>
          <a:p>
            <a:pPr algn="ctr" eaLnBrk="1" hangingPunct="1"/>
            <a:endParaRPr lang="pl-PL" altLang="pl-PL" sz="3200" dirty="0">
              <a:solidFill>
                <a:srgbClr val="002060"/>
              </a:solidFill>
              <a:latin typeface="Calibri" pitchFamily="34" charset="0"/>
            </a:endParaRPr>
          </a:p>
        </p:txBody>
      </p:sp>
    </p:spTree>
    <p:extLst>
      <p:ext uri="{BB962C8B-B14F-4D97-AF65-F5344CB8AC3E}">
        <p14:creationId xmlns:p14="http://schemas.microsoft.com/office/powerpoint/2010/main" val="9938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51848" y="1923758"/>
            <a:ext cx="10515600" cy="4351338"/>
          </a:xfrm>
        </p:spPr>
        <p:txBody>
          <a:bodyPr>
            <a:normAutofit/>
          </a:bodyPr>
          <a:lstStyle/>
          <a:p>
            <a:pPr marL="0" indent="0">
              <a:buNone/>
            </a:pPr>
            <a:r>
              <a:rPr lang="pl-PL" sz="2600" dirty="0" smtClean="0">
                <a:latin typeface="Arial" pitchFamily="34" charset="0"/>
                <a:cs typeface="Arial" pitchFamily="34" charset="0"/>
              </a:rPr>
              <a:t>Układ treści programowych:</a:t>
            </a:r>
          </a:p>
          <a:p>
            <a:r>
              <a:rPr lang="pl-PL" sz="2600" dirty="0" smtClean="0">
                <a:latin typeface="Arial" pitchFamily="34" charset="0"/>
                <a:cs typeface="Arial" pitchFamily="34" charset="0"/>
              </a:rPr>
              <a:t>chronologia </a:t>
            </a:r>
            <a:r>
              <a:rPr lang="pl-PL" sz="2600" dirty="0">
                <a:latin typeface="Arial" pitchFamily="34" charset="0"/>
                <a:cs typeface="Arial" pitchFamily="34" charset="0"/>
              </a:rPr>
              <a:t>dziejów sztuki, </a:t>
            </a:r>
            <a:endParaRPr lang="pl-PL" sz="2600" dirty="0" smtClean="0">
              <a:latin typeface="Arial" pitchFamily="34" charset="0"/>
              <a:cs typeface="Arial" pitchFamily="34" charset="0"/>
            </a:endParaRPr>
          </a:p>
          <a:p>
            <a:r>
              <a:rPr lang="pl-PL" sz="2400" dirty="0">
                <a:latin typeface="Arial" pitchFamily="34" charset="0"/>
                <a:cs typeface="Arial" pitchFamily="34" charset="0"/>
              </a:rPr>
              <a:t>w</a:t>
            </a:r>
            <a:r>
              <a:rPr lang="pl-PL" sz="2400" dirty="0" smtClean="0">
                <a:latin typeface="Arial" pitchFamily="34" charset="0"/>
                <a:cs typeface="Arial" pitchFamily="34" charset="0"/>
              </a:rPr>
              <a:t>stęp dotyczący dziedzin </a:t>
            </a:r>
            <a:r>
              <a:rPr lang="pl-PL" sz="2400" dirty="0">
                <a:latin typeface="Arial" pitchFamily="34" charset="0"/>
                <a:cs typeface="Arial" pitchFamily="34" charset="0"/>
              </a:rPr>
              <a:t>sztuk plastycznych, </a:t>
            </a:r>
            <a:r>
              <a:rPr lang="pl-PL" sz="2400" dirty="0" smtClean="0">
                <a:latin typeface="Arial" pitchFamily="34" charset="0"/>
                <a:cs typeface="Arial" pitchFamily="34" charset="0"/>
              </a:rPr>
              <a:t>pojęcie stylu</a:t>
            </a:r>
            <a:r>
              <a:rPr lang="pl-PL" sz="2400" dirty="0">
                <a:latin typeface="Arial" pitchFamily="34" charset="0"/>
                <a:cs typeface="Arial" pitchFamily="34" charset="0"/>
              </a:rPr>
              <a:t>, a także </a:t>
            </a:r>
            <a:r>
              <a:rPr lang="pl-PL" sz="2400" dirty="0" smtClean="0">
                <a:latin typeface="Arial" pitchFamily="34" charset="0"/>
                <a:cs typeface="Arial" pitchFamily="34" charset="0"/>
              </a:rPr>
              <a:t>zagadnienia z zakresu treści, </a:t>
            </a:r>
            <a:r>
              <a:rPr lang="pl-PL" sz="2400" dirty="0">
                <a:latin typeface="Arial" pitchFamily="34" charset="0"/>
                <a:cs typeface="Arial" pitchFamily="34" charset="0"/>
              </a:rPr>
              <a:t>formy </a:t>
            </a:r>
            <a:r>
              <a:rPr lang="pl-PL" sz="2400" dirty="0" smtClean="0">
                <a:latin typeface="Arial" pitchFamily="34" charset="0"/>
                <a:cs typeface="Arial" pitchFamily="34" charset="0"/>
              </a:rPr>
              <a:t>i funkcji dzieła sztuki,</a:t>
            </a:r>
          </a:p>
          <a:p>
            <a:r>
              <a:rPr lang="pl-PL" sz="2400" dirty="0" smtClean="0">
                <a:latin typeface="Arial" pitchFamily="34" charset="0"/>
                <a:cs typeface="Arial" pitchFamily="34" charset="0"/>
              </a:rPr>
              <a:t>najważniejsze </a:t>
            </a:r>
            <a:r>
              <a:rPr lang="pl-PL" sz="2400" dirty="0">
                <a:latin typeface="Arial" pitchFamily="34" charset="0"/>
                <a:cs typeface="Arial" pitchFamily="34" charset="0"/>
              </a:rPr>
              <a:t>muzea i kolekcje dzieł sztuki na świecie i w </a:t>
            </a:r>
            <a:r>
              <a:rPr lang="pl-PL" sz="2400" dirty="0" smtClean="0">
                <a:latin typeface="Arial" pitchFamily="34" charset="0"/>
                <a:cs typeface="Arial" pitchFamily="34" charset="0"/>
              </a:rPr>
              <a:t>Polsce,</a:t>
            </a:r>
          </a:p>
          <a:p>
            <a:r>
              <a:rPr lang="pl-PL" sz="2400" dirty="0" smtClean="0">
                <a:latin typeface="Arial" pitchFamily="34" charset="0"/>
                <a:cs typeface="Arial" pitchFamily="34" charset="0"/>
              </a:rPr>
              <a:t>historyczno-problemowe ujęcie z </a:t>
            </a:r>
            <a:r>
              <a:rPr lang="pl-PL" sz="2400" dirty="0">
                <a:latin typeface="Arial" pitchFamily="34" charset="0"/>
                <a:cs typeface="Arial" pitchFamily="34" charset="0"/>
              </a:rPr>
              <a:t>całościowym uwzględnieniem kultur: pierwotnych, starożytnych, a następnie epok stylów i tendencji </a:t>
            </a:r>
            <a:r>
              <a:rPr lang="pl-PL" sz="2400" dirty="0" smtClean="0">
                <a:latin typeface="Arial" pitchFamily="34" charset="0"/>
                <a:cs typeface="Arial" pitchFamily="34" charset="0"/>
              </a:rPr>
              <a:t/>
            </a:r>
            <a:br>
              <a:rPr lang="pl-PL" sz="2400" dirty="0" smtClean="0">
                <a:latin typeface="Arial" pitchFamily="34" charset="0"/>
                <a:cs typeface="Arial" pitchFamily="34" charset="0"/>
              </a:rPr>
            </a:br>
            <a:r>
              <a:rPr lang="pl-PL" sz="2400" dirty="0" smtClean="0">
                <a:latin typeface="Arial" pitchFamily="34" charset="0"/>
                <a:cs typeface="Arial" pitchFamily="34" charset="0"/>
              </a:rPr>
              <a:t>z </a:t>
            </a:r>
            <a:r>
              <a:rPr lang="pl-PL" sz="2400" dirty="0">
                <a:latin typeface="Arial" pitchFamily="34" charset="0"/>
                <a:cs typeface="Arial" pitchFamily="34" charset="0"/>
              </a:rPr>
              <a:t>podziałem na istotne środowiska rozwoju sztuki. </a:t>
            </a:r>
          </a:p>
          <a:p>
            <a:endParaRPr lang="pl-PL" sz="2600" dirty="0">
              <a:latin typeface="Arial" pitchFamily="34" charset="0"/>
              <a:cs typeface="Arial" pitchFamily="34" charset="0"/>
            </a:endParaRPr>
          </a:p>
          <a:p>
            <a:pPr marL="0" indent="0">
              <a:buNone/>
            </a:pPr>
            <a:endParaRPr lang="pl-PL" dirty="0"/>
          </a:p>
        </p:txBody>
      </p:sp>
      <p:sp>
        <p:nvSpPr>
          <p:cNvPr id="9" name="pole tekstowe 2"/>
          <p:cNvSpPr txBox="1">
            <a:spLocks noChangeArrowheads="1"/>
          </p:cNvSpPr>
          <p:nvPr/>
        </p:nvSpPr>
        <p:spPr bwMode="auto">
          <a:xfrm>
            <a:off x="1874909" y="840190"/>
            <a:ext cx="87137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a:solidFill>
                  <a:srgbClr val="392E65"/>
                </a:solidFill>
                <a:latin typeface="Myriad Pro Cond" panose="020B0506030403020204" pitchFamily="34" charset="0"/>
                <a:cs typeface="Arial" pitchFamily="34" charset="0"/>
              </a:rPr>
              <a:t>KIERUNKI </a:t>
            </a:r>
            <a:r>
              <a:rPr lang="pl-PL" altLang="pl-PL" sz="3200" b="1" dirty="0" smtClean="0">
                <a:solidFill>
                  <a:srgbClr val="392E65"/>
                </a:solidFill>
                <a:latin typeface="Myriad Pro Cond" panose="020B0506030403020204" pitchFamily="34" charset="0"/>
                <a:cs typeface="Arial" pitchFamily="34" charset="0"/>
              </a:rPr>
              <a:t>DZIAŁAŃ (5) </a:t>
            </a:r>
            <a:endParaRPr lang="pl-PL" altLang="pl-PL" sz="3200" b="1" dirty="0">
              <a:solidFill>
                <a:srgbClr val="392E65"/>
              </a:solidFill>
              <a:latin typeface="Myriad Pro Cond" panose="020B0506030403020204" pitchFamily="34" charset="0"/>
              <a:cs typeface="Arial" pitchFamily="34" charset="0"/>
            </a:endParaRPr>
          </a:p>
          <a:p>
            <a:pPr algn="ctr" eaLnBrk="1" hangingPunct="1"/>
            <a:endParaRPr lang="pl-PL" altLang="pl-PL" sz="3200" dirty="0">
              <a:solidFill>
                <a:srgbClr val="002060"/>
              </a:solidFill>
              <a:latin typeface="Calibri" pitchFamily="34" charset="0"/>
            </a:endParaRPr>
          </a:p>
        </p:txBody>
      </p:sp>
    </p:spTree>
    <p:extLst>
      <p:ext uri="{BB962C8B-B14F-4D97-AF65-F5344CB8AC3E}">
        <p14:creationId xmlns:p14="http://schemas.microsoft.com/office/powerpoint/2010/main" val="497604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61815" y="1825625"/>
            <a:ext cx="5445458" cy="1599963"/>
          </a:xfrm>
        </p:spPr>
        <p:txBody>
          <a:bodyPr>
            <a:normAutofit/>
          </a:bodyPr>
          <a:lstStyle/>
          <a:p>
            <a:pPr marL="0" indent="0" algn="ctr">
              <a:buNone/>
            </a:pPr>
            <a:r>
              <a:rPr lang="pl-PL" sz="3200" b="1" dirty="0" smtClean="0">
                <a:latin typeface="Myriad Pro Cond" panose="020B0506030403020204" pitchFamily="34" charset="0"/>
                <a:cs typeface="Arial" pitchFamily="34" charset="0"/>
              </a:rPr>
              <a:t>DZIĘKUJĘ ZA UWAGĘ</a:t>
            </a:r>
            <a:endParaRPr lang="pl-PL" sz="32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1605924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86853" y="784225"/>
            <a:ext cx="11000095" cy="1325563"/>
          </a:xfrm>
        </p:spPr>
        <p:txBody>
          <a:bodyPr>
            <a:normAutofit/>
          </a:bodyPr>
          <a:lstStyle/>
          <a:p>
            <a:pPr algn="ctr"/>
            <a:r>
              <a:rPr lang="pl-PL" altLang="pl-PL" sz="3600" b="1" dirty="0">
                <a:solidFill>
                  <a:srgbClr val="392E65"/>
                </a:solidFill>
                <a:latin typeface="Myriad Pro Cond" panose="020B0506030403020204" pitchFamily="34" charset="0"/>
                <a:cs typeface="Arial" pitchFamily="34" charset="0"/>
              </a:rPr>
              <a:t>STRUKTURA NOWEJ PODSTAWY PROGRAMOWEJ (1)</a:t>
            </a:r>
            <a:r>
              <a:rPr lang="pl-PL" altLang="pl-PL" b="1" dirty="0">
                <a:solidFill>
                  <a:srgbClr val="002060"/>
                </a:solidFill>
                <a:latin typeface="Arial" pitchFamily="34" charset="0"/>
                <a:cs typeface="Arial" pitchFamily="34" charset="0"/>
              </a:rPr>
              <a:t/>
            </a:r>
            <a:br>
              <a:rPr lang="pl-PL" altLang="pl-PL" b="1" dirty="0">
                <a:solidFill>
                  <a:srgbClr val="002060"/>
                </a:solidFill>
                <a:latin typeface="Arial" pitchFamily="34" charset="0"/>
                <a:cs typeface="Arial" pitchFamily="34" charset="0"/>
              </a:rPr>
            </a:br>
            <a:endParaRPr lang="pl-PL" dirty="0">
              <a:latin typeface="Arial" pitchFamily="34" charset="0"/>
              <a:cs typeface="Arial" pitchFamily="34" charset="0"/>
            </a:endParaRPr>
          </a:p>
        </p:txBody>
      </p:sp>
      <p:sp>
        <p:nvSpPr>
          <p:cNvPr id="3" name="Symbol zastępczy zawartości 2"/>
          <p:cNvSpPr>
            <a:spLocks noGrp="1"/>
          </p:cNvSpPr>
          <p:nvPr>
            <p:ph idx="1"/>
          </p:nvPr>
        </p:nvSpPr>
        <p:spPr>
          <a:xfrm>
            <a:off x="1016504" y="1996980"/>
            <a:ext cx="10515600" cy="4351338"/>
          </a:xfrm>
        </p:spPr>
        <p:txBody>
          <a:bodyPr>
            <a:normAutofit fontScale="85000" lnSpcReduction="20000"/>
          </a:bodyPr>
          <a:lstStyle/>
          <a:p>
            <a:pPr marL="0" indent="0" eaLnBrk="0" hangingPunct="0">
              <a:spcBef>
                <a:spcPct val="20000"/>
              </a:spcBef>
              <a:buNone/>
              <a:defRPr/>
            </a:pPr>
            <a:r>
              <a:rPr lang="pl-PL" dirty="0">
                <a:latin typeface="Arial" pitchFamily="34" charset="0"/>
                <a:cs typeface="Arial" pitchFamily="34" charset="0"/>
              </a:rPr>
              <a:t>W nowej podstawie programowej sprecyzowano cztery cele główne:</a:t>
            </a:r>
          </a:p>
          <a:p>
            <a:pPr eaLnBrk="0" hangingPunct="0">
              <a:spcBef>
                <a:spcPct val="20000"/>
              </a:spcBef>
              <a:defRPr/>
            </a:pPr>
            <a:endParaRPr lang="pl-PL" dirty="0">
              <a:latin typeface="Arial" pitchFamily="34" charset="0"/>
              <a:cs typeface="Arial" pitchFamily="34" charset="0"/>
            </a:endParaRPr>
          </a:p>
          <a:p>
            <a:pPr marL="400050" indent="-400050" eaLnBrk="0" hangingPunct="0">
              <a:spcBef>
                <a:spcPct val="20000"/>
              </a:spcBef>
              <a:buFont typeface="+mj-lt"/>
              <a:buAutoNum type="romanUcPeriod"/>
              <a:defRPr/>
            </a:pPr>
            <a:r>
              <a:rPr lang="pl-PL" dirty="0">
                <a:latin typeface="Arial" pitchFamily="34" charset="0"/>
                <a:cs typeface="Arial" pitchFamily="34" charset="0"/>
              </a:rPr>
              <a:t>Uczestniczenie w kulturze poprzez kontakt, analizę i interpretację dzieł sztuki; dostrzeganie kontekstów powstawania dzieła.</a:t>
            </a:r>
          </a:p>
          <a:p>
            <a:pPr marL="400050" indent="-400050" eaLnBrk="0" hangingPunct="0">
              <a:spcBef>
                <a:spcPct val="20000"/>
              </a:spcBef>
              <a:buFont typeface="+mj-lt"/>
              <a:buAutoNum type="romanUcPeriod"/>
              <a:defRPr/>
            </a:pPr>
            <a:r>
              <a:rPr lang="pl-PL" dirty="0">
                <a:latin typeface="Arial" pitchFamily="34" charset="0"/>
                <a:cs typeface="Arial" pitchFamily="34" charset="0"/>
              </a:rPr>
              <a:t>Zapoznanie z wybranymi zagadnieniami dotyczącymi współczesnych awangard artystycznych i sztuki lokalnego środowiska, ekspresja twórcza podejmowana w oparciu ośrodki wyrazu, charakterystyczne dla sztuki II poł. XX wieku.</a:t>
            </a:r>
          </a:p>
          <a:p>
            <a:pPr marL="400050" indent="-400050" eaLnBrk="0" hangingPunct="0">
              <a:spcBef>
                <a:spcPct val="20000"/>
              </a:spcBef>
              <a:buFont typeface="+mj-lt"/>
              <a:buAutoNum type="romanUcPeriod"/>
              <a:defRPr/>
            </a:pPr>
            <a:r>
              <a:rPr lang="pl-PL" dirty="0">
                <a:latin typeface="Arial" pitchFamily="34" charset="0"/>
                <a:cs typeface="Arial" pitchFamily="34" charset="0"/>
              </a:rPr>
              <a:t>Wprowadzenie w obszar działań instytucji profesjonalnie zajmujących się upowszechnianiem kultury w zakresie sztuk plastycznych ekspresja twórcza </a:t>
            </a:r>
            <a:br>
              <a:rPr lang="pl-PL" dirty="0">
                <a:latin typeface="Arial" pitchFamily="34" charset="0"/>
                <a:cs typeface="Arial" pitchFamily="34" charset="0"/>
              </a:rPr>
            </a:br>
            <a:r>
              <a:rPr lang="pl-PL" dirty="0">
                <a:latin typeface="Arial" pitchFamily="34" charset="0"/>
                <a:cs typeface="Arial" pitchFamily="34" charset="0"/>
              </a:rPr>
              <a:t>podejmowana w związku z organizacją wystaw.</a:t>
            </a:r>
          </a:p>
          <a:p>
            <a:pPr marL="400050" indent="-400050" eaLnBrk="0" hangingPunct="0">
              <a:spcBef>
                <a:spcPct val="20000"/>
              </a:spcBef>
              <a:buFont typeface="+mj-lt"/>
              <a:buAutoNum type="romanUcPeriod"/>
              <a:defRPr/>
            </a:pPr>
            <a:r>
              <a:rPr lang="pl-PL" dirty="0">
                <a:latin typeface="Arial" pitchFamily="34" charset="0"/>
                <a:cs typeface="Arial" pitchFamily="34" charset="0"/>
              </a:rPr>
              <a:t>Wprowadzenie w zakres sztuk o charakterze multimedialnym; ekspresja twórcza w oparciu o współczesne narzędzia komunikacji wizualnej.</a:t>
            </a:r>
          </a:p>
          <a:p>
            <a:endParaRPr lang="pl-PL" dirty="0"/>
          </a:p>
        </p:txBody>
      </p:sp>
    </p:spTree>
    <p:extLst>
      <p:ext uri="{BB962C8B-B14F-4D97-AF65-F5344CB8AC3E}">
        <p14:creationId xmlns:p14="http://schemas.microsoft.com/office/powerpoint/2010/main" val="410906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199" y="942976"/>
            <a:ext cx="10735101" cy="958708"/>
          </a:xfrm>
        </p:spPr>
        <p:txBody>
          <a:bodyPr>
            <a:normAutofit fontScale="90000"/>
          </a:bodyPr>
          <a:lstStyle/>
          <a:p>
            <a:pPr algn="ctr"/>
            <a:r>
              <a:rPr lang="pl-PL" altLang="pl-PL" sz="3600" b="1" dirty="0">
                <a:solidFill>
                  <a:srgbClr val="392E65"/>
                </a:solidFill>
                <a:latin typeface="Myriad Pro Cond" panose="020B0506030403020204" pitchFamily="34" charset="0"/>
                <a:cs typeface="Arial" pitchFamily="34" charset="0"/>
              </a:rPr>
              <a:t>STRUKTURA NOWEJ PODSTAWY PROGRAMOWEJ (2)</a:t>
            </a:r>
            <a:r>
              <a:rPr lang="pl-PL" altLang="pl-PL" b="1" dirty="0">
                <a:solidFill>
                  <a:srgbClr val="002060"/>
                </a:solidFill>
                <a:latin typeface="Arial" pitchFamily="34" charset="0"/>
                <a:cs typeface="Arial" pitchFamily="34" charset="0"/>
              </a:rPr>
              <a:t/>
            </a:r>
            <a:br>
              <a:rPr lang="pl-PL" altLang="pl-PL" b="1" dirty="0">
                <a:solidFill>
                  <a:srgbClr val="002060"/>
                </a:solidFill>
                <a:latin typeface="Arial" pitchFamily="34" charset="0"/>
                <a:cs typeface="Arial" pitchFamily="34" charset="0"/>
              </a:rPr>
            </a:br>
            <a:endParaRPr lang="pl-PL" dirty="0">
              <a:latin typeface="Arial" pitchFamily="34" charset="0"/>
              <a:cs typeface="Arial" pitchFamily="34" charset="0"/>
            </a:endParaRPr>
          </a:p>
        </p:txBody>
      </p:sp>
      <p:sp>
        <p:nvSpPr>
          <p:cNvPr id="3" name="Symbol zastępczy zawartości 2"/>
          <p:cNvSpPr>
            <a:spLocks noGrp="1"/>
          </p:cNvSpPr>
          <p:nvPr>
            <p:ph idx="1"/>
          </p:nvPr>
        </p:nvSpPr>
        <p:spPr>
          <a:xfrm>
            <a:off x="865495" y="1976215"/>
            <a:ext cx="10515600" cy="4351338"/>
          </a:xfrm>
        </p:spPr>
        <p:txBody>
          <a:bodyPr>
            <a:normAutofit fontScale="92500" lnSpcReduction="20000"/>
          </a:bodyPr>
          <a:lstStyle/>
          <a:p>
            <a:pPr>
              <a:spcAft>
                <a:spcPts val="1200"/>
              </a:spcAft>
              <a:defRPr/>
            </a:pPr>
            <a:r>
              <a:rPr lang="pl-PL" sz="2600" dirty="0">
                <a:latin typeface="Arial" pitchFamily="34" charset="0"/>
                <a:cs typeface="Arial" pitchFamily="34" charset="0"/>
              </a:rPr>
              <a:t>Powyższe cele odnoszą się bezpośrednio do treści kształcenia, czyli wymagań szczegółowych, które zostały sformułowane w sposób precyzyjny, z podziałem na wiadomości i umiejętności uczniów. </a:t>
            </a:r>
            <a:endParaRPr lang="pl-PL" sz="2600" dirty="0" smtClean="0">
              <a:latin typeface="Arial" pitchFamily="34" charset="0"/>
              <a:cs typeface="Arial" pitchFamily="34" charset="0"/>
            </a:endParaRPr>
          </a:p>
          <a:p>
            <a:pPr>
              <a:spcAft>
                <a:spcPts val="1200"/>
              </a:spcAft>
              <a:defRPr/>
            </a:pPr>
            <a:r>
              <a:rPr lang="pl-PL" sz="2600" dirty="0" smtClean="0">
                <a:latin typeface="Arial" pitchFamily="34" charset="0"/>
                <a:cs typeface="Arial" pitchFamily="34" charset="0"/>
              </a:rPr>
              <a:t>Uszczegółowienie treści jest informacją dla autorów programów </a:t>
            </a:r>
            <a:br>
              <a:rPr lang="pl-PL" sz="2600" dirty="0" smtClean="0">
                <a:latin typeface="Arial" pitchFamily="34" charset="0"/>
                <a:cs typeface="Arial" pitchFamily="34" charset="0"/>
              </a:rPr>
            </a:br>
            <a:r>
              <a:rPr lang="pl-PL" sz="2600" dirty="0" smtClean="0">
                <a:latin typeface="Arial" pitchFamily="34" charset="0"/>
                <a:cs typeface="Arial" pitchFamily="34" charset="0"/>
              </a:rPr>
              <a:t>i podręczników, </a:t>
            </a:r>
            <a:r>
              <a:rPr lang="pl-PL" sz="2600" dirty="0" smtClean="0">
                <a:latin typeface="Arial" pitchFamily="34" charset="0"/>
                <a:cs typeface="Arial" pitchFamily="34" charset="0"/>
              </a:rPr>
              <a:t>które</a:t>
            </a:r>
            <a:r>
              <a:rPr lang="pl-PL" sz="2600" dirty="0" smtClean="0">
                <a:latin typeface="Arial" pitchFamily="34" charset="0"/>
                <a:cs typeface="Arial" pitchFamily="34" charset="0"/>
              </a:rPr>
              <a:t> </a:t>
            </a:r>
            <a:r>
              <a:rPr lang="pl-PL" sz="2600" dirty="0" smtClean="0">
                <a:latin typeface="Arial" pitchFamily="34" charset="0"/>
                <a:cs typeface="Arial" pitchFamily="34" charset="0"/>
              </a:rPr>
              <a:t>zagadnienia są istotne. </a:t>
            </a:r>
          </a:p>
          <a:p>
            <a:pPr>
              <a:spcAft>
                <a:spcPts val="1200"/>
              </a:spcAft>
              <a:defRPr/>
            </a:pPr>
            <a:r>
              <a:rPr lang="pl-PL" sz="2600" dirty="0" smtClean="0">
                <a:latin typeface="Arial" pitchFamily="34" charset="0"/>
                <a:cs typeface="Arial" pitchFamily="34" charset="0"/>
              </a:rPr>
              <a:t>Ze względu na praktyczny charakter </a:t>
            </a:r>
            <a:r>
              <a:rPr lang="pl-PL" sz="2600" dirty="0" smtClean="0">
                <a:latin typeface="Arial" pitchFamily="34" charset="0"/>
                <a:cs typeface="Arial" pitchFamily="34" charset="0"/>
              </a:rPr>
              <a:t>przedmiotu </a:t>
            </a:r>
            <a:r>
              <a:rPr lang="pl-PL" sz="2600" dirty="0" smtClean="0">
                <a:latin typeface="Arial" pitchFamily="34" charset="0"/>
                <a:cs typeface="Arial" pitchFamily="34" charset="0"/>
              </a:rPr>
              <a:t>informacje </a:t>
            </a:r>
            <a:r>
              <a:rPr lang="pl-PL" sz="2600" dirty="0">
                <a:latin typeface="Arial" pitchFamily="34" charset="0"/>
                <a:cs typeface="Arial" pitchFamily="34" charset="0"/>
              </a:rPr>
              <a:t>teoretyczne, wprowadzające w obszar dziejów sztuki, a zwłaszcza sztuki </a:t>
            </a:r>
            <a:r>
              <a:rPr lang="pl-PL" sz="2600" dirty="0" smtClean="0">
                <a:latin typeface="Arial" pitchFamily="34" charset="0"/>
                <a:cs typeface="Arial" pitchFamily="34" charset="0"/>
              </a:rPr>
              <a:t>współczesnej, </a:t>
            </a:r>
            <a:r>
              <a:rPr lang="pl-PL" sz="2600" dirty="0">
                <a:latin typeface="Arial" pitchFamily="34" charset="0"/>
                <a:cs typeface="Arial" pitchFamily="34" charset="0"/>
              </a:rPr>
              <a:t>powiązane </a:t>
            </a:r>
            <a:r>
              <a:rPr lang="pl-PL" sz="2600" dirty="0" smtClean="0">
                <a:latin typeface="Arial" pitchFamily="34" charset="0"/>
                <a:cs typeface="Arial" pitchFamily="34" charset="0"/>
              </a:rPr>
              <a:t>powinny być z </a:t>
            </a:r>
            <a:r>
              <a:rPr lang="pl-PL" sz="2600" dirty="0">
                <a:latin typeface="Arial" pitchFamily="34" charset="0"/>
                <a:cs typeface="Arial" pitchFamily="34" charset="0"/>
              </a:rPr>
              <a:t>aktywnością twórczą. </a:t>
            </a:r>
            <a:endParaRPr lang="pl-PL" sz="2600" dirty="0" smtClean="0">
              <a:latin typeface="Arial" pitchFamily="34" charset="0"/>
              <a:cs typeface="Arial" pitchFamily="34" charset="0"/>
            </a:endParaRPr>
          </a:p>
          <a:p>
            <a:pPr>
              <a:spcAft>
                <a:spcPts val="1200"/>
              </a:spcAft>
              <a:defRPr/>
            </a:pPr>
            <a:r>
              <a:rPr lang="pl-PL" sz="2600" dirty="0" smtClean="0">
                <a:latin typeface="Arial" pitchFamily="34" charset="0"/>
                <a:cs typeface="Arial" pitchFamily="34" charset="0"/>
              </a:rPr>
              <a:t>Istotną </a:t>
            </a:r>
            <a:r>
              <a:rPr lang="pl-PL" sz="2600" dirty="0">
                <a:latin typeface="Arial" pitchFamily="34" charset="0"/>
                <a:cs typeface="Arial" pitchFamily="34" charset="0"/>
              </a:rPr>
              <a:t>kwestią jest przygotowanie uczniów do obcowania z kulturą współczesną, dlatego dominują zagadnienia wiążące się ze współczesnymi wydarzeniami artystycznymi i językiem sztuki nowoczesnej.  </a:t>
            </a:r>
          </a:p>
          <a:p>
            <a:pPr>
              <a:spcAft>
                <a:spcPts val="1200"/>
              </a:spcAft>
              <a:buFontTx/>
              <a:buChar char="•"/>
              <a:defRPr/>
            </a:pPr>
            <a:endParaRPr lang="pl-PL" altLang="pl-PL" sz="4000" dirty="0">
              <a:solidFill>
                <a:srgbClr val="002060"/>
              </a:solidFill>
              <a:latin typeface="Calibri" pitchFamily="34" charset="0"/>
            </a:endParaRPr>
          </a:p>
          <a:p>
            <a:endParaRPr lang="pl-PL" dirty="0"/>
          </a:p>
        </p:txBody>
      </p:sp>
    </p:spTree>
    <p:extLst>
      <p:ext uri="{BB962C8B-B14F-4D97-AF65-F5344CB8AC3E}">
        <p14:creationId xmlns:p14="http://schemas.microsoft.com/office/powerpoint/2010/main" val="3584896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0598" y="922479"/>
            <a:ext cx="10515600" cy="4981433"/>
          </a:xfrm>
        </p:spPr>
        <p:txBody>
          <a:bodyPr>
            <a:normAutofit lnSpcReduction="10000"/>
          </a:bodyPr>
          <a:lstStyle/>
          <a:p>
            <a:pPr marL="0" indent="0" algn="ctr">
              <a:buNone/>
              <a:defRPr/>
            </a:pPr>
            <a:r>
              <a:rPr lang="pl-PL" altLang="pl-PL" sz="3200" b="1" dirty="0">
                <a:solidFill>
                  <a:srgbClr val="392E65"/>
                </a:solidFill>
                <a:latin typeface="Myriad Pro Cond" panose="020B0506030403020204" pitchFamily="34" charset="0"/>
                <a:cs typeface="Arial" pitchFamily="34" charset="0"/>
              </a:rPr>
              <a:t>TREŚCI </a:t>
            </a:r>
            <a:r>
              <a:rPr lang="pl-PL" altLang="pl-PL" sz="3200" b="1" dirty="0" smtClean="0">
                <a:solidFill>
                  <a:srgbClr val="392E65"/>
                </a:solidFill>
                <a:latin typeface="Myriad Pro Cond" panose="020B0506030403020204" pitchFamily="34" charset="0"/>
                <a:cs typeface="Arial" pitchFamily="34" charset="0"/>
              </a:rPr>
              <a:t>KSZTAŁCENIA: CEL I</a:t>
            </a:r>
          </a:p>
          <a:p>
            <a:pPr marL="0" indent="0" algn="ctr">
              <a:buNone/>
              <a:defRPr/>
            </a:pPr>
            <a:endParaRPr lang="pl-PL" altLang="pl-PL" sz="3200" b="1" dirty="0" smtClean="0">
              <a:solidFill>
                <a:srgbClr val="002060"/>
              </a:solidFill>
              <a:latin typeface="Myriad Pro Cond" panose="020B0506030403020204" pitchFamily="34" charset="0"/>
              <a:cs typeface="Arial" pitchFamily="34" charset="0"/>
            </a:endParaRPr>
          </a:p>
          <a:p>
            <a:pPr marL="514350" indent="-514350">
              <a:buFont typeface="+mj-lt"/>
              <a:buAutoNum type="romanUcPeriod"/>
              <a:defRPr/>
            </a:pPr>
            <a:r>
              <a:rPr lang="pl-PL" sz="2400" dirty="0" smtClean="0">
                <a:latin typeface="Arial" pitchFamily="34" charset="0"/>
                <a:cs typeface="Arial" pitchFamily="34" charset="0"/>
              </a:rPr>
              <a:t>Uczestniczenie </a:t>
            </a:r>
            <a:r>
              <a:rPr lang="pl-PL" sz="2400" dirty="0">
                <a:latin typeface="Arial" pitchFamily="34" charset="0"/>
                <a:cs typeface="Arial" pitchFamily="34" charset="0"/>
              </a:rPr>
              <a:t>w kulturze poprzez kontakt, analizę i interpretację dzieł sztuki; dostrzeganie kontekstów powstawania dzieła.</a:t>
            </a:r>
          </a:p>
          <a:p>
            <a:pPr marL="0" indent="0">
              <a:buNone/>
              <a:defRPr/>
            </a:pPr>
            <a:r>
              <a:rPr lang="pl-PL" sz="2400" dirty="0" smtClean="0">
                <a:latin typeface="Arial" pitchFamily="34" charset="0"/>
                <a:cs typeface="Arial" pitchFamily="34" charset="0"/>
              </a:rPr>
              <a:t>Uczeń</a:t>
            </a:r>
            <a:r>
              <a:rPr lang="pl-PL" sz="2400" dirty="0">
                <a:latin typeface="Arial" pitchFamily="34" charset="0"/>
                <a:cs typeface="Arial" pitchFamily="34" charset="0"/>
              </a:rPr>
              <a:t>:</a:t>
            </a:r>
          </a:p>
          <a:p>
            <a:pPr marL="457200" indent="-457200">
              <a:buFont typeface="+mj-lt"/>
              <a:buAutoNum type="arabicParenR"/>
              <a:defRPr/>
            </a:pPr>
            <a:r>
              <a:rPr lang="pl-PL" sz="2400" dirty="0">
                <a:latin typeface="Arial" pitchFamily="34" charset="0"/>
                <a:cs typeface="Arial" pitchFamily="34" charset="0"/>
              </a:rPr>
              <a:t>zna terminy i pojęcia, właściwe dla analizy formy dzieła sztuk plastycznych;</a:t>
            </a:r>
          </a:p>
          <a:p>
            <a:pPr marL="457200" indent="-457200">
              <a:buFont typeface="+mj-lt"/>
              <a:buAutoNum type="arabicParenR"/>
              <a:defRPr/>
            </a:pPr>
            <a:r>
              <a:rPr lang="pl-PL" sz="2400" dirty="0">
                <a:latin typeface="Arial" pitchFamily="34" charset="0"/>
                <a:cs typeface="Arial" pitchFamily="34" charset="0"/>
              </a:rPr>
              <a:t>rozróżnia poszczególne dyscypliny sztuki, wskazuje formy wypowiedzi artystycznej, które wymykają się tradycyjnej klasyfikacji (w tym: akcjonizm, instalacja, sztuka mediów);</a:t>
            </a:r>
          </a:p>
          <a:p>
            <a:pPr marL="457200" indent="-457200">
              <a:buFont typeface="+mj-lt"/>
              <a:buAutoNum type="arabicParenR"/>
              <a:defRPr/>
            </a:pPr>
            <a:r>
              <a:rPr lang="pl-PL" sz="2400" dirty="0">
                <a:latin typeface="Arial" pitchFamily="34" charset="0"/>
                <a:cs typeface="Arial" pitchFamily="34" charset="0"/>
              </a:rPr>
              <a:t>rozumie, że sztuka powstaje w kontekście innych dziedzin kultury, </a:t>
            </a:r>
            <a:r>
              <a:rPr lang="pl-PL" sz="2400" dirty="0" smtClean="0">
                <a:latin typeface="Arial" pitchFamily="34" charset="0"/>
                <a:cs typeface="Arial" pitchFamily="34" charset="0"/>
              </a:rPr>
              <a:t/>
            </a:r>
            <a:br>
              <a:rPr lang="pl-PL" sz="2400" dirty="0" smtClean="0">
                <a:latin typeface="Arial" pitchFamily="34" charset="0"/>
                <a:cs typeface="Arial" pitchFamily="34" charset="0"/>
              </a:rPr>
            </a:br>
            <a:r>
              <a:rPr lang="pl-PL" sz="2400" dirty="0" smtClean="0">
                <a:latin typeface="Arial" pitchFamily="34" charset="0"/>
                <a:cs typeface="Arial" pitchFamily="34" charset="0"/>
              </a:rPr>
              <a:t>a </a:t>
            </a:r>
            <a:r>
              <a:rPr lang="pl-PL" sz="2400" dirty="0">
                <a:latin typeface="Arial" pitchFamily="34" charset="0"/>
                <a:cs typeface="Arial" pitchFamily="34" charset="0"/>
              </a:rPr>
              <a:t>także historii,  filozofii, religii.</a:t>
            </a:r>
          </a:p>
          <a:p>
            <a:endParaRPr lang="pl-PL" dirty="0"/>
          </a:p>
        </p:txBody>
      </p:sp>
    </p:spTree>
    <p:extLst>
      <p:ext uri="{BB962C8B-B14F-4D97-AF65-F5344CB8AC3E}">
        <p14:creationId xmlns:p14="http://schemas.microsoft.com/office/powerpoint/2010/main" val="738708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892033"/>
            <a:ext cx="10515600" cy="4653886"/>
          </a:xfrm>
        </p:spPr>
        <p:txBody>
          <a:bodyPr/>
          <a:lstStyle/>
          <a:p>
            <a:pPr marL="0" indent="0" algn="ctr">
              <a:buNone/>
              <a:defRPr/>
            </a:pPr>
            <a:r>
              <a:rPr lang="pl-PL" altLang="pl-PL" sz="3200" b="1" dirty="0">
                <a:solidFill>
                  <a:srgbClr val="392E65"/>
                </a:solidFill>
                <a:latin typeface="Myriad Pro Cond" panose="020B0506030403020204" pitchFamily="34" charset="0"/>
                <a:cs typeface="Arial" pitchFamily="34" charset="0"/>
              </a:rPr>
              <a:t>TREŚCI </a:t>
            </a:r>
            <a:r>
              <a:rPr lang="pl-PL" altLang="pl-PL" sz="3200" b="1" dirty="0" smtClean="0">
                <a:solidFill>
                  <a:srgbClr val="392E65"/>
                </a:solidFill>
                <a:latin typeface="Myriad Pro Cond" panose="020B0506030403020204" pitchFamily="34" charset="0"/>
                <a:cs typeface="Arial" pitchFamily="34" charset="0"/>
              </a:rPr>
              <a:t>KSZTAŁCENIA: CEL I</a:t>
            </a:r>
          </a:p>
          <a:p>
            <a:pPr marL="0" indent="0" algn="ctr">
              <a:buNone/>
              <a:defRPr/>
            </a:pPr>
            <a:endParaRPr lang="pl-PL" altLang="pl-PL" sz="3200" dirty="0">
              <a:solidFill>
                <a:srgbClr val="002060"/>
              </a:solidFill>
              <a:latin typeface="Arial" pitchFamily="34" charset="0"/>
              <a:cs typeface="Arial" pitchFamily="34" charset="0"/>
            </a:endParaRPr>
          </a:p>
          <a:p>
            <a:pPr marL="514350" indent="-514350">
              <a:buFont typeface="+mj-lt"/>
              <a:buAutoNum type="romanUcPeriod"/>
              <a:defRPr/>
            </a:pPr>
            <a:r>
              <a:rPr lang="pl-PL" sz="2400" dirty="0">
                <a:latin typeface="Arial" pitchFamily="34" charset="0"/>
                <a:cs typeface="Arial" pitchFamily="34" charset="0"/>
              </a:rPr>
              <a:t>Uczestniczenie w kulturze poprzez kontakt, analizę i interpretację dzieł sztuki; dostrzeganie kontekstów powstawania dzieła.</a:t>
            </a:r>
          </a:p>
          <a:p>
            <a:pPr marL="0" indent="0">
              <a:buNone/>
              <a:defRPr/>
            </a:pPr>
            <a:r>
              <a:rPr lang="pl-PL" sz="2400" dirty="0" smtClean="0">
                <a:latin typeface="Arial" pitchFamily="34" charset="0"/>
                <a:cs typeface="Arial" pitchFamily="34" charset="0"/>
              </a:rPr>
              <a:t>Uczeń:</a:t>
            </a:r>
          </a:p>
          <a:p>
            <a:pPr marL="914400" lvl="1" indent="-457200">
              <a:buFont typeface="+mj-lt"/>
              <a:buAutoNum type="arabicParenR"/>
              <a:defRPr/>
            </a:pPr>
            <a:r>
              <a:rPr lang="pl-PL" dirty="0" smtClean="0">
                <a:latin typeface="Arial" pitchFamily="34" charset="0"/>
                <a:cs typeface="Arial" pitchFamily="34" charset="0"/>
              </a:rPr>
              <a:t>w </a:t>
            </a:r>
            <a:r>
              <a:rPr lang="pl-PL" dirty="0">
                <a:latin typeface="Arial" pitchFamily="34" charset="0"/>
                <a:cs typeface="Arial" pitchFamily="34" charset="0"/>
              </a:rPr>
              <a:t>oparciu o właściwą terminologię dokonuje opisu i analizy wybranych dzieł sztuki różnych dyscyplin;</a:t>
            </a:r>
          </a:p>
          <a:p>
            <a:pPr marL="914400" lvl="1" indent="-457200">
              <a:buFont typeface="+mj-lt"/>
              <a:buAutoNum type="arabicParenR"/>
              <a:defRPr/>
            </a:pPr>
            <a:r>
              <a:rPr lang="pl-PL" dirty="0" smtClean="0">
                <a:latin typeface="Arial" pitchFamily="34" charset="0"/>
                <a:cs typeface="Arial" pitchFamily="34" charset="0"/>
              </a:rPr>
              <a:t>przybliża </a:t>
            </a:r>
            <a:r>
              <a:rPr lang="pl-PL" dirty="0">
                <a:latin typeface="Arial" pitchFamily="34" charset="0"/>
                <a:cs typeface="Arial" pitchFamily="34" charset="0"/>
              </a:rPr>
              <a:t>twórczość artystów różnych dziedzin sztuki, </a:t>
            </a:r>
            <a:r>
              <a:rPr lang="pl-PL" dirty="0" smtClean="0">
                <a:latin typeface="Arial" pitchFamily="34" charset="0"/>
                <a:cs typeface="Arial" pitchFamily="34" charset="0"/>
              </a:rPr>
              <a:t/>
            </a:r>
            <a:br>
              <a:rPr lang="pl-PL" dirty="0" smtClean="0">
                <a:latin typeface="Arial" pitchFamily="34" charset="0"/>
                <a:cs typeface="Arial" pitchFamily="34" charset="0"/>
              </a:rPr>
            </a:br>
            <a:r>
              <a:rPr lang="pl-PL" dirty="0" smtClean="0">
                <a:latin typeface="Arial" pitchFamily="34" charset="0"/>
                <a:cs typeface="Arial" pitchFamily="34" charset="0"/>
              </a:rPr>
              <a:t>w </a:t>
            </a:r>
            <a:r>
              <a:rPr lang="pl-PL" dirty="0">
                <a:latin typeface="Arial" pitchFamily="34" charset="0"/>
                <a:cs typeface="Arial" pitchFamily="34" charset="0"/>
              </a:rPr>
              <a:t>szczególności plastycznych;</a:t>
            </a:r>
          </a:p>
          <a:p>
            <a:pPr marL="914400" lvl="1" indent="-457200">
              <a:buFont typeface="+mj-lt"/>
              <a:buAutoNum type="arabicParenR"/>
              <a:defRPr/>
            </a:pPr>
            <a:r>
              <a:rPr lang="pl-PL" dirty="0">
                <a:latin typeface="Arial" pitchFamily="34" charset="0"/>
                <a:cs typeface="Arial" pitchFamily="34" charset="0"/>
              </a:rPr>
              <a:t>interpretuje i odczytuje wybrane dzieła sztuki w kontekście epoki.</a:t>
            </a:r>
          </a:p>
          <a:p>
            <a:pPr marL="0" indent="0">
              <a:buNone/>
            </a:pPr>
            <a:endParaRPr lang="pl-PL" sz="2400" dirty="0">
              <a:latin typeface="Arial" pitchFamily="34" charset="0"/>
              <a:cs typeface="Arial" pitchFamily="34" charset="0"/>
            </a:endParaRPr>
          </a:p>
        </p:txBody>
      </p:sp>
    </p:spTree>
    <p:extLst>
      <p:ext uri="{BB962C8B-B14F-4D97-AF65-F5344CB8AC3E}">
        <p14:creationId xmlns:p14="http://schemas.microsoft.com/office/powerpoint/2010/main" val="22692590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zentacja1.potx" id="{51723B0F-3E97-4CBE-95F9-6A534B15515E}" vid="{2B494970-2AE8-4A2E-A241-E85E79EDEF50}"/>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969</TotalTime>
  <Words>2823</Words>
  <Application>Microsoft Office PowerPoint</Application>
  <PresentationFormat>Niestandardowy</PresentationFormat>
  <Paragraphs>322</Paragraphs>
  <Slides>54</Slides>
  <Notes>2</Notes>
  <HiddenSlides>0</HiddenSlides>
  <MMClips>0</MMClips>
  <ScaleCrop>false</ScaleCrop>
  <HeadingPairs>
    <vt:vector size="6" baseType="variant">
      <vt:variant>
        <vt:lpstr>Używane czcionki</vt:lpstr>
      </vt:variant>
      <vt:variant>
        <vt:i4>4</vt:i4>
      </vt:variant>
      <vt:variant>
        <vt:lpstr>Motyw</vt:lpstr>
      </vt:variant>
      <vt:variant>
        <vt:i4>2</vt:i4>
      </vt:variant>
      <vt:variant>
        <vt:lpstr>Tytuły slajdów</vt:lpstr>
      </vt:variant>
      <vt:variant>
        <vt:i4>54</vt:i4>
      </vt:variant>
    </vt:vector>
  </HeadingPairs>
  <TitlesOfParts>
    <vt:vector size="60" baseType="lpstr">
      <vt:lpstr>Arial</vt:lpstr>
      <vt:lpstr>Calibri Light</vt:lpstr>
      <vt:lpstr>Calibri</vt:lpstr>
      <vt:lpstr>Myriad Pro Cond</vt:lpstr>
      <vt:lpstr>Motyw pakietu Office</vt:lpstr>
      <vt:lpstr>Projekt niestandardowy</vt:lpstr>
      <vt:lpstr>Prezentacja programu PowerPoint</vt:lpstr>
      <vt:lpstr>Założenia nowych podstaw programowych  plastyki i historii sztuki  w szkole ponadpodstawowej </vt:lpstr>
      <vt:lpstr>Podstawa programowa  przedmiotu plastyka Podstawowe założenia, filozofia zmiany  i kierunki działań </vt:lpstr>
      <vt:lpstr>PLASTYKA (DLA KOGO)? </vt:lpstr>
      <vt:lpstr>OGÓLNE ZAŁOŻENIE ZMIAN </vt:lpstr>
      <vt:lpstr>STRUKTURA NOWEJ PODSTAWY PROGRAMOWEJ (1) </vt:lpstr>
      <vt:lpstr>STRUKTURA NOWEJ PODSTAWY PROGRAMOWEJ (2)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Podstawa programowa  z historii sztuki Podstawowe założenia, filozofia zmiany  i kierunki działań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CKE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Wioletta Kozak</dc:creator>
  <cp:lastModifiedBy>Elżbieta Gorazińska</cp:lastModifiedBy>
  <cp:revision>347</cp:revision>
  <dcterms:created xsi:type="dcterms:W3CDTF">2018-09-07T11:39:44Z</dcterms:created>
  <dcterms:modified xsi:type="dcterms:W3CDTF">2020-01-08T12:02:10Z</dcterms:modified>
</cp:coreProperties>
</file>