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377" r:id="rId5"/>
    <p:sldId id="332" r:id="rId6"/>
    <p:sldId id="409" r:id="rId7"/>
    <p:sldId id="408" r:id="rId8"/>
    <p:sldId id="410" r:id="rId9"/>
    <p:sldId id="380" r:id="rId10"/>
    <p:sldId id="381" r:id="rId11"/>
    <p:sldId id="390" r:id="rId12"/>
    <p:sldId id="382" r:id="rId13"/>
    <p:sldId id="383" r:id="rId14"/>
    <p:sldId id="384" r:id="rId15"/>
    <p:sldId id="386" r:id="rId16"/>
    <p:sldId id="387" r:id="rId17"/>
    <p:sldId id="388" r:id="rId18"/>
    <p:sldId id="389" r:id="rId19"/>
    <p:sldId id="385" r:id="rId20"/>
    <p:sldId id="391" r:id="rId21"/>
    <p:sldId id="392" r:id="rId22"/>
    <p:sldId id="393" r:id="rId23"/>
    <p:sldId id="395" r:id="rId24"/>
    <p:sldId id="398" r:id="rId25"/>
    <p:sldId id="401" r:id="rId26"/>
    <p:sldId id="396" r:id="rId27"/>
    <p:sldId id="399" r:id="rId28"/>
    <p:sldId id="397" r:id="rId29"/>
    <p:sldId id="400" r:id="rId30"/>
    <p:sldId id="406" r:id="rId31"/>
    <p:sldId id="405" r:id="rId32"/>
    <p:sldId id="407" r:id="rId33"/>
    <p:sldId id="372" r:id="rId34"/>
  </p:sldIdLst>
  <p:sldSz cx="12192000" cy="6858000"/>
  <p:notesSz cx="6858000" cy="9144000"/>
  <p:embeddedFontLs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yriad Pro Cond" panose="020B0506030403020204" charset="0"/>
      <p:regular r:id="rId43"/>
      <p:bold r:id="rId44"/>
      <p:italic r:id="rId45"/>
      <p:boldItalic r:id="rId4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62" autoAdjust="0"/>
  </p:normalViewPr>
  <p:slideViewPr>
    <p:cSldViewPr snapToGrid="0">
      <p:cViewPr>
        <p:scale>
          <a:sx n="118" d="100"/>
          <a:sy n="118" d="100"/>
        </p:scale>
        <p:origin x="-19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2020-01-08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2020-01-08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3CF1-84E3-4AB9-B626-1816164B5873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2A5-20DA-4D58-968D-620152687AD1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1E16-8178-427E-9E4E-FDB2AAD00B15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2D1-D9E9-43E7-9977-3E487598BF4B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40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F3B1-22B0-4512-889F-BBF67AE6127C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64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808E-9D3F-4E99-8D33-11EB0E2B7658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44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F806-E390-4D04-90E7-0384C82772A5}" type="datetime1">
              <a:rPr lang="pl-PL" smtClean="0"/>
              <a:t>2020-01-08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22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1369-421A-4434-92B1-DA71DB24459B}" type="datetime1">
              <a:rPr lang="pl-PL" smtClean="0"/>
              <a:t>2020-01-08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73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25BC-6341-4285-899F-D26F789EE9B1}" type="datetime1">
              <a:rPr lang="pl-PL" smtClean="0"/>
              <a:t>2020-01-08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82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3087-96D0-456A-8AD9-66E80E68B5F5}" type="datetime1">
              <a:rPr lang="pl-PL" smtClean="0"/>
              <a:t>2020-01-08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46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81B6-82A7-41C7-9FD6-8B00370F6207}" type="datetime1">
              <a:rPr lang="pl-PL" smtClean="0"/>
              <a:t>2020-01-08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0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AC36-44FF-4932-8D90-49B75C18C748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095D-5CF3-42C1-B941-E0A564D48DE1}" type="datetime1">
              <a:rPr lang="pl-PL" smtClean="0"/>
              <a:t>2020-01-08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086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D721-031E-4607-B790-062F33C653A3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266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EE24-F747-4983-ADF0-31D609036D58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52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130A-8B84-4731-82F9-45B393A03900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B-B604-49C4-9BE5-82004A51CE94}" type="datetime1">
              <a:rPr lang="pl-PL" smtClean="0"/>
              <a:t>2020-01-08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919C-190F-4482-879F-0FF15B8498BC}" type="datetime1">
              <a:rPr lang="pl-PL" smtClean="0"/>
              <a:t>2020-01-08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F2CC-5802-4D64-BCEC-2908C7BD0FD5}" type="datetime1">
              <a:rPr lang="pl-PL" smtClean="0"/>
              <a:t>2020-01-08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313F-9041-485C-89E2-CBCED3A6B8BC}" type="datetime1">
              <a:rPr lang="pl-PL" smtClean="0"/>
              <a:t>2020-01-08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B754-44EC-49F6-BE63-79B2A90B9A9E}" type="datetime1">
              <a:rPr lang="pl-PL" smtClean="0"/>
              <a:t>2020-01-08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0614-E434-4FCA-BE4A-99E3C2CFCE59}" type="datetime1">
              <a:rPr lang="pl-PL" smtClean="0"/>
              <a:t>2020-01-08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92FE-5E7A-49E9-B231-0505585E528B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F7BC-7F4E-4AD3-9E38-431CAB1F4DAE}" type="datetime1">
              <a:rPr lang="pl-PL" smtClean="0"/>
              <a:t>2020-01-08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F5D7-FD8F-4C3F-8819-5F4CA5ED3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9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46150" y="701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39800" y="2232025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Metody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pracy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miniwykład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lub dialog sokratejski z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prezentacją multimedialną,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ćwiczenia warsztatowe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korekta zbiorowa i omówienie ćwiczeń pod kątem uzyskanych efektów.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417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52500" y="20859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wprowadzenie na temat sztuki op-art., podczas którego prezentowane są reprodukcje dzieł oraz wybrane cytaty z tekstów źródłowych, dotyczących kierunku,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ukazanie sztuki wizualnych atrakcji w szerszym kontekście, np. pokazanie przykładów sztuki iluzji z innych epok (anegdota o pojedynku malarzy greckich Parrasjosa i Zeuksisa, przykład sztuki typu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trompe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i="1" dirty="0" err="1" smtClean="0">
                <a:latin typeface="Arial" pitchFamily="34" charset="0"/>
                <a:cs typeface="Arial" pitchFamily="34" charset="0"/>
              </a:rPr>
              <a:t>l'oeil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52500" y="6889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52500" y="20605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marL="0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rzejście do zajęć praktycznych – zaprezentowanie dwóch motywów stanowiących inspirację do dalszych działań, np. bardzo drobnej czarno-białej krateczki i motywu drobnych czarno-białych pasków.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52500" y="6889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0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6150" y="21875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lekcji: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Uczniowie losują karteczki, na każdej z nich określony jest jeden z poniżej prezentowanych efektów działań: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>
                <a:latin typeface="Arial" pitchFamily="34" charset="0"/>
                <a:cs typeface="Arial" pitchFamily="34" charset="0"/>
              </a:rPr>
              <a:t>falowania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>
                <a:latin typeface="Arial" pitchFamily="34" charset="0"/>
                <a:cs typeface="Arial" pitchFamily="34" charset="0"/>
              </a:rPr>
              <a:t>wypukłości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>
                <a:latin typeface="Arial" pitchFamily="34" charset="0"/>
                <a:cs typeface="Arial" pitchFamily="34" charset="0"/>
              </a:rPr>
              <a:t>wklęsłości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>
                <a:latin typeface="Arial" pitchFamily="34" charset="0"/>
                <a:cs typeface="Arial" pitchFamily="34" charset="0"/>
              </a:rPr>
              <a:t>wibrowania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>
                <a:latin typeface="Arial" pitchFamily="34" charset="0"/>
                <a:cs typeface="Arial" pitchFamily="34" charset="0"/>
              </a:rPr>
              <a:t>wirowania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>
                <a:latin typeface="Arial" pitchFamily="34" charset="0"/>
                <a:cs typeface="Arial" pitchFamily="34" charset="0"/>
              </a:rPr>
              <a:t>załamania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46150" y="7270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52500" y="1946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lekcji: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czniowie wybierają jeden z zaprezentowanych motywów, a następnie przetwarzają go na przygotowanych kartkach papieru (niewielkiego formatu) w taki sposób, aby uzyskać wskazany na wylosowanej karteczce efekt.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Na koniec zajęć następuje prezentacja prac i korekta zbiorowa pod kątem uzyskanych efektów  </a:t>
            </a:r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52500" y="7080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8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6150" y="1997075"/>
            <a:ext cx="10515600" cy="4351338"/>
          </a:xfrm>
        </p:spPr>
        <p:txBody>
          <a:bodyPr>
            <a:noAutofit/>
          </a:bodyPr>
          <a:lstStyle/>
          <a:p>
            <a:r>
              <a:rPr lang="pl-PL" altLang="pl-PL" dirty="0">
                <a:latin typeface="Arial" pitchFamily="34" charset="0"/>
                <a:cs typeface="Arial" pitchFamily="34" charset="0"/>
              </a:rPr>
              <a:t>Temat zajęć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: Pop-art., jednym z najpopularniejszych kierunków w sztuce II poł. XX wieku.</a:t>
            </a:r>
          </a:p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Odbiorca: Uczniowie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klasy I liceum lub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technikum</a:t>
            </a:r>
          </a:p>
          <a:p>
            <a:r>
              <a:rPr lang="pl-PL" alt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dniesienie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do podstawy programowej: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r>
              <a:rPr lang="pl-PL" alt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Cel 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II. 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Zapoznanie z wybranymi zagadnieniami dotyczącymi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sz="2400" u="sng" dirty="0" smtClean="0">
                <a:latin typeface="Arial" pitchFamily="34" charset="0"/>
                <a:cs typeface="Arial" pitchFamily="34" charset="0"/>
              </a:rPr>
              <a:t>współczesnych 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awangard artystycznych 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i sztuki lokalnego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środowiska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ekspresja twórcza  podejmowana w oparciu o środki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sz="2400" u="sng" dirty="0" smtClean="0">
                <a:latin typeface="Arial" pitchFamily="34" charset="0"/>
                <a:cs typeface="Arial" pitchFamily="34" charset="0"/>
              </a:rPr>
              <a:t>wyrazu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, charakterystyczne dla sztuki II poł XX wieku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. </a:t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r>
              <a:rPr lang="pl-PL" alt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46150" y="671512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39800" y="213677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altLang="pl-PL" sz="3000" dirty="0" smtClean="0">
                <a:latin typeface="Arial" pitchFamily="34" charset="0"/>
                <a:cs typeface="Arial" pitchFamily="34" charset="0"/>
              </a:rPr>
              <a:t>Cele operacyjne zajęć, uczeń: </a:t>
            </a:r>
            <a:endParaRPr lang="pl-PL" altLang="pl-PL" sz="3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600" dirty="0">
                <a:latin typeface="Arial" pitchFamily="34" charset="0"/>
                <a:cs typeface="Arial" pitchFamily="34" charset="0"/>
              </a:rPr>
              <a:t>z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na cechy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kierunku pop-art,</a:t>
            </a:r>
          </a:p>
          <a:p>
            <a:pPr lvl="0"/>
            <a:r>
              <a:rPr lang="pl-PL" sz="2600" dirty="0" smtClean="0">
                <a:latin typeface="Arial" pitchFamily="34" charset="0"/>
                <a:cs typeface="Arial" pitchFamily="34" charset="0"/>
              </a:rPr>
              <a:t>zapoznał się ze sztuką wybranych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przedstawicieli kierunku (Roya Lichtensteina, Andy Warhola i Roberta Rauchenberga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) i ich dziełami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r>
              <a:rPr lang="pl-PL" sz="2600" dirty="0" smtClean="0">
                <a:latin typeface="Arial" pitchFamily="34" charset="0"/>
                <a:cs typeface="Arial" pitchFamily="34" charset="0"/>
              </a:rPr>
              <a:t>rozumie, na czym polega specyfika kierunku (geneza powstania),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600" dirty="0">
                <a:latin typeface="Arial" pitchFamily="34" charset="0"/>
                <a:cs typeface="Arial" pitchFamily="34" charset="0"/>
              </a:rPr>
              <a:t>r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ozróżnia język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sztuki pop-art.,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w odniesieniu do języka innych sposobów wypowiedzi, właściwych dla sztuki II poł. XX wieku.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rozróżniania dzieł pop-artu,</a:t>
            </a:r>
          </a:p>
          <a:p>
            <a:pPr lvl="0"/>
            <a:r>
              <a:rPr lang="pl-PL" sz="2600" dirty="0" smtClean="0">
                <a:latin typeface="Arial" pitchFamily="34" charset="0"/>
                <a:cs typeface="Arial" pitchFamily="34" charset="0"/>
              </a:rPr>
              <a:t>wykonał działanie plastyczne, polegające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na multiplikacji motywu graficznego, a następnie jego różnicowania kolorystycznego</a:t>
            </a:r>
          </a:p>
          <a:p>
            <a:pPr marL="0" lv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0"/>
            <a:endParaRPr lang="pl-PL" dirty="0"/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39800" y="701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7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52500" y="6953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08050" y="20208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Metody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pracy: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mini-wykład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 prezentacją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multimedialną lub dialog sokratejski,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ćwiczenia warsztatowe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korekta zbiorowa i omówienie ćwiczeń pod kątem uzyskanych efektów.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9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5200" y="20986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z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ajęcia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zaczynają się od krótkiego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rozmowy nauczającej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wykorzystaniem prezentacji multimedialnej, na której slajdach zaprezentowano wybrane dzieła: Roya Lichtensteina, Andy Warhola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Roberta Rauchenberga.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czniowie podczas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prezentacji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kojarzą dzieła ze znanymi im dziedzinami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i formami i sposobami wypowiedzi (kolaż, komiks, reklama wizualna). 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65200" y="701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8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6150" y="21240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części teoretycznej uczniowie wykonują ćwiczenie warsztatowe na bazie sugerowanego przez nauczyciela motywu ikonograficznego. Na przykład może to być wykonany przez ucznia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konturowy profil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głowy kolegi, profil zwierzęcia lub jakikolwiek inny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motyw,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zaprojektowaniu motywu każdy uczeń powinien wykonać jego szablon, wycinając profil z kartonu, a następnie szablon wykorzystać do powielenia (multiplikacji) motywu na większej kartce (minimum 4 przedstawienia).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46150" y="701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Podstawa programowa </a:t>
            </a:r>
            <a:b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plastyki - wskazówki metodyczne i przykłady realizacji zajęć </a:t>
            </a:r>
            <a:endParaRPr lang="pl-PL" b="1" dirty="0">
              <a:solidFill>
                <a:srgbClr val="392E65"/>
              </a:solidFill>
              <a:latin typeface="Myriad Pro Cond" panose="020B0506030403020204" pitchFamily="34" charset="0"/>
              <a:cs typeface="Arial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F588AFB-1747-4064-A70E-FD8841503E61}"/>
              </a:ext>
            </a:extLst>
          </p:cNvPr>
          <p:cNvSpPr/>
          <p:nvPr/>
        </p:nvSpPr>
        <p:spPr>
          <a:xfrm>
            <a:off x="5785416" y="4955470"/>
            <a:ext cx="3898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dr </a:t>
            </a:r>
            <a:r>
              <a:rPr lang="pl-PL" dirty="0" smtClean="0"/>
              <a:t>Beata Lewińska, mgr Jerzy </a:t>
            </a:r>
            <a:r>
              <a:rPr lang="pl-PL" dirty="0" err="1" smtClean="0"/>
              <a:t>Mierzwiak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52500" y="21240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astępnie seria motów poddawana jest swobodnej ekspresji twórczej,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w ramach której każdy z nich jest zinterpretowany w odmienny sposób poprzez działania kolorystyczne, fakturalne,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k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olejne działalnie polega na rozmieszczeniu motywów na większej kartce papieru, która stanowić będzie podobrazie dla uzyskanych prac,   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52500" y="6953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5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52500" y="2092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 koniec uczniowie prezentują swoje prace i wypowiadają się na temat ekspresji poszczególnych elementów (np. w jaki sposób kolor oddziałuje na percepcję), 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auczyciel dokonuje podsumowania zajęć, przypominając, na czym polega pop-art.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952500" y="722312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2)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5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4444" y="1727721"/>
            <a:ext cx="10515600" cy="4351338"/>
          </a:xfrm>
        </p:spPr>
        <p:txBody>
          <a:bodyPr>
            <a:normAutofit/>
          </a:bodyPr>
          <a:lstStyle/>
          <a:p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Temat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zajęć: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Warszawa widziana oczami Bernarda Belotta, zwanego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Canalettem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– sztuka regionu Mazowsze.</a:t>
            </a:r>
          </a:p>
          <a:p>
            <a:pPr marL="0" indent="0"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Odbiorca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: Uczniowie klasy I liceum lub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technikum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944444" y="365125"/>
            <a:ext cx="11327642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9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2455" y="2116588"/>
            <a:ext cx="10515600" cy="37836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alt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dniesienie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do podstawy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programowej:</a:t>
            </a:r>
          </a:p>
          <a:p>
            <a:pPr marL="0" lvl="0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Cel I.  </a:t>
            </a: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Uczestniczenie </a:t>
            </a:r>
            <a:r>
              <a:rPr lang="pl-PL" sz="2400" u="sng" dirty="0">
                <a:latin typeface="Arial" pitchFamily="34" charset="0"/>
                <a:cs typeface="Arial" pitchFamily="34" charset="0"/>
              </a:rPr>
              <a:t>w kulturze poprzez kontakt, analizę i interpretację dzieł sztuki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pl-PL" sz="2400" u="sng" dirty="0">
                <a:latin typeface="Arial" pitchFamily="34" charset="0"/>
                <a:cs typeface="Arial" pitchFamily="34" charset="0"/>
              </a:rPr>
              <a:t>dostrzeganie kontekstów powstawania dzieła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Cel II. </a:t>
            </a: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Zapoznanie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 wybranymi zagadnieniami dotyczącymi współczesnych awangard artystycznych i </a:t>
            </a:r>
            <a:r>
              <a:rPr lang="pl-PL" sz="2400" u="sng" dirty="0">
                <a:latin typeface="Arial" pitchFamily="34" charset="0"/>
                <a:cs typeface="Arial" pitchFamily="34" charset="0"/>
              </a:rPr>
              <a:t>sztuki lokalnego środowiska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; ekspresja twórcza podejmowana w oparciu o środki wyrazu, charakterystyczne dla sztuki II poł. XX wieku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pl-PL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3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942455" y="358775"/>
            <a:ext cx="11245755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00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2644" y="2192504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Odniesienie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do podstawy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programowej:</a:t>
            </a:r>
          </a:p>
          <a:p>
            <a:pPr marL="0" lvl="0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CEL III. </a:t>
            </a:r>
            <a:r>
              <a:rPr lang="pl-PL" sz="2400" u="sng" dirty="0" smtClean="0">
                <a:latin typeface="Arial" pitchFamily="34" charset="0"/>
                <a:cs typeface="Arial" pitchFamily="34" charset="0"/>
              </a:rPr>
              <a:t>Wprowadzenie </a:t>
            </a:r>
            <a:r>
              <a:rPr lang="pl-PL" sz="2400" u="sng" dirty="0">
                <a:latin typeface="Arial" pitchFamily="34" charset="0"/>
                <a:cs typeface="Arial" pitchFamily="34" charset="0"/>
              </a:rPr>
              <a:t>w obszar działań instytucji profesjonalnie zajmujących się upowszechnianiem kultury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 zakresie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sztuk plastycznych;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ekspresja twórcza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podejmowana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 związku z organizacją wystaw.</a:t>
            </a:r>
          </a:p>
          <a:p>
            <a:pPr marL="0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Cel IV: Wprowadzenie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 zakres sztuk o charakterze multimedialnym; </a:t>
            </a:r>
            <a:r>
              <a:rPr lang="pl-PL" sz="2400" u="sng" dirty="0">
                <a:latin typeface="Arial" pitchFamily="34" charset="0"/>
                <a:cs typeface="Arial" pitchFamily="34" charset="0"/>
              </a:rPr>
              <a:t>ekspresja twórcza w oparciu o współczesne narzędzia komunikacji wizualnej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pl-PL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3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952405" y="365125"/>
            <a:ext cx="11395881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54206" y="2076687"/>
            <a:ext cx="10898874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altLang="pl-PL" dirty="0">
                <a:latin typeface="Arial" pitchFamily="34" charset="0"/>
                <a:cs typeface="Arial" pitchFamily="34" charset="0"/>
              </a:rPr>
              <a:t>Cele operacyjne zajęć, uczeń: 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z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na twórczość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Bernarda Belotta – artysty Warszawy,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ozpoznaje  najważniejsze budynki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zabytkowe zaułki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Warszawy, które uwieczniał Canaletto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wie, jakie znaczenie miała twórczość Belotta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jako dokumentalisty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Warszawy, dla odbudowy miasta po II wojnie (sztuka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regionu, dla uczniów Mazowsza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l-PL" dirty="0" smtClean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954206" y="365125"/>
            <a:ext cx="11095630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5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7856" y="2249653"/>
            <a:ext cx="10898874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altLang="pl-PL" dirty="0">
                <a:latin typeface="Arial" pitchFamily="34" charset="0"/>
                <a:cs typeface="Arial" pitchFamily="34" charset="0"/>
              </a:rPr>
              <a:t>Cele operacyjne zajęć, uczeń: </a:t>
            </a: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identyfikuje i sytuuje na planie niektóre zabytkowe budynki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Warszawy, które uwiecznił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Canaletto,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odnajduje budowle, malowane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przez Canaletta na planie miasta w </a:t>
            </a:r>
            <a:r>
              <a:rPr lang="pl-PL" sz="2400" i="1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– funkcja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street</a:t>
            </a:r>
            <a:r>
              <a:rPr lang="pl-PL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i="1" dirty="0" err="1" smtClean="0">
                <a:latin typeface="Arial" pitchFamily="34" charset="0"/>
                <a:cs typeface="Arial" pitchFamily="34" charset="0"/>
              </a:rPr>
              <a:t>viev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w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ykonuje w terenie serię fotografii, uwieczniając zabytkowe zaułki Warszawy.   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pl-PL" sz="2400" dirty="0" smtClean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947856" y="365125"/>
            <a:ext cx="11095630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4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950605" y="2114787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Metody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pracy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elementy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miniwykładu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 prezentacją multimedialną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w ramach których prezentowane są informacje dotyczące twórczości Bernarda Belotta, podczas zajęć nauczyciel zwraca uwagę,</a:t>
            </a: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ziałania warsztatowe w pracowni komputerowej z wykorzystaniem internetu,  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ziałania warsztatowe w plenerze (fotografowanie)</a:t>
            </a: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korekta i prezentacja prac.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950605" y="364556"/>
            <a:ext cx="11395881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4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783609" y="2180467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931460" y="352425"/>
            <a:ext cx="11423176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63589" y="2159794"/>
            <a:ext cx="1000380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zajęcia zaczynają się od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mini-wykładu - krótkiego zapoznania ze sztuką Bernarda Belotta; prowadzący prezentuje wybrane dzieła artysty, zwraca uwagę na charakter jego twórczości, jako dokumentalisty Warszawy, omawia urządzenie </a:t>
            </a:r>
            <a:r>
              <a:rPr lang="pl-PL" sz="2400" i="1" dirty="0" err="1" smtClean="0">
                <a:latin typeface="Arial" pitchFamily="34" charset="0"/>
                <a:cs typeface="Arial" pitchFamily="34" charset="0"/>
              </a:rPr>
              <a:t>camera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 obscura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astępnie prowadzący pokazuje zdjęcia Sali Prospektowej Muzeum – Zamek królewski w Warszawie, gdzie znajduje się duża kolekcja dzieł Belotta, 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19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783609" y="2180467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956860" y="371475"/>
            <a:ext cx="11423176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956860" y="2161417"/>
            <a:ext cx="1101374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astępnie prowadzący dzieli uczestników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na dwuosobowe zespoły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i 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każdemu z zespołów udostępnia inną (najlepiej wydrukowaną) reprodukcję wybranego obrazu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Canaletta; do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dyspozycji zespołów pozostawia publikacje umożliwiające identyfikację niektórych budynków z obrazów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Canaletta  (uczestnicy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mogą też korzystać z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Internetu): zadanie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polega na rozpoznaniu obiektu na ilustracjach w publikacjach książkowych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i (lub) w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nternecie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następnie pozyskaniu na jego temat podstawowych informacji (funkcja obiektu, nazwa, czas powstania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),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2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4711" y="1528279"/>
            <a:ext cx="10515600" cy="36317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Sztuka współczesna </a:t>
            </a:r>
          </a:p>
          <a:p>
            <a:pPr lvl="1">
              <a:defRPr/>
            </a:pP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Sztuka regionu. </a:t>
            </a:r>
          </a:p>
          <a:p>
            <a:pPr lvl="1">
              <a:defRPr/>
            </a:pP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Wystawiennictwo i zbiory muzealne. </a:t>
            </a:r>
          </a:p>
          <a:p>
            <a:pPr lvl="1">
              <a:defRPr/>
            </a:pP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Wykorzystywanie </a:t>
            </a:r>
            <a:r>
              <a:rPr lang="pl-PL" altLang="pl-PL" sz="2800" dirty="0">
                <a:latin typeface="Arial" pitchFamily="34" charset="0"/>
                <a:cs typeface="Arial" pitchFamily="34" charset="0"/>
              </a:rPr>
              <a:t>nowych technologii w działaniach </a:t>
            </a:r>
            <a:r>
              <a:rPr lang="pl-PL" altLang="pl-PL" sz="2800" dirty="0" smtClean="0">
                <a:latin typeface="Arial" pitchFamily="34" charset="0"/>
                <a:cs typeface="Arial" pitchFamily="34" charset="0"/>
              </a:rPr>
              <a:t>plastycznych.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1570" y="889379"/>
            <a:ext cx="1022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GŁOWNE ZAGADNIENIA PODSTAWY PROGRAMOWEJ PLASTYKI:</a:t>
            </a:r>
            <a:endParaRPr lang="pl-PL" altLang="pl-PL" sz="2800" b="1" dirty="0">
              <a:solidFill>
                <a:srgbClr val="392E65"/>
              </a:solidFill>
              <a:latin typeface="Myriad Pro Cond" panose="020B0506030403020204" pitchFamily="34" charset="0"/>
              <a:cs typeface="Arial" pitchFamily="34" charset="0"/>
            </a:endParaRPr>
          </a:p>
          <a:p>
            <a:pPr algn="ctr"/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0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783609" y="2180467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937810" y="358775"/>
            <a:ext cx="11423176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82639" y="2159794"/>
            <a:ext cx="1000380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uczestnicy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 dalszym ciągu pracują w grupach. Zadanie polega na zlokalizowaniu wcześniej wyszukanych obiektów na mapie Warszawy z wykorzystaniem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pl-PL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maps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(funkcja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street</a:t>
            </a:r>
            <a:r>
              <a:rPr lang="pl-PL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i="1" dirty="0" err="1">
                <a:latin typeface="Arial" pitchFamily="34" charset="0"/>
                <a:cs typeface="Arial" pitchFamily="34" charset="0"/>
              </a:rPr>
              <a:t>view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), na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każdy zespół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przypada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jeden komputer z dostępem do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internetu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- moduł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kończy się prezentacją każdej z grup efektów poszukiwania i pokazem wirtualnego obiektu,  jego otoczenia oraz lokalizacji na mapie Warszawy.     </a:t>
            </a:r>
          </a:p>
          <a:p>
            <a:pPr lvl="0"/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70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783609" y="2180467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934019" y="365125"/>
            <a:ext cx="11477767" cy="199593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ZWIĄZANYCH ZE SZTUKĄ REGIONU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ZBIORAMI SZTUKI Z DZIAŁANIAMI W OPARCIU O NOWE TECHNOLOGIE (lekcja 3 i 4)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34019" y="2189234"/>
            <a:ext cx="1000380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Przebieg zajęć: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dalszy ciąg zajęć realizowany jest na następnej lekcji (lub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w godzinach popołudniowych) w terenie (zajęcia plenerowe); uczestnicy wybierają się na wycieczkę ulicami Warszawy: Nowy Świat, Krakowskie Przedmieście, Plac zamkowy, Ulica Miodowa; podczas wycieczki wyszukują i dokumentują fotograficznie zabytkowe obiekty Warszawy, które znają z obrazów Belotta (pałace, Zamek królewski, pomniki).     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87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61815" y="1825625"/>
            <a:ext cx="5445458" cy="159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latin typeface="Myriad Pro Cond" panose="020B0506030403020204" pitchFamily="34" charset="0"/>
                <a:cs typeface="Arial" pitchFamily="34" charset="0"/>
              </a:rPr>
              <a:t>DZIĘKUJĘ ZA UWAGĘ</a:t>
            </a:r>
            <a:endParaRPr lang="pl-PL" sz="3200" b="1" dirty="0">
              <a:latin typeface="Myriad Pro Cond" panose="020B0506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119" y="823814"/>
            <a:ext cx="10515600" cy="421584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l-PL" altLang="pl-PL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pl-PL" alt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Konieczność wiązania zagadnień z wiedzą i umiejętnościami, nabytymi podczas poprzednich etapów kształcenia. </a:t>
            </a:r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Nawiązywanie </a:t>
            </a:r>
            <a:r>
              <a:rPr lang="pl-PL" dirty="0">
                <a:latin typeface="Arial" pitchFamily="34" charset="0"/>
                <a:cs typeface="Arial" pitchFamily="34" charset="0"/>
              </a:rPr>
              <a:t>do wiedzy i umiejętności pozyskanych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wcześniej (</a:t>
            </a:r>
            <a:r>
              <a:rPr lang="pl-PL" dirty="0">
                <a:latin typeface="Arial" pitchFamily="34" charset="0"/>
                <a:cs typeface="Arial" pitchFamily="34" charset="0"/>
              </a:rPr>
              <a:t>spiralny model nauczania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Znajomość podstawy programowej obowiązującej na etapach wcześniejszych, zwłaszcza na II etapie kształcenia.  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0119" y="887483"/>
            <a:ext cx="1022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KIERUNKI DZIAŁAŃ (1):</a:t>
            </a:r>
            <a:endParaRPr lang="pl-PL" altLang="pl-PL" sz="2800" b="1" dirty="0">
              <a:solidFill>
                <a:srgbClr val="392E65"/>
              </a:solidFill>
              <a:latin typeface="Myriad Pro Cond" panose="020B0506030403020204" pitchFamily="34" charset="0"/>
              <a:cs typeface="Arial" pitchFamily="34" charset="0"/>
            </a:endParaRPr>
          </a:p>
          <a:p>
            <a:pPr algn="ctr"/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6504" y="888195"/>
            <a:ext cx="10221036" cy="41898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l-PL" altLang="pl-PL" sz="3200" b="1" dirty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KIERUNKI DZIAŁAŃ </a:t>
            </a:r>
            <a:r>
              <a:rPr lang="pl-PL" altLang="pl-PL" sz="32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(2)</a:t>
            </a:r>
            <a:endParaRPr lang="pl-PL" altLang="pl-PL" sz="3200" b="1" dirty="0">
              <a:solidFill>
                <a:srgbClr val="392E65"/>
              </a:solidFill>
              <a:latin typeface="Myriad Pro Cond" panose="020B0506030403020204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Wszystkie </a:t>
            </a:r>
            <a:r>
              <a:rPr lang="pl-PL" dirty="0">
                <a:latin typeface="Arial" pitchFamily="34" charset="0"/>
                <a:cs typeface="Arial" pitchFamily="34" charset="0"/>
              </a:rPr>
              <a:t>problemy plastyczne powinny być powiązane ze wskazanymi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(slajd 3) zagadnieniami</a:t>
            </a:r>
            <a:r>
              <a:rPr lang="pl-PL" dirty="0">
                <a:latin typeface="Arial" pitchFamily="34" charset="0"/>
                <a:cs typeface="Arial" pitchFamily="34" charset="0"/>
              </a:rPr>
              <a:t>, a przede wszystkim ze sztuką środowiska, w którym uczeń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funkcjonuje.</a:t>
            </a:r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Znajomość  </a:t>
            </a:r>
            <a:r>
              <a:rPr lang="pl-PL" dirty="0">
                <a:latin typeface="Arial" pitchFamily="34" charset="0"/>
                <a:cs typeface="Arial" pitchFamily="34" charset="0"/>
              </a:rPr>
              <a:t>współczesnych form i sposobów wypowiedzi artystycznej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(język sztuki) przygotowuje do uczestniczenia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życiu kulturalnym.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78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7953" y="880187"/>
            <a:ext cx="10515600" cy="444917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l-PL" altLang="pl-PL" sz="32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KIERUNKI </a:t>
            </a:r>
            <a:r>
              <a:rPr lang="pl-PL" altLang="pl-PL" sz="3200" b="1" dirty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DZIAŁAŃ </a:t>
            </a:r>
            <a:r>
              <a:rPr lang="pl-PL" altLang="pl-PL" sz="32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(3)</a:t>
            </a:r>
            <a:endParaRPr lang="pl-PL" altLang="pl-PL" sz="3200" b="1" dirty="0">
              <a:solidFill>
                <a:srgbClr val="392E65"/>
              </a:solidFill>
              <a:latin typeface="Myriad Pro Cond" panose="020B0506030403020204" pitchFamily="34" charset="0"/>
              <a:cs typeface="Arial" pitchFamily="34" charset="0"/>
            </a:endParaRPr>
          </a:p>
          <a:p>
            <a:pPr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Zadania plastyczne powinny powiązane z </a:t>
            </a:r>
            <a:r>
              <a:rPr lang="pl-PL" dirty="0">
                <a:latin typeface="Arial" pitchFamily="34" charset="0"/>
                <a:cs typeface="Arial" pitchFamily="34" charset="0"/>
              </a:rPr>
              <a:t>zagadnieniami teoretycznymi, aby ekspresja twórcza ucznia była jednocześnie okazją do poznania języka sztuki, właściwego dla danego stylu, kierunku, formy wypowiedzi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artystycznej.</a:t>
            </a:r>
          </a:p>
          <a:p>
            <a:pPr marL="0" indent="0">
              <a:buNone/>
              <a:defRPr/>
            </a:pP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7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03" y="696037"/>
            <a:ext cx="10515600" cy="4449170"/>
          </a:xfrm>
        </p:spPr>
        <p:txBody>
          <a:bodyPr>
            <a:normAutofit/>
          </a:bodyPr>
          <a:lstStyle/>
          <a:p>
            <a:pPr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l-PL" b="1" dirty="0" smtClean="0">
                <a:latin typeface="Myriad Pro Cond" panose="020B0506030403020204" pitchFamily="34" charset="0"/>
                <a:cs typeface="Arial" pitchFamily="34" charset="0"/>
              </a:rPr>
              <a:t>PRAKTYCZNE PRZYKŁADY POWIĄZAŃ </a:t>
            </a:r>
          </a:p>
          <a:p>
            <a:pPr marL="0" indent="0" algn="ctr">
              <a:buNone/>
              <a:defRPr/>
            </a:pPr>
            <a:r>
              <a:rPr lang="pl-PL" b="1" dirty="0" smtClean="0">
                <a:latin typeface="Myriad Pro Cond" panose="020B0506030403020204" pitchFamily="34" charset="0"/>
                <a:cs typeface="Arial" pitchFamily="34" charset="0"/>
              </a:rPr>
              <a:t>ZAGADNIEŃ I DZIAŁAŃ</a:t>
            </a:r>
            <a:endParaRPr lang="pl-PL" b="1" dirty="0">
              <a:latin typeface="Myriad Pro Cond" panose="020B0506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2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6150" y="2187574"/>
            <a:ext cx="10515600" cy="4351338"/>
          </a:xfrm>
        </p:spPr>
        <p:txBody>
          <a:bodyPr>
            <a:noAutofit/>
          </a:bodyPr>
          <a:lstStyle/>
          <a:p>
            <a:r>
              <a:rPr lang="pl-PL" altLang="pl-PL" dirty="0">
                <a:latin typeface="Arial" pitchFamily="34" charset="0"/>
                <a:cs typeface="Arial" pitchFamily="34" charset="0"/>
              </a:rPr>
              <a:t>Temat zajęć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: Op-art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. - sztuka wizualnych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atrakcji</a:t>
            </a:r>
          </a:p>
          <a:p>
            <a:r>
              <a:rPr lang="pl-PL" altLang="pl-PL" dirty="0" smtClean="0">
                <a:latin typeface="Arial" pitchFamily="34" charset="0"/>
                <a:cs typeface="Arial" pitchFamily="34" charset="0"/>
              </a:rPr>
              <a:t>Odbiorca: Uczniowie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klasy I liceum lub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technikum</a:t>
            </a:r>
          </a:p>
          <a:p>
            <a:r>
              <a:rPr lang="pl-PL" alt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dniesienie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do podstawy programowej: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r>
              <a:rPr lang="pl-PL" alt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Cel 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II. 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Zapoznanie z wybranymi zagadnieniami dotyczącymi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sz="2400" u="sng" dirty="0" smtClean="0">
                <a:latin typeface="Arial" pitchFamily="34" charset="0"/>
                <a:cs typeface="Arial" pitchFamily="34" charset="0"/>
              </a:rPr>
              <a:t>współczesnych 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awangard artystycznych 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i sztuki lokalnego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środowiska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ekspresja twórcza  podejmowana w oparciu o środki </a:t>
            </a:r>
            <a:r>
              <a:rPr lang="pl-PL" alt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altLang="pl-PL" sz="2400" u="sng" dirty="0" smtClean="0">
                <a:latin typeface="Arial" pitchFamily="34" charset="0"/>
                <a:cs typeface="Arial" pitchFamily="34" charset="0"/>
              </a:rPr>
              <a:t>wyrazu</a:t>
            </a:r>
            <a:r>
              <a:rPr lang="pl-PL" altLang="pl-PL" sz="2400" u="sng" dirty="0">
                <a:latin typeface="Arial" pitchFamily="34" charset="0"/>
                <a:cs typeface="Arial" pitchFamily="34" charset="0"/>
              </a:rPr>
              <a:t>, charakterystyczne dla sztuki II poł XX wieku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. </a:t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r>
              <a:rPr lang="pl-PL" alt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400" dirty="0">
                <a:latin typeface="Arial" pitchFamily="34" charset="0"/>
                <a:cs typeface="Arial" pitchFamily="34" charset="0"/>
              </a:rPr>
            </a:b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46150" y="7143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1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46150" y="2073275"/>
            <a:ext cx="10515600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Cele operacyjne zajęć, uczeń: 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zna najwybitniejszych twórców kierunku op-art , obszar ich działań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artystycznych oraz techniki artystyczne, które wykorzystywali w swojej twórczości,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wymienia najistotniejsze cechy kierunku op-art.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opisuje wybrane dzieła sztuki, właściwe dla op-art.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podejmuje działania twórcze w oparciu o środki wyrazu charakterystyczne dla op-art. </a:t>
            </a:r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46150" y="6953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Myriad Pro Cond" panose="020B0506030403020204" pitchFamily="34" charset="0"/>
                <a:cs typeface="Arial" pitchFamily="34" charset="0"/>
              </a:rPr>
              <a:t>PRZYKŁADOWE SPOSOBY WIĄZANIA ZAGADNIEŃ TEORETYCZNYCH </a:t>
            </a: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Arial" pitchFamily="34" charset="0"/>
              </a:rPr>
              <a:t>I PRAKTYCZNYCH (lekcja 1)</a:t>
            </a:r>
            <a:endParaRPr lang="pl-PL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27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1269</Words>
  <Application>Microsoft Office PowerPoint</Application>
  <PresentationFormat>Niestandardowy</PresentationFormat>
  <Paragraphs>142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 Light</vt:lpstr>
      <vt:lpstr>Calibri</vt:lpstr>
      <vt:lpstr>Myriad Pro Cond</vt:lpstr>
      <vt:lpstr>Motyw pakietu Office</vt:lpstr>
      <vt:lpstr>Projekt niestandardowy</vt:lpstr>
      <vt:lpstr>Prezentacja programu PowerPoint</vt:lpstr>
      <vt:lpstr>Podstawa programowa  plastyki - wskazówki metodyczne i przykłady realizacji zajęć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PRZYKŁADOWE SPOSOBY WIĄZANIA ZAGADNIEŃ TEORETYCZNYCH  I PRAKTYCZNYCH (lekcja 1)</vt:lpstr>
      <vt:lpstr>PRZYKŁADOWE SPOSOBY WIĄZANIA ZAGADNIEŃ TEORETYCZNYCH  I PRAKTYCZNYCH (lekcja 1)</vt:lpstr>
      <vt:lpstr>PRZYKŁADOWE SPOSOBY WIĄZANIA ZAGADNIEŃ TEORETYCZNYCH  I PRAKTYCZNYCH (lekcja 2)</vt:lpstr>
      <vt:lpstr>PRZYKŁADOWE SPOSOBY WIĄZANIA ZAGADNIEŃ TEORETYCZNYCH  I PRAKTYCZNYCH (lekcja 1)</vt:lpstr>
      <vt:lpstr>PRZYKŁADOWE SPOSOBY WIĄZANIA ZAGADNIEŃ TEORETYCZNYCH  I PRAKTYCZNYCH (lekcja 1)</vt:lpstr>
      <vt:lpstr>PRZYKŁADOWE SPOSOBY WIĄZANIA ZAGADNIEŃ TEORETYCZNYCH  I PRAKTYCZNYCH (lekcja 1)</vt:lpstr>
      <vt:lpstr>PRZYKŁADOWE SPOSOBY WIĄZANIA ZAGADNIEŃ TEORETYCZNYCH  I PRAKTYCZNYCH (lekcja 1)</vt:lpstr>
      <vt:lpstr>PRZYKŁADOWE SPOSOBY WIĄZANIA ZAGADNIEŃ TEORETYCZNYCH  I PRAKTYCZNYCH (lekcja 2)</vt:lpstr>
      <vt:lpstr>PRZYKŁADOWE SPOSOBY WIĄZANIA ZAGADNIEŃ TEORETYCZNYCH  I PRAKTYCZNYCH (lekcja 1)</vt:lpstr>
      <vt:lpstr>PRZYKŁADOWE SPOSOBY WIĄZANIA ZAGADNIEŃ TEORETYCZNYCH  I PRAKTYCZNYCH (lekcja 2)</vt:lpstr>
      <vt:lpstr>PRZYKŁADOWE SPOSOBY WIĄZANIA ZAGADNIEŃ TEORETYCZNYCH  I PRAKTYCZNYCH (lekcja 2)</vt:lpstr>
      <vt:lpstr>PRZYKŁADOWE SPOSOBY WIĄZANIA ZAGADNIEŃ TEORETYCZNYCH  I PRAKTYCZNYCH (lekcja 2)</vt:lpstr>
      <vt:lpstr>PRZYKŁADOWE SPOSOBY WIĄZANIA ZAGADNIEŃ TEORETYCZNYCH  I PRAKTYCZNYCH (lekcja 2)</vt:lpstr>
      <vt:lpstr>PRZYKŁADOWE SPOSOBY WIĄZANIA ZAGADNIEŃ TEORETYCZNYCH  I PRAKTYCZNYCH (lekcja 2)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PRZYKŁADOWE SPOSOBY WIĄZANIA ZAGADNIEŃ ZWIĄZANYCH ZE SZTUKĄ REGIONU  I ZBIORAMI SZTUKI Z DZIAŁANIAMI W OPARCIU O NOWE TECHNOLOGIE (lekcja 3 i 4)</vt:lpstr>
      <vt:lpstr>Prezentacja programu PowerPoint</vt:lpstr>
    </vt:vector>
  </TitlesOfParts>
  <Company>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Elżbieta Gorazińska</cp:lastModifiedBy>
  <cp:revision>349</cp:revision>
  <dcterms:created xsi:type="dcterms:W3CDTF">2018-09-07T11:39:44Z</dcterms:created>
  <dcterms:modified xsi:type="dcterms:W3CDTF">2020-01-08T12:08:03Z</dcterms:modified>
</cp:coreProperties>
</file>