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50"/>
  </p:notesMasterIdLst>
  <p:handoutMasterIdLst>
    <p:handoutMasterId r:id="rId51"/>
  </p:handoutMasterIdLst>
  <p:sldIdLst>
    <p:sldId id="256" r:id="rId3"/>
    <p:sldId id="259" r:id="rId4"/>
    <p:sldId id="346" r:id="rId5"/>
    <p:sldId id="350" r:id="rId6"/>
    <p:sldId id="351" r:id="rId7"/>
    <p:sldId id="374" r:id="rId8"/>
    <p:sldId id="375" r:id="rId9"/>
    <p:sldId id="376" r:id="rId10"/>
    <p:sldId id="377" r:id="rId11"/>
    <p:sldId id="378" r:id="rId12"/>
    <p:sldId id="381" r:id="rId13"/>
    <p:sldId id="383" r:id="rId14"/>
    <p:sldId id="384" r:id="rId15"/>
    <p:sldId id="385" r:id="rId16"/>
    <p:sldId id="386" r:id="rId17"/>
    <p:sldId id="387" r:id="rId18"/>
    <p:sldId id="416" r:id="rId19"/>
    <p:sldId id="415" r:id="rId20"/>
    <p:sldId id="389" r:id="rId21"/>
    <p:sldId id="390" r:id="rId22"/>
    <p:sldId id="391" r:id="rId23"/>
    <p:sldId id="392" r:id="rId24"/>
    <p:sldId id="393" r:id="rId25"/>
    <p:sldId id="396" r:id="rId26"/>
    <p:sldId id="397" r:id="rId27"/>
    <p:sldId id="398" r:id="rId28"/>
    <p:sldId id="395" r:id="rId29"/>
    <p:sldId id="394" r:id="rId30"/>
    <p:sldId id="399" r:id="rId31"/>
    <p:sldId id="417" r:id="rId32"/>
    <p:sldId id="400" r:id="rId33"/>
    <p:sldId id="401" r:id="rId34"/>
    <p:sldId id="402" r:id="rId35"/>
    <p:sldId id="403" r:id="rId36"/>
    <p:sldId id="404" r:id="rId37"/>
    <p:sldId id="405" r:id="rId38"/>
    <p:sldId id="418" r:id="rId39"/>
    <p:sldId id="406" r:id="rId40"/>
    <p:sldId id="419" r:id="rId41"/>
    <p:sldId id="407" r:id="rId42"/>
    <p:sldId id="408" r:id="rId43"/>
    <p:sldId id="409" r:id="rId44"/>
    <p:sldId id="411" r:id="rId45"/>
    <p:sldId id="412" r:id="rId46"/>
    <p:sldId id="410" r:id="rId47"/>
    <p:sldId id="413" r:id="rId48"/>
    <p:sldId id="372" r:id="rId49"/>
  </p:sldIdLst>
  <p:sldSz cx="12192000" cy="6858000"/>
  <p:notesSz cx="6858000" cy="9144000"/>
  <p:embeddedFontLst>
    <p:embeddedFont>
      <p:font typeface="Myriad Pro Cond" panose="020B050603040302020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Calibri Light" panose="020F0302020204030204" pitchFamily="34" charset="0"/>
      <p:regular r:id="rId60"/>
      <p:italic r:id="rId61"/>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2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5" autoAdjust="0"/>
    <p:restoredTop sz="94662" autoAdjust="0"/>
  </p:normalViewPr>
  <p:slideViewPr>
    <p:cSldViewPr snapToGrid="0">
      <p:cViewPr>
        <p:scale>
          <a:sx n="118" d="100"/>
          <a:sy n="118" d="100"/>
        </p:scale>
        <p:origin x="-198" y="-48"/>
      </p:cViewPr>
      <p:guideLst>
        <p:guide orient="horz" pos="2160"/>
        <p:guide pos="3840"/>
      </p:guideLst>
    </p:cSldViewPr>
  </p:slideViewPr>
  <p:outlineViewPr>
    <p:cViewPr>
      <p:scale>
        <a:sx n="33" d="100"/>
        <a:sy n="33" d="100"/>
      </p:scale>
      <p:origin x="48" y="2638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5578D4-80E6-4100-BBC5-5B13F54F791E}" type="datetimeFigureOut">
              <a:rPr lang="pl-PL" smtClean="0"/>
              <a:t>2020-01-08</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l-PL"/>
              <a:t>Wszelkie prawa zastrzeżone © Ośrodek Rozwoju Edukacji w Warszawie | www.ore.edu.pl</a:t>
            </a:r>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633B9B-76BE-43B5-92AD-F0696BD3FFBB}" type="slidenum">
              <a:rPr lang="pl-PL" smtClean="0"/>
              <a:t>‹#›</a:t>
            </a:fld>
            <a:endParaRPr lang="pl-PL"/>
          </a:p>
        </p:txBody>
      </p:sp>
    </p:spTree>
    <p:extLst>
      <p:ext uri="{BB962C8B-B14F-4D97-AF65-F5344CB8AC3E}">
        <p14:creationId xmlns:p14="http://schemas.microsoft.com/office/powerpoint/2010/main" val="11397390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FB40D-862F-4B86-9C6B-08F0959C1240}" type="datetimeFigureOut">
              <a:rPr lang="pl-PL" smtClean="0"/>
              <a:t>2020-01-08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l-PL"/>
              <a:t>Wszelkie prawa zastrzeżone © Ośrodek Rozwoju Edukacji w Warszawie | www.ore.edu.pl</a:t>
            </a:r>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D88B5-A9A9-4B60-B69C-735576C46E04}" type="slidenum">
              <a:rPr lang="pl-PL" smtClean="0"/>
              <a:t>‹#›</a:t>
            </a:fld>
            <a:endParaRPr lang="pl-PL"/>
          </a:p>
        </p:txBody>
      </p:sp>
    </p:spTree>
    <p:extLst>
      <p:ext uri="{BB962C8B-B14F-4D97-AF65-F5344CB8AC3E}">
        <p14:creationId xmlns:p14="http://schemas.microsoft.com/office/powerpoint/2010/main" val="33326817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3F5F97E-DA47-47ED-96F8-6CE19008C911}"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20789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45FF7F7-96C6-4920-86E9-687BE1BAF083}"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02299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57891F8-26B5-4B6F-A09C-9EAC9650155A}"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1330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5"/>
            <a:ext cx="103632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2106D65-F736-4DF6-BCDE-AFD19C36FCD1}"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3629404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FAF4EE8-598C-4526-8268-DF61EB2E3689}"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1743642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613" y="4406900"/>
            <a:ext cx="103632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C018A399-2788-4910-A1B6-1D18BAD375E7}"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1308447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36F317F-2B81-476A-9879-BCC4E6BACD3A}" type="datetime1">
              <a:rPr lang="pl-PL" smtClean="0"/>
              <a:t>2020-01-08</a:t>
            </a:fld>
            <a:endParaRPr lang="pl-PL"/>
          </a:p>
        </p:txBody>
      </p:sp>
      <p:sp>
        <p:nvSpPr>
          <p:cNvPr id="6" name="Symbol zastępczy stopki 5"/>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7" name="Symbol zastępczy numeru slajdu 6"/>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2533226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17B5040-4677-4889-87F1-044D859BACE5}" type="datetime1">
              <a:rPr lang="pl-PL" smtClean="0"/>
              <a:t>2020-01-08</a:t>
            </a:fld>
            <a:endParaRPr lang="pl-PL"/>
          </a:p>
        </p:txBody>
      </p:sp>
      <p:sp>
        <p:nvSpPr>
          <p:cNvPr id="8" name="Symbol zastępczy stopki 7"/>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9" name="Symbol zastępczy numeru slajdu 8"/>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3009733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21D096-FE03-4D75-8EAB-09C9B35028A6}" type="datetime1">
              <a:rPr lang="pl-PL" smtClean="0"/>
              <a:t>2020-01-08</a:t>
            </a:fld>
            <a:endParaRPr lang="pl-PL"/>
          </a:p>
        </p:txBody>
      </p:sp>
      <p:sp>
        <p:nvSpPr>
          <p:cNvPr id="4" name="Symbol zastępczy stopki 3"/>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2691828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E2BA707-475C-4408-A2AF-5E976FFDE2FB}" type="datetime1">
              <a:rPr lang="pl-PL" smtClean="0"/>
              <a:t>2020-01-08</a:t>
            </a:fld>
            <a:endParaRPr lang="pl-PL"/>
          </a:p>
        </p:txBody>
      </p:sp>
      <p:sp>
        <p:nvSpPr>
          <p:cNvPr id="3" name="Symbol zastępczy stopki 2"/>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4" name="Symbol zastępczy numeru slajdu 3"/>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1481464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40116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D0BAE55-C74C-41F6-BD7A-9654ECF1CB4A}" type="datetime1">
              <a:rPr lang="pl-PL" smtClean="0"/>
              <a:t>2020-01-08</a:t>
            </a:fld>
            <a:endParaRPr lang="pl-PL"/>
          </a:p>
        </p:txBody>
      </p:sp>
      <p:sp>
        <p:nvSpPr>
          <p:cNvPr id="6" name="Symbol zastępczy stopki 5"/>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7" name="Symbol zastępczy numeru slajdu 6"/>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414401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9AA80FA-7B35-4F54-951C-20C979576D2E}"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
        <p:nvSpPr>
          <p:cNvPr id="9" name="Tytuł 8"/>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val="3993901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188" y="4800600"/>
            <a:ext cx="73152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0188072-1CCF-40C7-8DC1-D19D63764A2E}" type="datetime1">
              <a:rPr lang="pl-PL" smtClean="0"/>
              <a:t>2020-01-08</a:t>
            </a:fld>
            <a:endParaRPr lang="pl-PL"/>
          </a:p>
        </p:txBody>
      </p:sp>
      <p:sp>
        <p:nvSpPr>
          <p:cNvPr id="6" name="Symbol zastępczy stopki 5"/>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7" name="Symbol zastępczy numeru slajdu 6"/>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3984086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597D7C6-07CE-4A5A-812D-1FFCDACFF3B4}"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2724266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8"/>
            <a:ext cx="27432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0" y="274638"/>
            <a:ext cx="80772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B261ED1-7FD3-4732-A691-CDE30BBCBF93}"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12"/>
          </p:nvPr>
        </p:nvSpPr>
        <p:spPr/>
        <p:txBody>
          <a:bodyPr/>
          <a:lstStyle/>
          <a:p>
            <a:fld id="{B6C6F5D7-FD8F-4C3F-8819-5F4CA5ED35EB}" type="slidenum">
              <a:rPr lang="pl-PL" smtClean="0"/>
              <a:t>‹#›</a:t>
            </a:fld>
            <a:endParaRPr lang="pl-PL"/>
          </a:p>
        </p:txBody>
      </p:sp>
    </p:spTree>
    <p:extLst>
      <p:ext uri="{BB962C8B-B14F-4D97-AF65-F5344CB8AC3E}">
        <p14:creationId xmlns:p14="http://schemas.microsoft.com/office/powerpoint/2010/main" val="47052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1A3E0A72-1482-4E0C-B45F-D7FC04732E67}" type="datetime1">
              <a:rPr lang="pl-PL" smtClean="0"/>
              <a:t>2020-01-08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24514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32F0E03D-C080-4103-9C99-2BC7CCC418BE}" type="datetime1">
              <a:rPr lang="pl-PL" smtClean="0"/>
              <a:t>2020-01-08</a:t>
            </a:fld>
            <a:endParaRPr lang="pl-PL"/>
          </a:p>
        </p:txBody>
      </p:sp>
      <p:sp>
        <p:nvSpPr>
          <p:cNvPr id="6" name="Symbol zastępczy stopki 5"/>
          <p:cNvSpPr>
            <a:spLocks noGrp="1"/>
          </p:cNvSpPr>
          <p:nvPr>
            <p:ph type="ftr" sz="quarter" idx="11"/>
          </p:nvPr>
        </p:nvSpPr>
        <p:spPr/>
        <p:txBody>
          <a:bodyPr/>
          <a:lstStyle/>
          <a:p>
            <a:r>
              <a:rPr lang="pl-PL"/>
              <a:t>Wszelkie prawa zastrzeżone © Ośrodek Rozwoju Edukacji w Warszawie | www.ore.edu.pl</a:t>
            </a:r>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04287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4FD0477E-A52D-43A5-B890-2F4A8021F3F9}" type="datetime1">
              <a:rPr lang="pl-PL" smtClean="0"/>
              <a:t>2020-01-08</a:t>
            </a:fld>
            <a:endParaRPr lang="pl-PL"/>
          </a:p>
        </p:txBody>
      </p:sp>
      <p:sp>
        <p:nvSpPr>
          <p:cNvPr id="8" name="Symbol zastępczy stopki 7"/>
          <p:cNvSpPr>
            <a:spLocks noGrp="1"/>
          </p:cNvSpPr>
          <p:nvPr>
            <p:ph type="ftr" sz="quarter" idx="11"/>
          </p:nvPr>
        </p:nvSpPr>
        <p:spPr/>
        <p:txBody>
          <a:bodyPr/>
          <a:lstStyle/>
          <a:p>
            <a:r>
              <a:rPr lang="pl-PL"/>
              <a:t>Wszelkie prawa zastrzeżone © Ośrodek Rozwoju Edukacji w Warszawie | www.ore.edu.pl</a:t>
            </a:r>
          </a:p>
        </p:txBody>
      </p:sp>
      <p:sp>
        <p:nvSpPr>
          <p:cNvPr id="9" name="Symbol zastępczy numeru slajdu 8"/>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79304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926CF448-376E-471D-9705-B9ED04D72692}" type="datetime1">
              <a:rPr lang="pl-PL" smtClean="0"/>
              <a:t>2020-01-08</a:t>
            </a:fld>
            <a:endParaRPr lang="pl-PL"/>
          </a:p>
        </p:txBody>
      </p:sp>
      <p:sp>
        <p:nvSpPr>
          <p:cNvPr id="4" name="Symbol zastępczy stopki 3"/>
          <p:cNvSpPr>
            <a:spLocks noGrp="1"/>
          </p:cNvSpPr>
          <p:nvPr>
            <p:ph type="ftr" sz="quarter" idx="11"/>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91441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156E3D2-66F3-48BF-BD23-A0CD4DB5757F}" type="datetime1">
              <a:rPr lang="pl-PL" smtClean="0"/>
              <a:t>2020-01-08</a:t>
            </a:fld>
            <a:endParaRPr lang="pl-PL"/>
          </a:p>
        </p:txBody>
      </p:sp>
      <p:sp>
        <p:nvSpPr>
          <p:cNvPr id="3" name="Symbol zastępczy stopki 2"/>
          <p:cNvSpPr>
            <a:spLocks noGrp="1"/>
          </p:cNvSpPr>
          <p:nvPr>
            <p:ph type="ftr" sz="quarter" idx="11"/>
          </p:nvPr>
        </p:nvSpPr>
        <p:spPr/>
        <p:txBody>
          <a:bodyPr/>
          <a:lstStyle/>
          <a:p>
            <a:r>
              <a:rPr lang="pl-PL"/>
              <a:t>Wszelkie prawa zastrzeżone © Ośrodek Rozwoju Edukacji w Warszawie | www.ore.edu.pl</a:t>
            </a:r>
          </a:p>
        </p:txBody>
      </p:sp>
      <p:sp>
        <p:nvSpPr>
          <p:cNvPr id="4" name="Symbol zastępczy numeru slajdu 3"/>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39508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8F587A48-2968-4E4D-81E4-86DC45E78A5B}" type="datetime1">
              <a:rPr lang="pl-PL" smtClean="0"/>
              <a:t>2020-01-08</a:t>
            </a:fld>
            <a:endParaRPr lang="pl-PL"/>
          </a:p>
        </p:txBody>
      </p:sp>
      <p:sp>
        <p:nvSpPr>
          <p:cNvPr id="6" name="Symbol zastępczy stopki 5"/>
          <p:cNvSpPr>
            <a:spLocks noGrp="1"/>
          </p:cNvSpPr>
          <p:nvPr>
            <p:ph type="ftr" sz="quarter" idx="11"/>
          </p:nvPr>
        </p:nvSpPr>
        <p:spPr/>
        <p:txBody>
          <a:bodyPr/>
          <a:lstStyle/>
          <a:p>
            <a:r>
              <a:rPr lang="pl-PL"/>
              <a:t>Wszelkie prawa zastrzeżone © Ośrodek Rozwoju Edukacji w Warszawie | www.ore.edu.pl</a:t>
            </a:r>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56720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F5FE73D-40E9-475D-9E7B-99832EEC6E15}" type="datetime1">
              <a:rPr lang="pl-PL" smtClean="0"/>
              <a:t>2020-01-08</a:t>
            </a:fld>
            <a:endParaRPr lang="pl-PL"/>
          </a:p>
        </p:txBody>
      </p:sp>
      <p:sp>
        <p:nvSpPr>
          <p:cNvPr id="6" name="Symbol zastępczy stopki 5"/>
          <p:cNvSpPr>
            <a:spLocks noGrp="1"/>
          </p:cNvSpPr>
          <p:nvPr>
            <p:ph type="ftr" sz="quarter" idx="11"/>
          </p:nvPr>
        </p:nvSpPr>
        <p:spPr/>
        <p:txBody>
          <a:bodyPr/>
          <a:lstStyle/>
          <a:p>
            <a:r>
              <a:rPr lang="pl-PL"/>
              <a:t>Wszelkie prawa zastrzeżone © Ośrodek Rozwoju Edukacji w Warszawie | www.ore.edu.pl</a:t>
            </a:r>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73566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35632-5C98-493F-A202-8141C2A12E46}" type="datetime1">
              <a:rPr lang="pl-PL" smtClean="0"/>
              <a:t>2020-01-08</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a:t>Wszelkie prawa zastrzeżone © Ośrodek Rozwoju Edukacji w Warszawie | www.ore.edu.pl</a:t>
            </a: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E0CDF-0EB0-44EF-AF60-9AEE92BC93FD}" type="slidenum">
              <a:rPr lang="pl-PL" smtClean="0"/>
              <a:t>‹#›</a:t>
            </a:fld>
            <a:endParaRPr lang="pl-PL"/>
          </a:p>
        </p:txBody>
      </p:sp>
    </p:spTree>
    <p:extLst>
      <p:ext uri="{BB962C8B-B14F-4D97-AF65-F5344CB8AC3E}">
        <p14:creationId xmlns:p14="http://schemas.microsoft.com/office/powerpoint/2010/main" val="3326652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60224-98E9-4E42-83E0-82647D620A09}" type="datetime1">
              <a:rPr lang="pl-PL" smtClean="0"/>
              <a:t>2020-01-08</a:t>
            </a:fld>
            <a:endParaRPr lang="pl-PL"/>
          </a:p>
        </p:txBody>
      </p:sp>
      <p:sp>
        <p:nvSpPr>
          <p:cNvPr id="5" name="Symbol zastępczy stopki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smtClean="0"/>
              <a:t>Wszelkie prawa zastrzeżone © Ośrodek Rozwoju Edukacji w Warszawie | www.ore.edu.pl</a:t>
            </a:r>
            <a:endParaRPr lang="pl-PL"/>
          </a:p>
        </p:txBody>
      </p:sp>
      <p:sp>
        <p:nvSpPr>
          <p:cNvPr id="6" name="Symbol zastępczy numeru slajdu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6F5D7-FD8F-4C3F-8819-5F4CA5ED35EB}" type="slidenum">
              <a:rPr lang="pl-PL" smtClean="0"/>
              <a:t>‹#›</a:t>
            </a:fld>
            <a:endParaRPr lang="pl-PL"/>
          </a:p>
        </p:txBody>
      </p:sp>
    </p:spTree>
    <p:extLst>
      <p:ext uri="{BB962C8B-B14F-4D97-AF65-F5344CB8AC3E}">
        <p14:creationId xmlns:p14="http://schemas.microsoft.com/office/powerpoint/2010/main" val="4197966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826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71550" y="1939925"/>
            <a:ext cx="10515600" cy="4351338"/>
          </a:xfrm>
        </p:spPr>
        <p:txBody>
          <a:bodyPr>
            <a:normAutofit/>
          </a:bodyPr>
          <a:lstStyle/>
          <a:p>
            <a:pPr>
              <a:lnSpc>
                <a:spcPct val="80000"/>
              </a:lnSpc>
            </a:pPr>
            <a:r>
              <a:rPr lang="pl-PL" dirty="0">
                <a:latin typeface="Arial" pitchFamily="34" charset="0"/>
                <a:cs typeface="Arial" pitchFamily="34" charset="0"/>
              </a:rPr>
              <a:t>Nauczyciel biorąc na siebie odpowiedzialność za przekazanie wiedzy </a:t>
            </a:r>
            <a:r>
              <a:rPr lang="pl-PL" dirty="0" smtClean="0">
                <a:latin typeface="Arial" pitchFamily="34" charset="0"/>
                <a:cs typeface="Arial" pitchFamily="34" charset="0"/>
              </a:rPr>
              <a:t>(nauczanie podające) nie </a:t>
            </a:r>
            <a:r>
              <a:rPr lang="pl-PL" dirty="0">
                <a:latin typeface="Arial" pitchFamily="34" charset="0"/>
                <a:cs typeface="Arial" pitchFamily="34" charset="0"/>
              </a:rPr>
              <a:t>ma czasu, by sprawdzić, na ile każdy z uczniów przyswoił ją sobie </a:t>
            </a:r>
            <a:r>
              <a:rPr lang="pl-PL" dirty="0" smtClean="0">
                <a:latin typeface="Arial" pitchFamily="34" charset="0"/>
                <a:cs typeface="Arial" pitchFamily="34" charset="0"/>
              </a:rPr>
              <a:t>materiał i </a:t>
            </a:r>
            <a:r>
              <a:rPr lang="pl-PL" dirty="0">
                <a:latin typeface="Arial" pitchFamily="34" charset="0"/>
                <a:cs typeface="Arial" pitchFamily="34" charset="0"/>
              </a:rPr>
              <a:t>ewentualnie komu należy </a:t>
            </a:r>
            <a:r>
              <a:rPr lang="pl-PL" dirty="0" smtClean="0">
                <a:latin typeface="Arial" pitchFamily="34" charset="0"/>
                <a:cs typeface="Arial" pitchFamily="34" charset="0"/>
              </a:rPr>
              <a:t>pomóc. Analizy dzieł sztuki przeprowadzane formą pracy grupowej zwiększają czas na obserwację.   </a:t>
            </a:r>
            <a:endParaRPr lang="pl-PL" dirty="0">
              <a:latin typeface="Arial" pitchFamily="34" charset="0"/>
              <a:cs typeface="Arial" pitchFamily="34" charset="0"/>
            </a:endParaRPr>
          </a:p>
          <a:p>
            <a:pPr>
              <a:lnSpc>
                <a:spcPct val="80000"/>
              </a:lnSpc>
            </a:pPr>
            <a:r>
              <a:rPr lang="pl-PL" dirty="0" smtClean="0">
                <a:latin typeface="Arial" pitchFamily="34" charset="0"/>
                <a:cs typeface="Arial" pitchFamily="34" charset="0"/>
              </a:rPr>
              <a:t>W nauczaniu podającym uczniowie </a:t>
            </a:r>
            <a:r>
              <a:rPr lang="pl-PL" dirty="0">
                <a:latin typeface="Arial" pitchFamily="34" charset="0"/>
                <a:cs typeface="Arial" pitchFamily="34" charset="0"/>
              </a:rPr>
              <a:t>dowiadują się o rezultatach swoich wysiłków dopiero wówczas, kiedy zostaną ocenieni. </a:t>
            </a:r>
            <a:r>
              <a:rPr lang="pl-PL" dirty="0" smtClean="0">
                <a:latin typeface="Arial" pitchFamily="34" charset="0"/>
                <a:cs typeface="Arial" pitchFamily="34" charset="0"/>
              </a:rPr>
              <a:t>Ćwiczenie w grupach, a następnie  prezentowanie efektów pracy na forum klasy daje szansę nauczycielowi na ocenę </a:t>
            </a:r>
            <a:br>
              <a:rPr lang="pl-PL" dirty="0" smtClean="0">
                <a:latin typeface="Arial" pitchFamily="34" charset="0"/>
                <a:cs typeface="Arial" pitchFamily="34" charset="0"/>
              </a:rPr>
            </a:br>
            <a:r>
              <a:rPr lang="pl-PL" dirty="0" smtClean="0">
                <a:latin typeface="Arial" pitchFamily="34" charset="0"/>
                <a:cs typeface="Arial" pitchFamily="34" charset="0"/>
              </a:rPr>
              <a:t>i ewentualnie korektę efektów natychmiast.</a:t>
            </a:r>
            <a:endParaRPr lang="pl-PL" dirty="0">
              <a:latin typeface="Arial" pitchFamily="34" charset="0"/>
              <a:cs typeface="Arial" pitchFamily="34" charset="0"/>
            </a:endParaRPr>
          </a:p>
          <a:p>
            <a:endParaRPr lang="pl-PL" dirty="0">
              <a:latin typeface="Arial" pitchFamily="34" charset="0"/>
              <a:cs typeface="Arial" pitchFamily="34" charset="0"/>
            </a:endParaRPr>
          </a:p>
        </p:txBody>
      </p:sp>
      <p:sp>
        <p:nvSpPr>
          <p:cNvPr id="5" name="Tytuł 4"/>
          <p:cNvSpPr>
            <a:spLocks noGrp="1"/>
          </p:cNvSpPr>
          <p:nvPr>
            <p:ph type="title"/>
          </p:nvPr>
        </p:nvSpPr>
        <p:spPr>
          <a:xfrm>
            <a:off x="971550" y="500062"/>
            <a:ext cx="10515600" cy="1325563"/>
          </a:xfrm>
        </p:spPr>
        <p:txBody>
          <a:bodyPr>
            <a:normAutofit/>
          </a:bodyPr>
          <a:lstStyle/>
          <a:p>
            <a:r>
              <a:rPr lang="pl-PL" sz="2800" b="1" dirty="0" smtClean="0">
                <a:latin typeface="Myriad Pro Cond" panose="020B0506030403020204" pitchFamily="34" charset="0"/>
                <a:cs typeface="Arial" pitchFamily="34" charset="0"/>
              </a:rPr>
              <a:t>W JAKI SPOSÓB ĆWICZYĆ OPISY DZIEŁ SZTUK PLASTYCZNYCH I ARCHITEKTURY?</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3172838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65200" y="1927225"/>
            <a:ext cx="10515600" cy="4351338"/>
          </a:xfrm>
        </p:spPr>
        <p:txBody>
          <a:bodyPr>
            <a:normAutofit/>
          </a:bodyPr>
          <a:lstStyle/>
          <a:p>
            <a:pPr marL="609600" indent="-609600">
              <a:lnSpc>
                <a:spcPct val="80000"/>
              </a:lnSpc>
            </a:pPr>
            <a:r>
              <a:rPr lang="pl-PL" dirty="0">
                <a:latin typeface="Arial" pitchFamily="34" charset="0"/>
                <a:cs typeface="Arial" pitchFamily="34" charset="0"/>
              </a:rPr>
              <a:t>Rozwijanie umiejętności </a:t>
            </a:r>
            <a:r>
              <a:rPr lang="pl-PL" dirty="0" smtClean="0">
                <a:latin typeface="Arial" pitchFamily="34" charset="0"/>
                <a:cs typeface="Arial" pitchFamily="34" charset="0"/>
              </a:rPr>
              <a:t>dodatkowych, związanych </a:t>
            </a:r>
            <a:r>
              <a:rPr lang="pl-PL" dirty="0">
                <a:latin typeface="Arial" pitchFamily="34" charset="0"/>
                <a:cs typeface="Arial" pitchFamily="34" charset="0"/>
              </a:rPr>
              <a:t>z pracą </a:t>
            </a:r>
            <a:r>
              <a:rPr lang="pl-PL" dirty="0" smtClean="0">
                <a:latin typeface="Arial" pitchFamily="34" charset="0"/>
                <a:cs typeface="Arial" pitchFamily="34" charset="0"/>
              </a:rPr>
              <a:t/>
            </a:r>
            <a:br>
              <a:rPr lang="pl-PL" dirty="0" smtClean="0">
                <a:latin typeface="Arial" pitchFamily="34" charset="0"/>
                <a:cs typeface="Arial" pitchFamily="34" charset="0"/>
              </a:rPr>
            </a:br>
            <a:r>
              <a:rPr lang="pl-PL" dirty="0" smtClean="0">
                <a:latin typeface="Arial" pitchFamily="34" charset="0"/>
                <a:cs typeface="Arial" pitchFamily="34" charset="0"/>
              </a:rPr>
              <a:t>w </a:t>
            </a:r>
            <a:r>
              <a:rPr lang="pl-PL" dirty="0">
                <a:latin typeface="Arial" pitchFamily="34" charset="0"/>
                <a:cs typeface="Arial" pitchFamily="34" charset="0"/>
              </a:rPr>
              <a:t>grupie: </a:t>
            </a:r>
          </a:p>
          <a:p>
            <a:pPr marL="990600" lvl="1" indent="-533400">
              <a:lnSpc>
                <a:spcPct val="80000"/>
              </a:lnSpc>
            </a:pPr>
            <a:r>
              <a:rPr lang="pl-PL" dirty="0">
                <a:latin typeface="Arial" pitchFamily="34" charset="0"/>
                <a:cs typeface="Arial" pitchFamily="34" charset="0"/>
              </a:rPr>
              <a:t>dzielenia się opiniami, </a:t>
            </a:r>
          </a:p>
          <a:p>
            <a:pPr marL="990600" lvl="1" indent="-533400">
              <a:lnSpc>
                <a:spcPct val="80000"/>
              </a:lnSpc>
            </a:pPr>
            <a:r>
              <a:rPr lang="pl-PL" dirty="0">
                <a:latin typeface="Arial" pitchFamily="34" charset="0"/>
                <a:cs typeface="Arial" pitchFamily="34" charset="0"/>
              </a:rPr>
              <a:t>słuchania innych, </a:t>
            </a:r>
          </a:p>
          <a:p>
            <a:pPr marL="990600" lvl="1" indent="-533400">
              <a:lnSpc>
                <a:spcPct val="80000"/>
              </a:lnSpc>
            </a:pPr>
            <a:r>
              <a:rPr lang="pl-PL" dirty="0">
                <a:latin typeface="Arial" pitchFamily="34" charset="0"/>
                <a:cs typeface="Arial" pitchFamily="34" charset="0"/>
              </a:rPr>
              <a:t>pełnienia ról, </a:t>
            </a:r>
          </a:p>
          <a:p>
            <a:pPr marL="990600" lvl="1" indent="-533400">
              <a:lnSpc>
                <a:spcPct val="80000"/>
              </a:lnSpc>
            </a:pPr>
            <a:r>
              <a:rPr lang="pl-PL" dirty="0">
                <a:latin typeface="Arial" pitchFamily="34" charset="0"/>
                <a:cs typeface="Arial" pitchFamily="34" charset="0"/>
              </a:rPr>
              <a:t>podejmowania decyzji, </a:t>
            </a:r>
          </a:p>
          <a:p>
            <a:pPr marL="990600" lvl="1" indent="-533400">
              <a:lnSpc>
                <a:spcPct val="80000"/>
              </a:lnSpc>
            </a:pPr>
            <a:r>
              <a:rPr lang="pl-PL" dirty="0" smtClean="0">
                <a:latin typeface="Arial" pitchFamily="34" charset="0"/>
                <a:cs typeface="Arial" pitchFamily="34" charset="0"/>
              </a:rPr>
              <a:t>ustalania </a:t>
            </a:r>
            <a:r>
              <a:rPr lang="pl-PL" dirty="0">
                <a:latin typeface="Arial" pitchFamily="34" charset="0"/>
                <a:cs typeface="Arial" pitchFamily="34" charset="0"/>
              </a:rPr>
              <a:t>norm grupowych, </a:t>
            </a:r>
          </a:p>
          <a:p>
            <a:pPr marL="990600" lvl="1" indent="-533400">
              <a:lnSpc>
                <a:spcPct val="80000"/>
              </a:lnSpc>
            </a:pPr>
            <a:r>
              <a:rPr lang="pl-PL" dirty="0">
                <a:latin typeface="Arial" pitchFamily="34" charset="0"/>
                <a:cs typeface="Arial" pitchFamily="34" charset="0"/>
              </a:rPr>
              <a:t>efektywnej pracy nad zadaniem, </a:t>
            </a:r>
          </a:p>
          <a:p>
            <a:pPr marL="990600" lvl="1" indent="-533400">
              <a:lnSpc>
                <a:spcPct val="80000"/>
              </a:lnSpc>
            </a:pPr>
            <a:r>
              <a:rPr lang="pl-PL" dirty="0">
                <a:latin typeface="Arial" pitchFamily="34" charset="0"/>
                <a:cs typeface="Arial" pitchFamily="34" charset="0"/>
              </a:rPr>
              <a:t>podziału zadań, </a:t>
            </a:r>
          </a:p>
          <a:p>
            <a:pPr marL="990600" lvl="1" indent="-533400">
              <a:lnSpc>
                <a:spcPct val="80000"/>
              </a:lnSpc>
            </a:pPr>
            <a:r>
              <a:rPr lang="pl-PL" dirty="0">
                <a:latin typeface="Arial" pitchFamily="34" charset="0"/>
                <a:cs typeface="Arial" pitchFamily="34" charset="0"/>
              </a:rPr>
              <a:t>odpowiedzialności za realizację.</a:t>
            </a:r>
          </a:p>
          <a:p>
            <a:endParaRPr lang="pl-PL" dirty="0"/>
          </a:p>
        </p:txBody>
      </p:sp>
      <p:sp>
        <p:nvSpPr>
          <p:cNvPr id="5" name="Tytuł 4"/>
          <p:cNvSpPr>
            <a:spLocks noGrp="1"/>
          </p:cNvSpPr>
          <p:nvPr>
            <p:ph type="title"/>
          </p:nvPr>
        </p:nvSpPr>
        <p:spPr>
          <a:xfrm>
            <a:off x="965200" y="500062"/>
            <a:ext cx="10515600" cy="1325563"/>
          </a:xfrm>
        </p:spPr>
        <p:txBody>
          <a:bodyPr>
            <a:normAutofit/>
          </a:bodyPr>
          <a:lstStyle/>
          <a:p>
            <a:r>
              <a:rPr lang="pl-PL" sz="2800" b="1" dirty="0" smtClean="0">
                <a:latin typeface="Myriad Pro Cond" panose="020B0506030403020204" pitchFamily="34" charset="0"/>
                <a:cs typeface="Arial" pitchFamily="34" charset="0"/>
              </a:rPr>
              <a:t>W JAKI SPOSÓB ĆWICZYĆ OPISY DZIEŁA SZTUK PLASTYCZNYCH I ARCHITEKTURY?</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414714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65200" y="1895475"/>
            <a:ext cx="10515600" cy="4351338"/>
          </a:xfrm>
        </p:spPr>
        <p:txBody>
          <a:bodyPr>
            <a:normAutofit/>
          </a:bodyPr>
          <a:lstStyle/>
          <a:p>
            <a:r>
              <a:rPr lang="pl-PL" dirty="0" smtClean="0">
                <a:latin typeface="Arial" pitchFamily="34" charset="0"/>
                <a:cs typeface="Arial" pitchFamily="34" charset="0"/>
              </a:rPr>
              <a:t>Pełny opis dzieła sztuk plastycznych (malarstwo, rzeźba, grafika) wymaga czasu. Jeszcze więcej tego czasu potrzeba na analizę porównawczą dwóch dzieł. Zatem warto uczenie się we współpracy zaaranżować w taki sposób, aby każda z grup otrzymała inne zadanie (opis i analizę jednej kategorii, np. kolorystyki dzieła, kompozycji, sposobów oddania iluzji przestrzeni, ekspresji dzieła), a następnie reprezentanci grup prezentują efekty na forum klasy, a pozostali uczniowie </a:t>
            </a:r>
            <a:br>
              <a:rPr lang="pl-PL" dirty="0" smtClean="0">
                <a:latin typeface="Arial" pitchFamily="34" charset="0"/>
                <a:cs typeface="Arial" pitchFamily="34" charset="0"/>
              </a:rPr>
            </a:br>
            <a:r>
              <a:rPr lang="pl-PL" dirty="0" smtClean="0">
                <a:latin typeface="Arial" pitchFamily="34" charset="0"/>
                <a:cs typeface="Arial" pitchFamily="34" charset="0"/>
              </a:rPr>
              <a:t>i nauczyciel korygują pracę. </a:t>
            </a:r>
            <a:endParaRPr lang="pl-PL" dirty="0">
              <a:latin typeface="Arial" pitchFamily="34" charset="0"/>
              <a:cs typeface="Arial" pitchFamily="34" charset="0"/>
            </a:endParaRPr>
          </a:p>
        </p:txBody>
      </p:sp>
      <p:sp>
        <p:nvSpPr>
          <p:cNvPr id="5" name="Tytuł 4"/>
          <p:cNvSpPr>
            <a:spLocks noGrp="1"/>
          </p:cNvSpPr>
          <p:nvPr>
            <p:ph type="title"/>
          </p:nvPr>
        </p:nvSpPr>
        <p:spPr>
          <a:xfrm>
            <a:off x="965200" y="500062"/>
            <a:ext cx="10515600" cy="1325563"/>
          </a:xfrm>
        </p:spPr>
        <p:txBody>
          <a:bodyPr>
            <a:normAutofit/>
          </a:bodyPr>
          <a:lstStyle/>
          <a:p>
            <a:r>
              <a:rPr lang="pl-PL" sz="2800" b="1" dirty="0" smtClean="0">
                <a:latin typeface="Myriad Pro Cond" panose="020B0506030403020204" pitchFamily="34" charset="0"/>
                <a:cs typeface="Arial" pitchFamily="34" charset="0"/>
              </a:rPr>
              <a:t>W JAKI SPOSÓB ĆWICZYĆ OPISY DZIEŁ SZTUK PLASTYCZNYCH I ARCHITEKTURY?</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868368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77900" y="1914525"/>
            <a:ext cx="10515600" cy="4351338"/>
          </a:xfrm>
        </p:spPr>
        <p:txBody>
          <a:bodyPr>
            <a:normAutofit/>
          </a:bodyPr>
          <a:lstStyle/>
          <a:p>
            <a:r>
              <a:rPr lang="pl-PL" dirty="0" smtClean="0">
                <a:latin typeface="Arial" pitchFamily="34" charset="0"/>
                <a:cs typeface="Arial" pitchFamily="34" charset="0"/>
              </a:rPr>
              <a:t>Podobnie jest z przykładami z zakresu architektury – pracę można podzielić na kilka grup, przydzielając każdej z nich odmienne zadanie (plan i układ przestrzenny dzieła, opis fasady, opis wnętrza, opis wskazanej elewacji itp.).</a:t>
            </a:r>
          </a:p>
          <a:p>
            <a:r>
              <a:rPr lang="pl-PL" dirty="0" smtClean="0">
                <a:latin typeface="Arial" pitchFamily="34" charset="0"/>
                <a:cs typeface="Arial" pitchFamily="34" charset="0"/>
              </a:rPr>
              <a:t>Analizy dotyczą dzieł sztuk plastycznych o tradycyjnej formie, inaczej jest z nowymi sposobami wypowiedzi, które wymykają się tradycyjnym klasyfikacjom (happening, performance, instalacja, ambalaż, zjawiska z zakresu sztuki ziemi, czyli land art.). Te ostatnie można jednak omawiać także </a:t>
            </a:r>
            <a:br>
              <a:rPr lang="pl-PL" dirty="0" smtClean="0">
                <a:latin typeface="Arial" pitchFamily="34" charset="0"/>
                <a:cs typeface="Arial" pitchFamily="34" charset="0"/>
              </a:rPr>
            </a:br>
            <a:r>
              <a:rPr lang="pl-PL" dirty="0" smtClean="0">
                <a:latin typeface="Arial" pitchFamily="34" charset="0"/>
                <a:cs typeface="Arial" pitchFamily="34" charset="0"/>
              </a:rPr>
              <a:t>z wykorzystaniem formy grupowej zajęć.  </a:t>
            </a:r>
            <a:endParaRPr lang="pl-PL" dirty="0">
              <a:latin typeface="Arial" pitchFamily="34" charset="0"/>
              <a:cs typeface="Arial" pitchFamily="34" charset="0"/>
            </a:endParaRPr>
          </a:p>
        </p:txBody>
      </p:sp>
      <p:sp>
        <p:nvSpPr>
          <p:cNvPr id="5" name="Tytuł 4"/>
          <p:cNvSpPr>
            <a:spLocks noGrp="1"/>
          </p:cNvSpPr>
          <p:nvPr>
            <p:ph type="title"/>
          </p:nvPr>
        </p:nvSpPr>
        <p:spPr>
          <a:xfrm>
            <a:off x="977900" y="500062"/>
            <a:ext cx="10515600" cy="1325563"/>
          </a:xfrm>
        </p:spPr>
        <p:txBody>
          <a:bodyPr>
            <a:normAutofit/>
          </a:bodyPr>
          <a:lstStyle/>
          <a:p>
            <a:r>
              <a:rPr lang="pl-PL" sz="2800" b="1" dirty="0" smtClean="0">
                <a:latin typeface="Myriad Pro Cond" panose="020B0506030403020204" pitchFamily="34" charset="0"/>
                <a:cs typeface="Arial" pitchFamily="34" charset="0"/>
              </a:rPr>
              <a:t>W JAKI SPOSÓB ĆWICZYĆ OPISY DZIEŁ SZTUK PLASTYCZNYCH I ARCHITEKTURY?</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75827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65200" y="1914525"/>
            <a:ext cx="10515600" cy="4351338"/>
          </a:xfrm>
        </p:spPr>
        <p:txBody>
          <a:bodyPr>
            <a:normAutofit/>
          </a:bodyPr>
          <a:lstStyle/>
          <a:p>
            <a:r>
              <a:rPr lang="pl-PL" dirty="0" smtClean="0">
                <a:latin typeface="Arial" pitchFamily="34" charset="0"/>
                <a:cs typeface="Arial" pitchFamily="34" charset="0"/>
              </a:rPr>
              <a:t>Opisy i analizy dzieł w dziedzinie historii sztuki mają określoną strukturę (zaczyna się od rzeczy najbardziej istotnych. Dotyczy to zwłaszcza dzieł architektury, które opisuje się według określonego w nauce schematu. </a:t>
            </a:r>
          </a:p>
          <a:p>
            <a:r>
              <a:rPr lang="pl-PL" dirty="0" smtClean="0">
                <a:latin typeface="Arial" pitchFamily="34" charset="0"/>
                <a:cs typeface="Arial" pitchFamily="34" charset="0"/>
              </a:rPr>
              <a:t>Przed przystąpieniem do opisów i analiz, w ramach informacji wstępnych, nauczyciel może i powinien przygotować dla uczniów konspekty: opis dzieła sztuk plastycznych i opis dzieła architektury. Taki konspekt powinien być dostępny w pracy grupowej.   </a:t>
            </a:r>
            <a:endParaRPr lang="pl-PL" dirty="0">
              <a:latin typeface="Arial" pitchFamily="34" charset="0"/>
              <a:cs typeface="Arial" pitchFamily="34" charset="0"/>
            </a:endParaRPr>
          </a:p>
        </p:txBody>
      </p:sp>
      <p:sp>
        <p:nvSpPr>
          <p:cNvPr id="5" name="Tytuł 4"/>
          <p:cNvSpPr>
            <a:spLocks noGrp="1"/>
          </p:cNvSpPr>
          <p:nvPr>
            <p:ph type="title"/>
          </p:nvPr>
        </p:nvSpPr>
        <p:spPr>
          <a:xfrm>
            <a:off x="965200" y="500062"/>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189862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65200" y="1894953"/>
            <a:ext cx="10795379" cy="4539232"/>
          </a:xfrm>
        </p:spPr>
        <p:txBody>
          <a:bodyPr>
            <a:noAutofit/>
          </a:bodyPr>
          <a:lstStyle/>
          <a:p>
            <a:pPr marL="0" indent="0">
              <a:buNone/>
            </a:pPr>
            <a:r>
              <a:rPr lang="pl-PL" dirty="0" smtClean="0">
                <a:latin typeface="Arial" pitchFamily="34" charset="0"/>
                <a:cs typeface="Arial" pitchFamily="34" charset="0"/>
              </a:rPr>
              <a:t>Opisując </a:t>
            </a:r>
            <a:r>
              <a:rPr lang="pl-PL" dirty="0">
                <a:latin typeface="Arial" pitchFamily="34" charset="0"/>
                <a:cs typeface="Arial" pitchFamily="34" charset="0"/>
              </a:rPr>
              <a:t>dzieło malarskie lub rzeźbiarskie pod względem treści, należy:</a:t>
            </a:r>
          </a:p>
          <a:p>
            <a:pPr lvl="1"/>
            <a:r>
              <a:rPr lang="pl-PL" dirty="0">
                <a:latin typeface="Arial" pitchFamily="34" charset="0"/>
                <a:cs typeface="Arial" pitchFamily="34" charset="0"/>
              </a:rPr>
              <a:t>określić gatunek, jaki dzieło reprezentuje (jeśli można je zakwalifikować do konkretnego gatunku),</a:t>
            </a:r>
          </a:p>
          <a:p>
            <a:pPr lvl="1"/>
            <a:r>
              <a:rPr lang="pl-PL" dirty="0">
                <a:latin typeface="Arial" pitchFamily="34" charset="0"/>
                <a:cs typeface="Arial" pitchFamily="34" charset="0"/>
              </a:rPr>
              <a:t>opisać treść dzieła,  rozpoczynając od cech  najbardziej ogólnych aż do szczegółów,</a:t>
            </a:r>
          </a:p>
          <a:p>
            <a:pPr lvl="1"/>
            <a:r>
              <a:rPr lang="pl-PL" dirty="0">
                <a:latin typeface="Arial" pitchFamily="34" charset="0"/>
                <a:cs typeface="Arial" pitchFamily="34" charset="0"/>
              </a:rPr>
              <a:t>rozpoznać temat (jeśli mamy do czynienia z dziełem figuratywnym), </a:t>
            </a:r>
          </a:p>
          <a:p>
            <a:pPr lvl="1"/>
            <a:r>
              <a:rPr lang="pl-PL" dirty="0">
                <a:latin typeface="Arial" pitchFamily="34" charset="0"/>
                <a:cs typeface="Arial" pitchFamily="34" charset="0"/>
              </a:rPr>
              <a:t>posługując się słownikami symboli, wyjaśnić znaczenie poszczególnych elementów, przedmiotów, znaczenia barw (jeśli opisujemy dzieło symboliczne).</a:t>
            </a:r>
          </a:p>
          <a:p>
            <a:endParaRPr lang="pl-PL" dirty="0"/>
          </a:p>
        </p:txBody>
      </p:sp>
      <p:sp>
        <p:nvSpPr>
          <p:cNvPr id="7" name="Tytuł 4"/>
          <p:cNvSpPr>
            <a:spLocks noGrp="1"/>
          </p:cNvSpPr>
          <p:nvPr>
            <p:ph type="title"/>
          </p:nvPr>
        </p:nvSpPr>
        <p:spPr>
          <a:xfrm>
            <a:off x="965200" y="492125"/>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2434935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58850" y="1901825"/>
            <a:ext cx="10515600" cy="4351338"/>
          </a:xfrm>
        </p:spPr>
        <p:txBody>
          <a:bodyPr>
            <a:normAutofit/>
          </a:bodyPr>
          <a:lstStyle/>
          <a:p>
            <a:pPr marL="0" indent="0">
              <a:buNone/>
            </a:pPr>
            <a:r>
              <a:rPr lang="pl-PL" dirty="0">
                <a:latin typeface="Arial" pitchFamily="34" charset="0"/>
                <a:cs typeface="Arial" pitchFamily="34" charset="0"/>
              </a:rPr>
              <a:t>Przeprowadzając analizę formy dzieła </a:t>
            </a:r>
            <a:r>
              <a:rPr lang="pl-PL" dirty="0" smtClean="0">
                <a:latin typeface="Arial" pitchFamily="34" charset="0"/>
                <a:cs typeface="Arial" pitchFamily="34" charset="0"/>
              </a:rPr>
              <a:t>sztuki, </a:t>
            </a:r>
            <a:r>
              <a:rPr lang="pl-PL" dirty="0">
                <a:latin typeface="Arial" pitchFamily="34" charset="0"/>
                <a:cs typeface="Arial" pitchFamily="34" charset="0"/>
              </a:rPr>
              <a:t>należy wziąć pod uwagę następujące kategorie</a:t>
            </a:r>
            <a:r>
              <a:rPr lang="pl-PL" dirty="0" smtClean="0">
                <a:latin typeface="Arial" pitchFamily="34" charset="0"/>
                <a:cs typeface="Arial" pitchFamily="34" charset="0"/>
              </a:rPr>
              <a:t>: </a:t>
            </a:r>
          </a:p>
          <a:p>
            <a:r>
              <a:rPr lang="pl-PL" dirty="0" smtClean="0">
                <a:latin typeface="Arial" pitchFamily="34" charset="0"/>
                <a:cs typeface="Arial" pitchFamily="34" charset="0"/>
              </a:rPr>
              <a:t>kompozycja, </a:t>
            </a:r>
          </a:p>
          <a:p>
            <a:r>
              <a:rPr lang="pl-PL" dirty="0" smtClean="0">
                <a:latin typeface="Arial" pitchFamily="34" charset="0"/>
                <a:cs typeface="Arial" pitchFamily="34" charset="0"/>
              </a:rPr>
              <a:t>sposób oddania przestrzeni,</a:t>
            </a:r>
          </a:p>
          <a:p>
            <a:r>
              <a:rPr lang="pl-PL" dirty="0">
                <a:latin typeface="Arial" pitchFamily="34" charset="0"/>
                <a:cs typeface="Arial" pitchFamily="34" charset="0"/>
              </a:rPr>
              <a:t>k</a:t>
            </a:r>
            <a:r>
              <a:rPr lang="pl-PL" dirty="0" smtClean="0">
                <a:latin typeface="Arial" pitchFamily="34" charset="0"/>
                <a:cs typeface="Arial" pitchFamily="34" charset="0"/>
              </a:rPr>
              <a:t>olorystyka dzieła</a:t>
            </a:r>
          </a:p>
          <a:p>
            <a:r>
              <a:rPr lang="pl-PL" dirty="0">
                <a:latin typeface="Arial" pitchFamily="34" charset="0"/>
                <a:cs typeface="Arial" pitchFamily="34" charset="0"/>
              </a:rPr>
              <a:t>f</a:t>
            </a:r>
            <a:r>
              <a:rPr lang="pl-PL" dirty="0" smtClean="0">
                <a:latin typeface="Arial" pitchFamily="34" charset="0"/>
                <a:cs typeface="Arial" pitchFamily="34" charset="0"/>
              </a:rPr>
              <a:t>aktura i inne środki wyrazu artystycznego (ekspresji artystycznej).  </a:t>
            </a:r>
            <a:endParaRPr lang="pl-PL" dirty="0">
              <a:latin typeface="Arial" pitchFamily="34" charset="0"/>
              <a:cs typeface="Arial" pitchFamily="34" charset="0"/>
            </a:endParaRPr>
          </a:p>
        </p:txBody>
      </p:sp>
      <p:sp>
        <p:nvSpPr>
          <p:cNvPr id="7" name="Tytuł 4"/>
          <p:cNvSpPr>
            <a:spLocks noGrp="1"/>
          </p:cNvSpPr>
          <p:nvPr>
            <p:ph type="title"/>
          </p:nvPr>
        </p:nvSpPr>
        <p:spPr>
          <a:xfrm>
            <a:off x="958850" y="500062"/>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773445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65200" y="1914525"/>
            <a:ext cx="10515600" cy="4351338"/>
          </a:xfrm>
        </p:spPr>
        <p:txBody>
          <a:bodyPr>
            <a:normAutofit/>
          </a:bodyPr>
          <a:lstStyle/>
          <a:p>
            <a:r>
              <a:rPr lang="pl-PL" dirty="0" smtClean="0">
                <a:latin typeface="Arial" pitchFamily="34" charset="0"/>
                <a:cs typeface="Arial" pitchFamily="34" charset="0"/>
              </a:rPr>
              <a:t>Kompozycja - kategoria formy, która odnosi </a:t>
            </a:r>
            <a:r>
              <a:rPr lang="pl-PL" dirty="0">
                <a:latin typeface="Arial" pitchFamily="34" charset="0"/>
                <a:cs typeface="Arial" pitchFamily="34" charset="0"/>
              </a:rPr>
              <a:t>się do wszystkich dyscyplin </a:t>
            </a:r>
            <a:r>
              <a:rPr lang="pl-PL" dirty="0" smtClean="0">
                <a:latin typeface="Arial" pitchFamily="34" charset="0"/>
                <a:cs typeface="Arial" pitchFamily="34" charset="0"/>
              </a:rPr>
              <a:t>artystycznych (rodzaj </a:t>
            </a:r>
            <a:r>
              <a:rPr lang="pl-PL" dirty="0">
                <a:latin typeface="Arial" pitchFamily="34" charset="0"/>
                <a:cs typeface="Arial" pitchFamily="34" charset="0"/>
              </a:rPr>
              <a:t>powiązania ze sobą elementów formalnych dzieła, by tworzyły one pewną całość, zgodną </a:t>
            </a:r>
            <a:r>
              <a:rPr lang="pl-PL" dirty="0" smtClean="0">
                <a:latin typeface="Arial" pitchFamily="34" charset="0"/>
                <a:cs typeface="Arial" pitchFamily="34" charset="0"/>
              </a:rPr>
              <a:t/>
            </a:r>
            <a:br>
              <a:rPr lang="pl-PL" dirty="0" smtClean="0">
                <a:latin typeface="Arial" pitchFamily="34" charset="0"/>
                <a:cs typeface="Arial" pitchFamily="34" charset="0"/>
              </a:rPr>
            </a:br>
            <a:r>
              <a:rPr lang="pl-PL" dirty="0" smtClean="0">
                <a:latin typeface="Arial" pitchFamily="34" charset="0"/>
                <a:cs typeface="Arial" pitchFamily="34" charset="0"/>
              </a:rPr>
              <a:t>z </a:t>
            </a:r>
            <a:r>
              <a:rPr lang="pl-PL" dirty="0">
                <a:latin typeface="Arial" pitchFamily="34" charset="0"/>
                <a:cs typeface="Arial" pitchFamily="34" charset="0"/>
              </a:rPr>
              <a:t>założeniem </a:t>
            </a:r>
            <a:r>
              <a:rPr lang="pl-PL" dirty="0" smtClean="0">
                <a:latin typeface="Arial" pitchFamily="34" charset="0"/>
                <a:cs typeface="Arial" pitchFamily="34" charset="0"/>
              </a:rPr>
              <a:t>twórcy). </a:t>
            </a:r>
          </a:p>
          <a:p>
            <a:pPr marL="0" indent="0">
              <a:buNone/>
            </a:pPr>
            <a:endParaRPr lang="pl-PL" dirty="0" smtClean="0">
              <a:latin typeface="Arial" pitchFamily="34" charset="0"/>
              <a:cs typeface="Arial" pitchFamily="34" charset="0"/>
            </a:endParaRPr>
          </a:p>
          <a:p>
            <a:r>
              <a:rPr lang="pl-PL" dirty="0" smtClean="0">
                <a:latin typeface="Arial" pitchFamily="34" charset="0"/>
                <a:cs typeface="Arial" pitchFamily="34" charset="0"/>
              </a:rPr>
              <a:t>Pewne </a:t>
            </a:r>
            <a:r>
              <a:rPr lang="pl-PL" dirty="0">
                <a:latin typeface="Arial" pitchFamily="34" charset="0"/>
                <a:cs typeface="Arial" pitchFamily="34" charset="0"/>
              </a:rPr>
              <a:t>cechy kompozycyjne mogą być charakterystyczne dla danego kierunku czy </a:t>
            </a:r>
            <a:r>
              <a:rPr lang="pl-PL" dirty="0" smtClean="0">
                <a:latin typeface="Arial" pitchFamily="34" charset="0"/>
                <a:cs typeface="Arial" pitchFamily="34" charset="0"/>
              </a:rPr>
              <a:t>epoki (tzw. schemat kompozycyjny). </a:t>
            </a:r>
            <a:endParaRPr lang="pl-PL" dirty="0"/>
          </a:p>
        </p:txBody>
      </p:sp>
      <p:sp>
        <p:nvSpPr>
          <p:cNvPr id="7" name="Tytuł 4"/>
          <p:cNvSpPr>
            <a:spLocks noGrp="1"/>
          </p:cNvSpPr>
          <p:nvPr>
            <p:ph type="title"/>
          </p:nvPr>
        </p:nvSpPr>
        <p:spPr>
          <a:xfrm>
            <a:off x="965200" y="500062"/>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306934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27100" y="1906706"/>
            <a:ext cx="10515600" cy="4689357"/>
          </a:xfrm>
        </p:spPr>
        <p:txBody>
          <a:bodyPr>
            <a:normAutofit/>
          </a:bodyPr>
          <a:lstStyle/>
          <a:p>
            <a:pPr marL="0" lvl="0" indent="0">
              <a:buNone/>
            </a:pPr>
            <a:r>
              <a:rPr lang="pl-PL" sz="3000" dirty="0" smtClean="0">
                <a:latin typeface="Arial" pitchFamily="34" charset="0"/>
                <a:cs typeface="Arial" pitchFamily="34" charset="0"/>
              </a:rPr>
              <a:t>Kompozycja (1)</a:t>
            </a:r>
          </a:p>
          <a:p>
            <a:pPr marL="0" lvl="0" indent="0">
              <a:buNone/>
            </a:pPr>
            <a:endParaRPr lang="pl-PL" sz="3000" dirty="0" smtClean="0">
              <a:latin typeface="Arial" pitchFamily="34" charset="0"/>
              <a:cs typeface="Arial" pitchFamily="34" charset="0"/>
            </a:endParaRPr>
          </a:p>
          <a:p>
            <a:pPr lvl="1"/>
            <a:r>
              <a:rPr lang="pl-PL" dirty="0" smtClean="0">
                <a:latin typeface="Arial" pitchFamily="34" charset="0"/>
                <a:cs typeface="Arial" pitchFamily="34" charset="0"/>
              </a:rPr>
              <a:t>kształt </a:t>
            </a:r>
            <a:r>
              <a:rPr lang="pl-PL" dirty="0">
                <a:latin typeface="Arial" pitchFamily="34" charset="0"/>
                <a:cs typeface="Arial" pitchFamily="34" charset="0"/>
              </a:rPr>
              <a:t>pola obrazowego, inaczej zwany formatem dzieła,  czyli tzw. kompozycja zewnętrzna (w przypadku dzieł malarskich, graficznych czy reliefowych</a:t>
            </a:r>
            <a:r>
              <a:rPr lang="pl-PL" dirty="0" smtClean="0">
                <a:latin typeface="Arial" pitchFamily="34" charset="0"/>
                <a:cs typeface="Arial" pitchFamily="34" charset="0"/>
              </a:rPr>
              <a:t>),</a:t>
            </a:r>
          </a:p>
          <a:p>
            <a:pPr lvl="1"/>
            <a:r>
              <a:rPr lang="pl-PL" dirty="0">
                <a:latin typeface="Arial" pitchFamily="34" charset="0"/>
                <a:cs typeface="Arial" pitchFamily="34" charset="0"/>
              </a:rPr>
              <a:t>podziały kompozycyjne i schematy wprowadzające rozgraniczenia w obrębie kompozycji oraz porządkujące ją i jej cechy, jak: kompozycja dynamiczna (układ form o przewadze skosów lub łuków, sprawiających wrażenie ruchu) lub statyczna (układ form z przewagą pionów </a:t>
            </a:r>
            <a:r>
              <a:rPr lang="pl-PL" dirty="0" smtClean="0">
                <a:latin typeface="Arial" pitchFamily="34" charset="0"/>
                <a:cs typeface="Arial" pitchFamily="34" charset="0"/>
              </a:rPr>
              <a:t/>
            </a:r>
            <a:br>
              <a:rPr lang="pl-PL" dirty="0" smtClean="0">
                <a:latin typeface="Arial" pitchFamily="34" charset="0"/>
                <a:cs typeface="Arial" pitchFamily="34" charset="0"/>
              </a:rPr>
            </a:br>
            <a:r>
              <a:rPr lang="pl-PL" dirty="0" smtClean="0">
                <a:latin typeface="Arial" pitchFamily="34" charset="0"/>
                <a:cs typeface="Arial" pitchFamily="34" charset="0"/>
              </a:rPr>
              <a:t>i </a:t>
            </a:r>
            <a:r>
              <a:rPr lang="pl-PL" dirty="0">
                <a:latin typeface="Arial" pitchFamily="34" charset="0"/>
                <a:cs typeface="Arial" pitchFamily="34" charset="0"/>
              </a:rPr>
              <a:t>poziomów, sprawiających wrażenie spokoju); jeżeli kompozycja jest dynamiczna, należy określić, jaki to rodzaj ruchu (dośrodkowy, odśrodkowy, wielokierunkowy, napięcia kierunkowe sugerujące ruch),</a:t>
            </a:r>
          </a:p>
          <a:p>
            <a:endParaRPr lang="pl-PL" dirty="0"/>
          </a:p>
          <a:p>
            <a:endParaRPr lang="pl-PL" dirty="0"/>
          </a:p>
        </p:txBody>
      </p:sp>
      <p:sp>
        <p:nvSpPr>
          <p:cNvPr id="7" name="Tytuł 4"/>
          <p:cNvSpPr>
            <a:spLocks noGrp="1"/>
          </p:cNvSpPr>
          <p:nvPr>
            <p:ph type="title"/>
          </p:nvPr>
        </p:nvSpPr>
        <p:spPr>
          <a:xfrm>
            <a:off x="971550" y="492125"/>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46248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84250" y="1908175"/>
            <a:ext cx="10515600" cy="4351338"/>
          </a:xfrm>
        </p:spPr>
        <p:txBody>
          <a:bodyPr>
            <a:normAutofit/>
          </a:bodyPr>
          <a:lstStyle/>
          <a:p>
            <a:r>
              <a:rPr lang="pl-PL" dirty="0">
                <a:latin typeface="Arial" pitchFamily="34" charset="0"/>
                <a:cs typeface="Arial" pitchFamily="34" charset="0"/>
              </a:rPr>
              <a:t>Kompozycja </a:t>
            </a:r>
            <a:r>
              <a:rPr lang="pl-PL" dirty="0" smtClean="0">
                <a:latin typeface="Arial" pitchFamily="34" charset="0"/>
                <a:cs typeface="Arial" pitchFamily="34" charset="0"/>
              </a:rPr>
              <a:t>(2)</a:t>
            </a:r>
            <a:endParaRPr lang="pl-PL" dirty="0">
              <a:latin typeface="Arial" pitchFamily="34" charset="0"/>
              <a:cs typeface="Arial" pitchFamily="34" charset="0"/>
            </a:endParaRPr>
          </a:p>
          <a:p>
            <a:pPr marL="0" lvl="0" indent="0">
              <a:buNone/>
            </a:pPr>
            <a:endParaRPr lang="pl-PL" i="1" dirty="0" smtClean="0">
              <a:latin typeface="Arial" pitchFamily="34" charset="0"/>
              <a:cs typeface="Arial" pitchFamily="34" charset="0"/>
            </a:endParaRPr>
          </a:p>
          <a:p>
            <a:pPr lvl="1"/>
            <a:r>
              <a:rPr lang="pl-PL" dirty="0" smtClean="0">
                <a:latin typeface="Arial" pitchFamily="34" charset="0"/>
                <a:cs typeface="Arial" pitchFamily="34" charset="0"/>
              </a:rPr>
              <a:t>diagonalna </a:t>
            </a:r>
            <a:r>
              <a:rPr lang="pl-PL" dirty="0">
                <a:latin typeface="Arial" pitchFamily="34" charset="0"/>
                <a:cs typeface="Arial" pitchFamily="34" charset="0"/>
              </a:rPr>
              <a:t>(oparta na przewadze skosów, z ograniczeniem znaczenia kompozycyjnego pionów i poziomów),</a:t>
            </a:r>
          </a:p>
          <a:p>
            <a:pPr lvl="1"/>
            <a:r>
              <a:rPr lang="pl-PL" dirty="0">
                <a:latin typeface="Arial" pitchFamily="34" charset="0"/>
                <a:cs typeface="Arial" pitchFamily="34" charset="0"/>
              </a:rPr>
              <a:t>horyzontalna (rozbudowanie kompozycji wszerz, wydobycie kierunków poziomych, którym podporządkowane są osie i kierunki pionowe (w przedstawieniach figuralnych często z zastosowaniem izokefalizmu – układu przedstawionych postaci z umieszczeniem głów w jednej linii),</a:t>
            </a:r>
          </a:p>
          <a:p>
            <a:pPr lvl="1"/>
            <a:r>
              <a:rPr lang="pl-PL" dirty="0">
                <a:latin typeface="Arial" pitchFamily="34" charset="0"/>
                <a:cs typeface="Arial" pitchFamily="34" charset="0"/>
              </a:rPr>
              <a:t>wertykalna (rozbudowanie kompozycji w kierunku pionowym),</a:t>
            </a:r>
          </a:p>
          <a:p>
            <a:endParaRPr lang="pl-PL" dirty="0">
              <a:latin typeface="Arial" pitchFamily="34" charset="0"/>
              <a:cs typeface="Arial" pitchFamily="34" charset="0"/>
            </a:endParaRPr>
          </a:p>
        </p:txBody>
      </p:sp>
      <p:sp>
        <p:nvSpPr>
          <p:cNvPr id="7" name="Tytuł 4"/>
          <p:cNvSpPr>
            <a:spLocks noGrp="1"/>
          </p:cNvSpPr>
          <p:nvPr>
            <p:ph type="title"/>
          </p:nvPr>
        </p:nvSpPr>
        <p:spPr>
          <a:xfrm>
            <a:off x="984250" y="500062"/>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346546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66850" y="1533198"/>
            <a:ext cx="9144000" cy="3201408"/>
          </a:xfrm>
        </p:spPr>
        <p:txBody>
          <a:bodyPr>
            <a:normAutofit fontScale="90000"/>
          </a:bodyPr>
          <a:lstStyle/>
          <a:p>
            <a:pPr>
              <a:lnSpc>
                <a:spcPct val="100000"/>
              </a:lnSpc>
            </a:pPr>
            <a:r>
              <a:rPr lang="pl-PL" sz="5300" b="1" dirty="0" smtClean="0">
                <a:solidFill>
                  <a:srgbClr val="392E65"/>
                </a:solidFill>
                <a:latin typeface="Myriad Pro Cond" panose="020B0506030403020204" pitchFamily="34" charset="0"/>
                <a:cs typeface="Arial" pitchFamily="34" charset="0"/>
              </a:rPr>
              <a:t>Podstawa programowa historii sztuki – wskazówki metodyczne do analizy dzieła</a:t>
            </a:r>
            <a:r>
              <a:rPr lang="pl-PL" dirty="0" smtClean="0">
                <a:solidFill>
                  <a:srgbClr val="002060"/>
                </a:solidFill>
                <a:latin typeface="Arial" pitchFamily="34" charset="0"/>
                <a:cs typeface="Arial" pitchFamily="34" charset="0"/>
              </a:rPr>
              <a:t/>
            </a:r>
            <a:br>
              <a:rPr lang="pl-PL" dirty="0" smtClean="0">
                <a:solidFill>
                  <a:srgbClr val="002060"/>
                </a:solidFill>
                <a:latin typeface="Arial" pitchFamily="34" charset="0"/>
                <a:cs typeface="Arial" pitchFamily="34" charset="0"/>
              </a:rPr>
            </a:br>
            <a:endParaRPr lang="pl-PL" dirty="0">
              <a:solidFill>
                <a:srgbClr val="002060"/>
              </a:solidFill>
              <a:latin typeface="Arial" pitchFamily="34" charset="0"/>
              <a:cs typeface="Arial" pitchFamily="34" charset="0"/>
            </a:endParaRPr>
          </a:p>
        </p:txBody>
      </p:sp>
      <p:sp>
        <p:nvSpPr>
          <p:cNvPr id="3" name="Prostokąt 2">
            <a:extLst>
              <a:ext uri="{FF2B5EF4-FFF2-40B4-BE49-F238E27FC236}">
                <a16:creationId xmlns:a16="http://schemas.microsoft.com/office/drawing/2014/main" xmlns="" id="{5F588AFB-1747-4064-A70E-FD8841503E61}"/>
              </a:ext>
            </a:extLst>
          </p:cNvPr>
          <p:cNvSpPr/>
          <p:nvPr/>
        </p:nvSpPr>
        <p:spPr>
          <a:xfrm>
            <a:off x="5785416" y="4955470"/>
            <a:ext cx="3898631" cy="369332"/>
          </a:xfrm>
          <a:prstGeom prst="rect">
            <a:avLst/>
          </a:prstGeom>
        </p:spPr>
        <p:txBody>
          <a:bodyPr wrap="none">
            <a:spAutoFit/>
          </a:bodyPr>
          <a:lstStyle/>
          <a:p>
            <a:r>
              <a:rPr lang="pl-PL" dirty="0"/>
              <a:t>dr </a:t>
            </a:r>
            <a:r>
              <a:rPr lang="pl-PL" dirty="0" smtClean="0"/>
              <a:t>Beata Lewińska, mgr Jerzy </a:t>
            </a:r>
            <a:r>
              <a:rPr lang="pl-PL" dirty="0" err="1" smtClean="0"/>
              <a:t>Mierzwiak</a:t>
            </a:r>
            <a:endParaRPr lang="pl-PL" dirty="0"/>
          </a:p>
        </p:txBody>
      </p:sp>
    </p:spTree>
    <p:extLst>
      <p:ext uri="{BB962C8B-B14F-4D97-AF65-F5344CB8AC3E}">
        <p14:creationId xmlns:p14="http://schemas.microsoft.com/office/powerpoint/2010/main" val="3855982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65200" y="1905758"/>
            <a:ext cx="10515600" cy="4703005"/>
          </a:xfrm>
        </p:spPr>
        <p:txBody>
          <a:bodyPr>
            <a:normAutofit/>
          </a:bodyPr>
          <a:lstStyle/>
          <a:p>
            <a:r>
              <a:rPr lang="pl-PL" dirty="0">
                <a:latin typeface="Arial" pitchFamily="34" charset="0"/>
                <a:cs typeface="Arial" pitchFamily="34" charset="0"/>
              </a:rPr>
              <a:t>Kompozycja </a:t>
            </a:r>
            <a:r>
              <a:rPr lang="pl-PL" dirty="0" smtClean="0">
                <a:latin typeface="Arial" pitchFamily="34" charset="0"/>
                <a:cs typeface="Arial" pitchFamily="34" charset="0"/>
              </a:rPr>
              <a:t>(3)</a:t>
            </a:r>
            <a:endParaRPr lang="pl-PL" dirty="0">
              <a:latin typeface="Arial" pitchFamily="34" charset="0"/>
              <a:cs typeface="Arial" pitchFamily="34" charset="0"/>
            </a:endParaRPr>
          </a:p>
          <a:p>
            <a:pPr lvl="1"/>
            <a:r>
              <a:rPr lang="pl-PL" dirty="0" smtClean="0">
                <a:latin typeface="Arial" pitchFamily="34" charset="0"/>
                <a:cs typeface="Arial" pitchFamily="34" charset="0"/>
              </a:rPr>
              <a:t>kompozycja </a:t>
            </a:r>
            <a:r>
              <a:rPr lang="pl-PL" dirty="0">
                <a:latin typeface="Arial" pitchFamily="34" charset="0"/>
                <a:cs typeface="Arial" pitchFamily="34" charset="0"/>
              </a:rPr>
              <a:t>zamknięta (w której wszystkie ważne elementy ograniczone są ramami dzieła) lub otwarta (w której istotne elementy dzieła wychodzą poza jego ramy</a:t>
            </a:r>
            <a:r>
              <a:rPr lang="pl-PL" dirty="0" smtClean="0">
                <a:latin typeface="Arial" pitchFamily="34" charset="0"/>
                <a:cs typeface="Arial" pitchFamily="34" charset="0"/>
              </a:rPr>
              <a:t>) </a:t>
            </a:r>
          </a:p>
          <a:p>
            <a:pPr lvl="1"/>
            <a:r>
              <a:rPr lang="pl-PL" dirty="0" smtClean="0">
                <a:latin typeface="Arial" pitchFamily="34" charset="0"/>
                <a:cs typeface="Arial" pitchFamily="34" charset="0"/>
              </a:rPr>
              <a:t>jednopostaciowa </a:t>
            </a:r>
            <a:r>
              <a:rPr lang="pl-PL" dirty="0">
                <a:latin typeface="Arial" pitchFamily="34" charset="0"/>
                <a:cs typeface="Arial" pitchFamily="34" charset="0"/>
              </a:rPr>
              <a:t>lub wielopostaciowa (cecha ta dotyczy sztuki figuratywnej), </a:t>
            </a:r>
          </a:p>
          <a:p>
            <a:pPr lvl="1"/>
            <a:r>
              <a:rPr lang="pl-PL" dirty="0">
                <a:latin typeface="Arial" pitchFamily="34" charset="0"/>
                <a:cs typeface="Arial" pitchFamily="34" charset="0"/>
              </a:rPr>
              <a:t>kompozycja symetryczna lub </a:t>
            </a:r>
            <a:r>
              <a:rPr lang="pl-PL" dirty="0" smtClean="0">
                <a:latin typeface="Arial" pitchFamily="34" charset="0"/>
                <a:cs typeface="Arial" pitchFamily="34" charset="0"/>
              </a:rPr>
              <a:t>asymetryczna,</a:t>
            </a:r>
            <a:endParaRPr lang="pl-PL" dirty="0">
              <a:latin typeface="Arial" pitchFamily="34" charset="0"/>
              <a:cs typeface="Arial" pitchFamily="34" charset="0"/>
            </a:endParaRPr>
          </a:p>
          <a:p>
            <a:pPr lvl="1"/>
            <a:r>
              <a:rPr lang="pl-PL" dirty="0">
                <a:latin typeface="Arial" pitchFamily="34" charset="0"/>
                <a:cs typeface="Arial" pitchFamily="34" charset="0"/>
              </a:rPr>
              <a:t>kompozycja przestrzenna lub płaska,</a:t>
            </a:r>
          </a:p>
          <a:p>
            <a:pPr lvl="1"/>
            <a:r>
              <a:rPr lang="pl-PL" dirty="0">
                <a:latin typeface="Arial" pitchFamily="34" charset="0"/>
                <a:cs typeface="Arial" pitchFamily="34" charset="0"/>
              </a:rPr>
              <a:t>układ zwarty lub luźny czy też rozczłonkowany,</a:t>
            </a:r>
          </a:p>
          <a:p>
            <a:pPr lvl="1"/>
            <a:r>
              <a:rPr lang="pl-PL" dirty="0">
                <a:latin typeface="Arial" pitchFamily="34" charset="0"/>
                <a:cs typeface="Arial" pitchFamily="34" charset="0"/>
              </a:rPr>
              <a:t>kompozycja frontalna, czyli eksponowanie części frontalnej kosztem pozostałych lub odejście od frontalizmu (dotyczy dzieł rzeźbiarskich),</a:t>
            </a:r>
          </a:p>
          <a:p>
            <a:pPr lvl="1"/>
            <a:endParaRPr lang="pl-PL" dirty="0">
              <a:latin typeface="Arial" pitchFamily="34" charset="0"/>
              <a:cs typeface="Arial" pitchFamily="34" charset="0"/>
            </a:endParaRPr>
          </a:p>
        </p:txBody>
      </p:sp>
      <p:sp>
        <p:nvSpPr>
          <p:cNvPr id="7" name="Tytuł 4"/>
          <p:cNvSpPr>
            <a:spLocks noGrp="1"/>
          </p:cNvSpPr>
          <p:nvPr>
            <p:ph type="title"/>
          </p:nvPr>
        </p:nvSpPr>
        <p:spPr>
          <a:xfrm>
            <a:off x="965200" y="504825"/>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606278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71550" y="1907654"/>
            <a:ext cx="10515600" cy="4675709"/>
          </a:xfrm>
        </p:spPr>
        <p:txBody>
          <a:bodyPr>
            <a:normAutofit/>
          </a:bodyPr>
          <a:lstStyle/>
          <a:p>
            <a:r>
              <a:rPr lang="pl-PL" dirty="0">
                <a:latin typeface="Arial" pitchFamily="34" charset="0"/>
                <a:cs typeface="Arial" pitchFamily="34" charset="0"/>
              </a:rPr>
              <a:t>Kompozycja </a:t>
            </a:r>
            <a:r>
              <a:rPr lang="pl-PL" dirty="0" smtClean="0">
                <a:latin typeface="Arial" pitchFamily="34" charset="0"/>
                <a:cs typeface="Arial" pitchFamily="34" charset="0"/>
              </a:rPr>
              <a:t>(4)</a:t>
            </a:r>
            <a:endParaRPr lang="pl-PL" dirty="0">
              <a:latin typeface="Arial" pitchFamily="34" charset="0"/>
              <a:cs typeface="Arial" pitchFamily="34" charset="0"/>
            </a:endParaRPr>
          </a:p>
          <a:p>
            <a:pPr lvl="0"/>
            <a:endParaRPr lang="pl-PL" dirty="0" smtClean="0"/>
          </a:p>
          <a:p>
            <a:pPr lvl="1"/>
            <a:r>
              <a:rPr lang="pl-PL" dirty="0" smtClean="0">
                <a:latin typeface="Arial" pitchFamily="34" charset="0"/>
                <a:cs typeface="Arial" pitchFamily="34" charset="0"/>
              </a:rPr>
              <a:t>rytmy </a:t>
            </a:r>
            <a:r>
              <a:rPr lang="pl-PL" dirty="0">
                <a:latin typeface="Arial" pitchFamily="34" charset="0"/>
                <a:cs typeface="Arial" pitchFamily="34" charset="0"/>
              </a:rPr>
              <a:t>kompozycyjne, czyli powtarzalność niektórych elementów,</a:t>
            </a:r>
          </a:p>
          <a:p>
            <a:pPr lvl="1"/>
            <a:r>
              <a:rPr lang="pl-PL" dirty="0">
                <a:latin typeface="Arial" pitchFamily="34" charset="0"/>
                <a:cs typeface="Arial" pitchFamily="34" charset="0"/>
              </a:rPr>
              <a:t>wyważenie kompozycyjne poszczególnych elementów, czyli tektonika lub jej brak (także punkty ciężkości i oparcia w rzeźbie),</a:t>
            </a:r>
          </a:p>
          <a:p>
            <a:pPr lvl="1"/>
            <a:r>
              <a:rPr lang="pl-PL" dirty="0">
                <a:latin typeface="Arial" pitchFamily="34" charset="0"/>
                <a:cs typeface="Arial" pitchFamily="34" charset="0"/>
              </a:rPr>
              <a:t>centrum lub dominanta kompozycyjna (czy istnieje wyraźne centrum </a:t>
            </a:r>
            <a:r>
              <a:rPr lang="pl-PL" dirty="0" smtClean="0">
                <a:latin typeface="Arial" pitchFamily="34" charset="0"/>
                <a:cs typeface="Arial" pitchFamily="34" charset="0"/>
              </a:rPr>
              <a:t/>
            </a:r>
            <a:br>
              <a:rPr lang="pl-PL" dirty="0" smtClean="0">
                <a:latin typeface="Arial" pitchFamily="34" charset="0"/>
                <a:cs typeface="Arial" pitchFamily="34" charset="0"/>
              </a:rPr>
            </a:br>
            <a:r>
              <a:rPr lang="pl-PL" dirty="0" smtClean="0">
                <a:latin typeface="Arial" pitchFamily="34" charset="0"/>
                <a:cs typeface="Arial" pitchFamily="34" charset="0"/>
              </a:rPr>
              <a:t>i </a:t>
            </a:r>
            <a:r>
              <a:rPr lang="pl-PL" dirty="0">
                <a:latin typeface="Arial" pitchFamily="34" charset="0"/>
                <a:cs typeface="Arial" pitchFamily="34" charset="0"/>
              </a:rPr>
              <a:t>co je stanowi, czy centrum kompozycyjne jest zarazem środkiem geometrycznym lub jest tożsame z centrum treściowym obrazu),</a:t>
            </a:r>
          </a:p>
          <a:p>
            <a:pPr lvl="1"/>
            <a:r>
              <a:rPr lang="pl-PL" dirty="0">
                <a:latin typeface="Arial" pitchFamily="34" charset="0"/>
                <a:cs typeface="Arial" pitchFamily="34" charset="0"/>
              </a:rPr>
              <a:t>horyzont -  czy jest wyraźnie zaznaczony i na jakiej wysokości przebiega jego linia (nieokreślony, obniżony, podwyższony).</a:t>
            </a:r>
          </a:p>
          <a:p>
            <a:pPr lvl="1"/>
            <a:endParaRPr lang="pl-PL" dirty="0">
              <a:latin typeface="Arial" pitchFamily="34" charset="0"/>
              <a:cs typeface="Arial" pitchFamily="34" charset="0"/>
            </a:endParaRPr>
          </a:p>
        </p:txBody>
      </p:sp>
      <p:sp>
        <p:nvSpPr>
          <p:cNvPr id="7" name="Tytuł 4"/>
          <p:cNvSpPr>
            <a:spLocks noGrp="1"/>
          </p:cNvSpPr>
          <p:nvPr>
            <p:ph type="title"/>
          </p:nvPr>
        </p:nvSpPr>
        <p:spPr>
          <a:xfrm>
            <a:off x="971550" y="498475"/>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253848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58850" y="1914525"/>
            <a:ext cx="11021704" cy="4351338"/>
          </a:xfrm>
        </p:spPr>
        <p:txBody>
          <a:bodyPr>
            <a:normAutofit/>
          </a:bodyPr>
          <a:lstStyle/>
          <a:p>
            <a:r>
              <a:rPr lang="pl-PL" dirty="0">
                <a:latin typeface="Arial" pitchFamily="34" charset="0"/>
                <a:cs typeface="Arial" pitchFamily="34" charset="0"/>
              </a:rPr>
              <a:t>Ważną kategorią w opisie dzieła sztuki jest </a:t>
            </a:r>
            <a:r>
              <a:rPr lang="pl-PL" dirty="0" smtClean="0">
                <a:latin typeface="Arial" pitchFamily="34" charset="0"/>
                <a:cs typeface="Arial" pitchFamily="34" charset="0"/>
              </a:rPr>
              <a:t>sposób oddania przestrzeni </a:t>
            </a:r>
            <a:r>
              <a:rPr lang="pl-PL" dirty="0">
                <a:latin typeface="Arial" pitchFamily="34" charset="0"/>
                <a:cs typeface="Arial" pitchFamily="34" charset="0"/>
              </a:rPr>
              <a:t>(w dziełach malarskich i graficznych) lub sposób, </a:t>
            </a:r>
            <a:r>
              <a:rPr lang="pl-PL" dirty="0" smtClean="0">
                <a:latin typeface="Arial" pitchFamily="34" charset="0"/>
                <a:cs typeface="Arial" pitchFamily="34" charset="0"/>
              </a:rPr>
              <a:t>        w </a:t>
            </a:r>
            <a:r>
              <a:rPr lang="pl-PL" dirty="0">
                <a:latin typeface="Arial" pitchFamily="34" charset="0"/>
                <a:cs typeface="Arial" pitchFamily="34" charset="0"/>
              </a:rPr>
              <a:t>jaki dzieło „reaguje” na otaczającą przestrzeń (w dziełach rzeźbiarskich). </a:t>
            </a:r>
            <a:endParaRPr lang="pl-PL" dirty="0" smtClean="0">
              <a:latin typeface="Arial" pitchFamily="34" charset="0"/>
              <a:cs typeface="Arial" pitchFamily="34" charset="0"/>
            </a:endParaRPr>
          </a:p>
          <a:p>
            <a:r>
              <a:rPr lang="pl-PL" dirty="0" smtClean="0">
                <a:latin typeface="Arial" pitchFamily="34" charset="0"/>
                <a:cs typeface="Arial" pitchFamily="34" charset="0"/>
              </a:rPr>
              <a:t>W </a:t>
            </a:r>
            <a:r>
              <a:rPr lang="pl-PL" dirty="0">
                <a:latin typeface="Arial" pitchFamily="34" charset="0"/>
                <a:cs typeface="Arial" pitchFamily="34" charset="0"/>
              </a:rPr>
              <a:t>dziełach malarskich, które mają być iluzją rzeczywistości, środkiem ukazania przestrzeni są różne rodzaje perspektywy. Pamiętać jednak należy że sztuka, zwłaszcza nowoczesna, świadomie rezygnuje z naśladowania rzeczywistości, ponieważ inne są jej cele.</a:t>
            </a:r>
          </a:p>
          <a:p>
            <a:endParaRPr lang="pl-PL" dirty="0"/>
          </a:p>
        </p:txBody>
      </p:sp>
      <p:sp>
        <p:nvSpPr>
          <p:cNvPr id="7" name="Tytuł 4"/>
          <p:cNvSpPr>
            <a:spLocks noGrp="1"/>
          </p:cNvSpPr>
          <p:nvPr>
            <p:ph type="title"/>
          </p:nvPr>
        </p:nvSpPr>
        <p:spPr>
          <a:xfrm>
            <a:off x="958850" y="500062"/>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2548705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71550" y="1897134"/>
            <a:ext cx="10515600" cy="3603009"/>
          </a:xfrm>
        </p:spPr>
        <p:txBody>
          <a:bodyPr>
            <a:normAutofit/>
          </a:bodyPr>
          <a:lstStyle/>
          <a:p>
            <a:pPr marL="0" indent="0">
              <a:buNone/>
            </a:pPr>
            <a:r>
              <a:rPr lang="pl-PL" dirty="0" smtClean="0">
                <a:latin typeface="Arial" pitchFamily="34" charset="0"/>
                <a:cs typeface="Arial" pitchFamily="34" charset="0"/>
              </a:rPr>
              <a:t>Sposób oddania przestrzeni (1)</a:t>
            </a:r>
          </a:p>
          <a:p>
            <a:pPr marL="0" indent="0">
              <a:buNone/>
            </a:pPr>
            <a:endParaRPr lang="pl-PL" dirty="0" smtClean="0"/>
          </a:p>
          <a:p>
            <a:pPr lvl="1"/>
            <a:r>
              <a:rPr lang="pl-PL" dirty="0" smtClean="0">
                <a:latin typeface="Arial" pitchFamily="34" charset="0"/>
                <a:cs typeface="Arial" pitchFamily="34" charset="0"/>
              </a:rPr>
              <a:t>plany </a:t>
            </a:r>
            <a:r>
              <a:rPr lang="pl-PL" dirty="0">
                <a:latin typeface="Arial" pitchFamily="34" charset="0"/>
                <a:cs typeface="Arial" pitchFamily="34" charset="0"/>
              </a:rPr>
              <a:t>wyodrębnione w obrazie lub ich brak (obraz płaski, jednoplanowy),</a:t>
            </a:r>
          </a:p>
          <a:p>
            <a:pPr lvl="1"/>
            <a:r>
              <a:rPr lang="pl-PL" dirty="0">
                <a:latin typeface="Arial" pitchFamily="34" charset="0"/>
                <a:cs typeface="Arial" pitchFamily="34" charset="0"/>
              </a:rPr>
              <a:t>sposoby ukazania przestrzeni  (perspektywa linearna, powietrzna, barwna, kulisowa), jeśli dzieło stanowi iluzję rzeczywistości.</a:t>
            </a:r>
          </a:p>
          <a:p>
            <a:pPr marL="0" indent="0">
              <a:buNone/>
            </a:pPr>
            <a:endParaRPr lang="pl-PL" dirty="0"/>
          </a:p>
          <a:p>
            <a:endParaRPr lang="pl-PL" dirty="0"/>
          </a:p>
        </p:txBody>
      </p:sp>
      <p:sp>
        <p:nvSpPr>
          <p:cNvPr id="7" name="Tytuł 4"/>
          <p:cNvSpPr>
            <a:spLocks noGrp="1"/>
          </p:cNvSpPr>
          <p:nvPr>
            <p:ph type="title"/>
          </p:nvPr>
        </p:nvSpPr>
        <p:spPr>
          <a:xfrm>
            <a:off x="971550" y="504825"/>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3023766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58850" y="1909549"/>
            <a:ext cx="10515600" cy="4648414"/>
          </a:xfrm>
        </p:spPr>
        <p:txBody>
          <a:bodyPr>
            <a:normAutofit/>
          </a:bodyPr>
          <a:lstStyle/>
          <a:p>
            <a:pPr marL="0" indent="0">
              <a:buNone/>
            </a:pPr>
            <a:r>
              <a:rPr lang="pl-PL" dirty="0">
                <a:latin typeface="Arial" pitchFamily="34" charset="0"/>
                <a:cs typeface="Arial" pitchFamily="34" charset="0"/>
              </a:rPr>
              <a:t>Sposób oddania przestrzeni </a:t>
            </a:r>
            <a:r>
              <a:rPr lang="pl-PL" dirty="0" smtClean="0">
                <a:latin typeface="Arial" pitchFamily="34" charset="0"/>
                <a:cs typeface="Arial" pitchFamily="34" charset="0"/>
              </a:rPr>
              <a:t>(2)</a:t>
            </a:r>
          </a:p>
          <a:p>
            <a:pPr marL="0" indent="0">
              <a:buNone/>
            </a:pPr>
            <a:endParaRPr lang="pl-PL" dirty="0" smtClean="0">
              <a:latin typeface="Arial" pitchFamily="34" charset="0"/>
              <a:cs typeface="Arial" pitchFamily="34" charset="0"/>
            </a:endParaRPr>
          </a:p>
          <a:p>
            <a:pPr marL="0" indent="0">
              <a:buNone/>
            </a:pPr>
            <a:r>
              <a:rPr lang="pl-PL" sz="2400" dirty="0" smtClean="0">
                <a:latin typeface="Arial" pitchFamily="34" charset="0"/>
                <a:cs typeface="Arial" pitchFamily="34" charset="0"/>
              </a:rPr>
              <a:t>W </a:t>
            </a:r>
            <a:r>
              <a:rPr lang="pl-PL" sz="2400" dirty="0">
                <a:latin typeface="Arial" pitchFamily="34" charset="0"/>
                <a:cs typeface="Arial" pitchFamily="34" charset="0"/>
              </a:rPr>
              <a:t>przypadku dzieł rzeźbiarskich bierze się pod uwagę następujące czynniki:</a:t>
            </a:r>
          </a:p>
          <a:p>
            <a:pPr lvl="1"/>
            <a:r>
              <a:rPr lang="pl-PL" dirty="0">
                <a:latin typeface="Arial" pitchFamily="34" charset="0"/>
                <a:cs typeface="Arial" pitchFamily="34" charset="0"/>
              </a:rPr>
              <a:t>otwartość rzeźby na otaczającą przestrzeń (dotyczy to zwłaszcza kompozycji ażurowych, luźnych) lub zamknięcie się  na nią (dotyczy formy zwartej),</a:t>
            </a:r>
          </a:p>
          <a:p>
            <a:pPr lvl="1"/>
            <a:r>
              <a:rPr lang="pl-PL" dirty="0">
                <a:latin typeface="Arial" pitchFamily="34" charset="0"/>
                <a:cs typeface="Arial" pitchFamily="34" charset="0"/>
              </a:rPr>
              <a:t>wyodrębnienie planów poprzez zróżnicowanie wypukłości form względem tła (dotyczy reliefu),</a:t>
            </a:r>
          </a:p>
          <a:p>
            <a:pPr lvl="1"/>
            <a:r>
              <a:rPr lang="pl-PL" dirty="0">
                <a:latin typeface="Arial" pitchFamily="34" charset="0"/>
                <a:cs typeface="Arial" pitchFamily="34" charset="0"/>
              </a:rPr>
              <a:t>zastosowanie lub nie perspektywy kulisowej, linearnej (dotyczy reliefu),</a:t>
            </a:r>
          </a:p>
          <a:p>
            <a:pPr lvl="1"/>
            <a:r>
              <a:rPr lang="pl-PL" dirty="0">
                <a:latin typeface="Arial" pitchFamily="34" charset="0"/>
                <a:cs typeface="Arial" pitchFamily="34" charset="0"/>
              </a:rPr>
              <a:t>wielopłaszczyznowość (w przypadku rzeźby pełnoplastycznej).</a:t>
            </a:r>
          </a:p>
          <a:p>
            <a:pPr marL="457200" lvl="1" indent="0">
              <a:buNone/>
            </a:pPr>
            <a:endParaRPr lang="pl-PL" dirty="0">
              <a:latin typeface="Arial" pitchFamily="34" charset="0"/>
              <a:cs typeface="Arial" pitchFamily="34" charset="0"/>
            </a:endParaRPr>
          </a:p>
          <a:p>
            <a:endParaRPr lang="pl-PL" dirty="0"/>
          </a:p>
        </p:txBody>
      </p:sp>
      <p:sp>
        <p:nvSpPr>
          <p:cNvPr id="7" name="Tytuł 4"/>
          <p:cNvSpPr>
            <a:spLocks noGrp="1"/>
          </p:cNvSpPr>
          <p:nvPr>
            <p:ph type="title"/>
          </p:nvPr>
        </p:nvSpPr>
        <p:spPr>
          <a:xfrm>
            <a:off x="958850" y="504825"/>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711306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65200" y="1903199"/>
            <a:ext cx="10515600" cy="4648414"/>
          </a:xfrm>
        </p:spPr>
        <p:txBody>
          <a:bodyPr>
            <a:normAutofit/>
          </a:bodyPr>
          <a:lstStyle/>
          <a:p>
            <a:r>
              <a:rPr lang="pl-PL" dirty="0">
                <a:latin typeface="Arial" pitchFamily="34" charset="0"/>
                <a:cs typeface="Arial" pitchFamily="34" charset="0"/>
              </a:rPr>
              <a:t>Kolejną kategorią, w zakresie której analizuje się dzieła plastyczne, </a:t>
            </a:r>
            <a:r>
              <a:rPr lang="pl-PL" dirty="0" smtClean="0">
                <a:latin typeface="Arial" pitchFamily="34" charset="0"/>
                <a:cs typeface="Arial" pitchFamily="34" charset="0"/>
              </a:rPr>
              <a:t>jest kolorystyka dzieła. </a:t>
            </a:r>
          </a:p>
          <a:p>
            <a:r>
              <a:rPr lang="pl-PL" dirty="0" smtClean="0">
                <a:latin typeface="Arial" pitchFamily="34" charset="0"/>
                <a:cs typeface="Arial" pitchFamily="34" charset="0"/>
              </a:rPr>
              <a:t>Kolory </a:t>
            </a:r>
            <a:r>
              <a:rPr lang="pl-PL" dirty="0">
                <a:latin typeface="Arial" pitchFamily="34" charset="0"/>
                <a:cs typeface="Arial" pitchFamily="34" charset="0"/>
              </a:rPr>
              <a:t>dzieli się na dwie podstawowe grupy: chromatyczne </a:t>
            </a:r>
            <a:r>
              <a:rPr lang="pl-PL" dirty="0" smtClean="0">
                <a:latin typeface="Arial" pitchFamily="34" charset="0"/>
                <a:cs typeface="Arial" pitchFamily="34" charset="0"/>
              </a:rPr>
              <a:t/>
            </a:r>
            <a:br>
              <a:rPr lang="pl-PL" dirty="0" smtClean="0">
                <a:latin typeface="Arial" pitchFamily="34" charset="0"/>
                <a:cs typeface="Arial" pitchFamily="34" charset="0"/>
              </a:rPr>
            </a:br>
            <a:r>
              <a:rPr lang="pl-PL" dirty="0" smtClean="0">
                <a:latin typeface="Arial" pitchFamily="34" charset="0"/>
                <a:cs typeface="Arial" pitchFamily="34" charset="0"/>
              </a:rPr>
              <a:t>(</a:t>
            </a:r>
            <a:r>
              <a:rPr lang="pl-PL" dirty="0">
                <a:latin typeface="Arial" pitchFamily="34" charset="0"/>
                <a:cs typeface="Arial" pitchFamily="34" charset="0"/>
              </a:rPr>
              <a:t>w tym zasadnicze i pochodne), achromatyczne (obojętne). </a:t>
            </a:r>
            <a:endParaRPr lang="pl-PL" dirty="0" smtClean="0">
              <a:latin typeface="Arial" pitchFamily="34" charset="0"/>
              <a:cs typeface="Arial" pitchFamily="34" charset="0"/>
            </a:endParaRPr>
          </a:p>
          <a:p>
            <a:r>
              <a:rPr lang="pl-PL" dirty="0" smtClean="0">
                <a:latin typeface="Arial" pitchFamily="34" charset="0"/>
                <a:cs typeface="Arial" pitchFamily="34" charset="0"/>
              </a:rPr>
              <a:t>Z </a:t>
            </a:r>
            <a:r>
              <a:rPr lang="pl-PL" dirty="0">
                <a:latin typeface="Arial" pitchFamily="34" charset="0"/>
                <a:cs typeface="Arial" pitchFamily="34" charset="0"/>
              </a:rPr>
              <a:t>kolorem wiąże się pojęcie koloryzmu, czyli prymatu gry barwnej nad innymi elementami budowy obrazu. </a:t>
            </a:r>
            <a:endParaRPr lang="pl-PL" dirty="0" smtClean="0">
              <a:latin typeface="Arial" pitchFamily="34" charset="0"/>
              <a:cs typeface="Arial" pitchFamily="34" charset="0"/>
            </a:endParaRPr>
          </a:p>
          <a:p>
            <a:r>
              <a:rPr lang="pl-PL" dirty="0" smtClean="0">
                <a:latin typeface="Arial" pitchFamily="34" charset="0"/>
                <a:cs typeface="Arial" pitchFamily="34" charset="0"/>
              </a:rPr>
              <a:t>Kolorystyka </a:t>
            </a:r>
            <a:r>
              <a:rPr lang="pl-PL" dirty="0">
                <a:latin typeface="Arial" pitchFamily="34" charset="0"/>
                <a:cs typeface="Arial" pitchFamily="34" charset="0"/>
              </a:rPr>
              <a:t>jest kategorią, którą bierze się pod uwagę w opisie </a:t>
            </a:r>
            <a:r>
              <a:rPr lang="pl-PL" dirty="0" smtClean="0">
                <a:latin typeface="Arial" pitchFamily="34" charset="0"/>
                <a:cs typeface="Arial" pitchFamily="34" charset="0"/>
              </a:rPr>
              <a:t> i </a:t>
            </a:r>
            <a:r>
              <a:rPr lang="pl-PL" dirty="0">
                <a:latin typeface="Arial" pitchFamily="34" charset="0"/>
                <a:cs typeface="Arial" pitchFamily="34" charset="0"/>
              </a:rPr>
              <a:t>analizie niektórych dzieł (malarskich, barwnej grafiki oraz rzeźby polichromowanej). W opisie kolorystycznym należy  uwzględnić następujące informacje:</a:t>
            </a:r>
          </a:p>
          <a:p>
            <a:endParaRPr lang="pl-PL" dirty="0"/>
          </a:p>
        </p:txBody>
      </p:sp>
      <p:sp>
        <p:nvSpPr>
          <p:cNvPr id="7" name="Tytuł 4"/>
          <p:cNvSpPr>
            <a:spLocks noGrp="1"/>
          </p:cNvSpPr>
          <p:nvPr>
            <p:ph type="title"/>
          </p:nvPr>
        </p:nvSpPr>
        <p:spPr>
          <a:xfrm>
            <a:off x="965200" y="511175"/>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976942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58850" y="1952105"/>
            <a:ext cx="10515600" cy="4853130"/>
          </a:xfrm>
        </p:spPr>
        <p:txBody>
          <a:bodyPr>
            <a:normAutofit fontScale="92500" lnSpcReduction="10000"/>
          </a:bodyPr>
          <a:lstStyle/>
          <a:p>
            <a:pPr marL="0" lvl="0" indent="0">
              <a:buNone/>
            </a:pPr>
            <a:r>
              <a:rPr lang="pl-PL" sz="3000" dirty="0" smtClean="0">
                <a:latin typeface="Arial" pitchFamily="34" charset="0"/>
                <a:cs typeface="Arial" pitchFamily="34" charset="0"/>
              </a:rPr>
              <a:t>Kolorystyka (1)</a:t>
            </a:r>
          </a:p>
          <a:p>
            <a:pPr marL="0" lvl="0" indent="0">
              <a:buNone/>
            </a:pPr>
            <a:endParaRPr lang="pl-PL" sz="2600" dirty="0">
              <a:latin typeface="Arial" pitchFamily="34" charset="0"/>
              <a:cs typeface="Arial" pitchFamily="34" charset="0"/>
            </a:endParaRPr>
          </a:p>
          <a:p>
            <a:r>
              <a:rPr lang="pl-PL" sz="2600" dirty="0" smtClean="0">
                <a:latin typeface="Arial" pitchFamily="34" charset="0"/>
                <a:cs typeface="Arial" pitchFamily="34" charset="0"/>
              </a:rPr>
              <a:t>zastosowanie </a:t>
            </a:r>
            <a:r>
              <a:rPr lang="pl-PL" sz="2600" dirty="0">
                <a:latin typeface="Arial" pitchFamily="34" charset="0"/>
                <a:cs typeface="Arial" pitchFamily="34" charset="0"/>
              </a:rPr>
              <a:t>szerokiej lub wąskiej gamy barwnej (szeroka obejmuje barwy chłodne i ciepłe, wąska – tylko jedne lub tylko drugie); jeśli gama jest szeroka, ale w obrazie występuje zdecydowana przewaga barw chłodnych lub ciepłych, należy to uwzględnić w opisie,</a:t>
            </a:r>
          </a:p>
          <a:p>
            <a:pPr lvl="0"/>
            <a:r>
              <a:rPr lang="pl-PL" sz="2600" dirty="0">
                <a:latin typeface="Arial" pitchFamily="34" charset="0"/>
                <a:cs typeface="Arial" pitchFamily="34" charset="0"/>
              </a:rPr>
              <a:t>dźwięczność barwy  (barwy nasycone czy też stonowane),</a:t>
            </a:r>
          </a:p>
          <a:p>
            <a:pPr lvl="0"/>
            <a:r>
              <a:rPr lang="pl-PL" sz="2600" dirty="0">
                <a:latin typeface="Arial" pitchFamily="34" charset="0"/>
                <a:cs typeface="Arial" pitchFamily="34" charset="0"/>
              </a:rPr>
              <a:t>czystość barw (tylko podstawowe i pochodne) lub też ich złamanie (barwami </a:t>
            </a:r>
            <a:r>
              <a:rPr lang="pl-PL" sz="2600" dirty="0" smtClean="0">
                <a:latin typeface="Arial" pitchFamily="34" charset="0"/>
                <a:cs typeface="Arial" pitchFamily="34" charset="0"/>
              </a:rPr>
              <a:t>dopełniającymi),</a:t>
            </a:r>
            <a:endParaRPr lang="pl-PL" sz="2600" dirty="0">
              <a:latin typeface="Arial" pitchFamily="34" charset="0"/>
              <a:cs typeface="Arial" pitchFamily="34" charset="0"/>
            </a:endParaRPr>
          </a:p>
          <a:p>
            <a:pPr lvl="0"/>
            <a:r>
              <a:rPr lang="pl-PL" sz="2600" dirty="0">
                <a:latin typeface="Arial" pitchFamily="34" charset="0"/>
                <a:cs typeface="Arial" pitchFamily="34" charset="0"/>
              </a:rPr>
              <a:t>określenie dominanty kolorystycznej (jakie barwny zdecydowanie dominują),</a:t>
            </a:r>
          </a:p>
          <a:p>
            <a:pPr lvl="0"/>
            <a:r>
              <a:rPr lang="pl-PL" sz="2600" dirty="0">
                <a:latin typeface="Arial" pitchFamily="34" charset="0"/>
                <a:cs typeface="Arial" pitchFamily="34" charset="0"/>
              </a:rPr>
              <a:t>akcenty barwne,</a:t>
            </a:r>
          </a:p>
          <a:p>
            <a:endParaRPr lang="pl-PL" dirty="0"/>
          </a:p>
        </p:txBody>
      </p:sp>
      <p:sp>
        <p:nvSpPr>
          <p:cNvPr id="7" name="Tytuł 4"/>
          <p:cNvSpPr>
            <a:spLocks noGrp="1"/>
          </p:cNvSpPr>
          <p:nvPr>
            <p:ph type="title"/>
          </p:nvPr>
        </p:nvSpPr>
        <p:spPr>
          <a:xfrm>
            <a:off x="958850" y="504825"/>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3025548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71550" y="1937792"/>
            <a:ext cx="10515600" cy="4722125"/>
          </a:xfrm>
        </p:spPr>
        <p:txBody>
          <a:bodyPr>
            <a:normAutofit fontScale="92500" lnSpcReduction="10000"/>
          </a:bodyPr>
          <a:lstStyle/>
          <a:p>
            <a:pPr marL="0" indent="0">
              <a:buNone/>
            </a:pPr>
            <a:r>
              <a:rPr lang="pl-PL" sz="3000" dirty="0">
                <a:latin typeface="Arial" pitchFamily="34" charset="0"/>
                <a:cs typeface="Arial" pitchFamily="34" charset="0"/>
              </a:rPr>
              <a:t>Kolorystyka </a:t>
            </a:r>
            <a:r>
              <a:rPr lang="pl-PL" sz="3000" dirty="0" smtClean="0">
                <a:latin typeface="Arial" pitchFamily="34" charset="0"/>
                <a:cs typeface="Arial" pitchFamily="34" charset="0"/>
              </a:rPr>
              <a:t>(2)</a:t>
            </a:r>
            <a:endParaRPr lang="pl-PL" sz="3000" dirty="0">
              <a:latin typeface="Arial" pitchFamily="34" charset="0"/>
              <a:cs typeface="Arial" pitchFamily="34" charset="0"/>
            </a:endParaRPr>
          </a:p>
          <a:p>
            <a:pPr lvl="0"/>
            <a:r>
              <a:rPr lang="pl-PL" sz="2600" dirty="0" smtClean="0">
                <a:latin typeface="Arial" pitchFamily="34" charset="0"/>
                <a:cs typeface="Arial" pitchFamily="34" charset="0"/>
              </a:rPr>
              <a:t>określenie  </a:t>
            </a:r>
            <a:r>
              <a:rPr lang="pl-PL" sz="2600" dirty="0">
                <a:latin typeface="Arial" pitchFamily="34" charset="0"/>
                <a:cs typeface="Arial" pitchFamily="34" charset="0"/>
              </a:rPr>
              <a:t>nazw barw (przy nazwach dobrze jest się posłużyć językiem plastyka lub różnicować przez porównanie z naturą (</a:t>
            </a:r>
            <a:r>
              <a:rPr lang="pl-PL" sz="2600" dirty="0" err="1">
                <a:latin typeface="Arial" pitchFamily="34" charset="0"/>
                <a:cs typeface="Arial" pitchFamily="34" charset="0"/>
              </a:rPr>
              <a:t>siena</a:t>
            </a:r>
            <a:r>
              <a:rPr lang="pl-PL" sz="2600" dirty="0">
                <a:latin typeface="Arial" pitchFamily="34" charset="0"/>
                <a:cs typeface="Arial" pitchFamily="34" charset="0"/>
              </a:rPr>
              <a:t>, umbra, zieleń chromowa lub zieleń wiosenna, czerwień malinowa, żółcień cytrynowa itp.), </a:t>
            </a:r>
          </a:p>
          <a:p>
            <a:pPr lvl="0"/>
            <a:r>
              <a:rPr lang="pl-PL" sz="2600" dirty="0">
                <a:latin typeface="Arial" pitchFamily="34" charset="0"/>
                <a:cs typeface="Arial" pitchFamily="34" charset="0"/>
              </a:rPr>
              <a:t>określenie kontrastów (walorowe, temperaturowe, dopełnieniowe) oraz miejsc, w których występują,</a:t>
            </a:r>
          </a:p>
          <a:p>
            <a:pPr lvl="0"/>
            <a:r>
              <a:rPr lang="pl-PL" sz="2600" dirty="0">
                <a:latin typeface="Arial" pitchFamily="34" charset="0"/>
                <a:cs typeface="Arial" pitchFamily="34" charset="0"/>
              </a:rPr>
              <a:t>zróżnicowanie planów barwnych wg tradycyjnych reguł perspektywy barwnej (bliżej ciepłe tony, dalej chłodniejsze, na trzecim planie najchłodniejsze),</a:t>
            </a:r>
          </a:p>
          <a:p>
            <a:pPr lvl="0"/>
            <a:r>
              <a:rPr lang="pl-PL" sz="2600" dirty="0">
                <a:latin typeface="Arial" pitchFamily="34" charset="0"/>
                <a:cs typeface="Arial" pitchFamily="34" charset="0"/>
              </a:rPr>
              <a:t>obecność koloru lokalnego (w świetle i cieniu jest ta sama barwa, która ulega tylko ściemnieniu lub rozjaśnieniu) lub występowanie autonomii kolorystycznej świateł i cieni (mają one własne kolory).</a:t>
            </a:r>
          </a:p>
          <a:p>
            <a:endParaRPr lang="pl-PL" sz="2600" dirty="0">
              <a:latin typeface="Arial" pitchFamily="34" charset="0"/>
              <a:cs typeface="Arial" pitchFamily="34" charset="0"/>
            </a:endParaRPr>
          </a:p>
        </p:txBody>
      </p:sp>
      <p:sp>
        <p:nvSpPr>
          <p:cNvPr id="7" name="Tytuł 4"/>
          <p:cNvSpPr>
            <a:spLocks noGrp="1"/>
          </p:cNvSpPr>
          <p:nvPr>
            <p:ph type="title"/>
          </p:nvPr>
        </p:nvSpPr>
        <p:spPr>
          <a:xfrm>
            <a:off x="971550" y="498475"/>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2823962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58850" y="1901825"/>
            <a:ext cx="10515600" cy="4351338"/>
          </a:xfrm>
        </p:spPr>
        <p:txBody>
          <a:bodyPr>
            <a:normAutofit/>
          </a:bodyPr>
          <a:lstStyle/>
          <a:p>
            <a:r>
              <a:rPr lang="pl-PL" dirty="0">
                <a:latin typeface="Arial" pitchFamily="34" charset="0"/>
                <a:cs typeface="Arial" pitchFamily="34" charset="0"/>
              </a:rPr>
              <a:t>Ważną rolę w dziele sztuki </a:t>
            </a:r>
            <a:r>
              <a:rPr lang="pl-PL" dirty="0" smtClean="0">
                <a:latin typeface="Arial" pitchFamily="34" charset="0"/>
                <a:cs typeface="Arial" pitchFamily="34" charset="0"/>
              </a:rPr>
              <a:t>odgrywa światło</a:t>
            </a:r>
            <a:r>
              <a:rPr lang="pl-PL" dirty="0">
                <a:latin typeface="Arial" pitchFamily="34" charset="0"/>
                <a:cs typeface="Arial" pitchFamily="34" charset="0"/>
              </a:rPr>
              <a:t>. </a:t>
            </a:r>
            <a:endParaRPr lang="pl-PL" dirty="0" smtClean="0">
              <a:latin typeface="Arial" pitchFamily="34" charset="0"/>
              <a:cs typeface="Arial" pitchFamily="34" charset="0"/>
            </a:endParaRPr>
          </a:p>
          <a:p>
            <a:r>
              <a:rPr lang="pl-PL" dirty="0" smtClean="0">
                <a:latin typeface="Arial" pitchFamily="34" charset="0"/>
                <a:cs typeface="Arial" pitchFamily="34" charset="0"/>
              </a:rPr>
              <a:t>W </a:t>
            </a:r>
            <a:r>
              <a:rPr lang="pl-PL" dirty="0">
                <a:latin typeface="Arial" pitchFamily="34" charset="0"/>
                <a:cs typeface="Arial" pitchFamily="34" charset="0"/>
              </a:rPr>
              <a:t>dziełach graficznych i malarskich, dla których ważne jest odzwierciedlenie rzeczywistości, stosuje się światłocień, czyli odpowiednie rozłożenie świateł i cieni w celu spotęgowania efektu trójwymiarowości przedstawianych motywów. </a:t>
            </a:r>
            <a:endParaRPr lang="pl-PL" dirty="0" smtClean="0">
              <a:latin typeface="Arial" pitchFamily="34" charset="0"/>
              <a:cs typeface="Arial" pitchFamily="34" charset="0"/>
            </a:endParaRPr>
          </a:p>
          <a:p>
            <a:r>
              <a:rPr lang="pl-PL" dirty="0" smtClean="0">
                <a:latin typeface="Arial" pitchFamily="34" charset="0"/>
                <a:cs typeface="Arial" pitchFamily="34" charset="0"/>
              </a:rPr>
              <a:t>Z </a:t>
            </a:r>
            <a:r>
              <a:rPr lang="pl-PL" dirty="0">
                <a:latin typeface="Arial" pitchFamily="34" charset="0"/>
                <a:cs typeface="Arial" pitchFamily="34" charset="0"/>
              </a:rPr>
              <a:t>kategorią światła w obrazach i grafice wiąże się pojęcie luminizmu, czyli prymat gry światła nad innymi czynnikami budowy obrazu oraz pojęcie nokturnu - pejzażu malowanego </a:t>
            </a:r>
            <a:r>
              <a:rPr lang="pl-PL" dirty="0" smtClean="0">
                <a:latin typeface="Arial" pitchFamily="34" charset="0"/>
                <a:cs typeface="Arial" pitchFamily="34" charset="0"/>
              </a:rPr>
              <a:t/>
            </a:r>
            <a:br>
              <a:rPr lang="pl-PL" dirty="0" smtClean="0">
                <a:latin typeface="Arial" pitchFamily="34" charset="0"/>
                <a:cs typeface="Arial" pitchFamily="34" charset="0"/>
              </a:rPr>
            </a:br>
            <a:r>
              <a:rPr lang="pl-PL" dirty="0" smtClean="0">
                <a:latin typeface="Arial" pitchFamily="34" charset="0"/>
                <a:cs typeface="Arial" pitchFamily="34" charset="0"/>
              </a:rPr>
              <a:t>o </a:t>
            </a:r>
            <a:r>
              <a:rPr lang="pl-PL" dirty="0">
                <a:latin typeface="Arial" pitchFamily="34" charset="0"/>
                <a:cs typeface="Arial" pitchFamily="34" charset="0"/>
              </a:rPr>
              <a:t>zmierzchu lub nocą.</a:t>
            </a:r>
          </a:p>
          <a:p>
            <a:endParaRPr lang="pl-PL" dirty="0">
              <a:latin typeface="Arial" pitchFamily="34" charset="0"/>
              <a:cs typeface="Arial" pitchFamily="34" charset="0"/>
            </a:endParaRPr>
          </a:p>
        </p:txBody>
      </p:sp>
      <p:sp>
        <p:nvSpPr>
          <p:cNvPr id="7" name="Tytuł 4"/>
          <p:cNvSpPr>
            <a:spLocks noGrp="1"/>
          </p:cNvSpPr>
          <p:nvPr>
            <p:ph type="title"/>
          </p:nvPr>
        </p:nvSpPr>
        <p:spPr>
          <a:xfrm>
            <a:off x="958850" y="500062"/>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2379825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65200" y="1885215"/>
            <a:ext cx="10515600" cy="3087569"/>
          </a:xfrm>
        </p:spPr>
        <p:txBody>
          <a:bodyPr>
            <a:normAutofit/>
          </a:bodyPr>
          <a:lstStyle/>
          <a:p>
            <a:r>
              <a:rPr lang="pl-PL" dirty="0">
                <a:latin typeface="Arial" pitchFamily="34" charset="0"/>
                <a:cs typeface="Arial" pitchFamily="34" charset="0"/>
              </a:rPr>
              <a:t>W opisie rzeźby nie występuje światłocień, ale światło pełni istotną rolę w odbiorze </a:t>
            </a:r>
            <a:r>
              <a:rPr lang="pl-PL" dirty="0" smtClean="0">
                <a:latin typeface="Arial" pitchFamily="34" charset="0"/>
                <a:cs typeface="Arial" pitchFamily="34" charset="0"/>
              </a:rPr>
              <a:t>dzieła (rzeźba </a:t>
            </a:r>
            <a:r>
              <a:rPr lang="pl-PL" dirty="0">
                <a:latin typeface="Arial" pitchFamily="34" charset="0"/>
                <a:cs typeface="Arial" pitchFamily="34" charset="0"/>
              </a:rPr>
              <a:t>jest przestrzenna, zatem światło może na jej powierzchni operować w różny sposób, zmieniając siłę oddziaływania w zależności od: kąta padania, swojego źródła, a w przypadku światła naturalnego – także od pory </a:t>
            </a:r>
            <a:r>
              <a:rPr lang="pl-PL" dirty="0" smtClean="0">
                <a:latin typeface="Arial" pitchFamily="34" charset="0"/>
                <a:cs typeface="Arial" pitchFamily="34" charset="0"/>
              </a:rPr>
              <a:t>dnia).</a:t>
            </a:r>
            <a:endParaRPr lang="pl-PL" dirty="0">
              <a:latin typeface="Arial" pitchFamily="34" charset="0"/>
              <a:cs typeface="Arial" pitchFamily="34" charset="0"/>
            </a:endParaRPr>
          </a:p>
          <a:p>
            <a:pPr marL="0" indent="0">
              <a:buNone/>
            </a:pPr>
            <a:endParaRPr lang="pl-PL" dirty="0"/>
          </a:p>
        </p:txBody>
      </p:sp>
      <p:sp>
        <p:nvSpPr>
          <p:cNvPr id="7" name="Tytuł 4"/>
          <p:cNvSpPr>
            <a:spLocks noGrp="1"/>
          </p:cNvSpPr>
          <p:nvPr>
            <p:ph type="title"/>
          </p:nvPr>
        </p:nvSpPr>
        <p:spPr>
          <a:xfrm>
            <a:off x="965200" y="504825"/>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45737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41695" y="868008"/>
            <a:ext cx="10515600" cy="4351338"/>
          </a:xfrm>
        </p:spPr>
        <p:txBody>
          <a:bodyPr>
            <a:normAutofit/>
          </a:bodyPr>
          <a:lstStyle/>
          <a:p>
            <a:pPr marL="0" indent="0">
              <a:buNone/>
            </a:pPr>
            <a:endParaRPr lang="pl-PL" dirty="0" smtClean="0">
              <a:latin typeface="Arial" pitchFamily="34" charset="0"/>
              <a:cs typeface="Arial" pitchFamily="34" charset="0"/>
            </a:endParaRPr>
          </a:p>
          <a:p>
            <a:pPr marL="0" indent="0">
              <a:buNone/>
            </a:pPr>
            <a:endParaRPr lang="pl-PL" dirty="0">
              <a:latin typeface="Arial" pitchFamily="34" charset="0"/>
              <a:cs typeface="Arial" pitchFamily="34" charset="0"/>
            </a:endParaRPr>
          </a:p>
          <a:p>
            <a:pPr marL="0" indent="0">
              <a:buNone/>
            </a:pPr>
            <a:r>
              <a:rPr lang="pl-PL" dirty="0" smtClean="0">
                <a:latin typeface="Arial" pitchFamily="34" charset="0"/>
                <a:cs typeface="Arial" pitchFamily="34" charset="0"/>
              </a:rPr>
              <a:t>Podstawa programowa nakłada obowiązek na kształtowanie umiejętności z zakresu opisu i analizy dzieła sztuki.</a:t>
            </a:r>
          </a:p>
          <a:p>
            <a:pPr marL="0" indent="0">
              <a:buNone/>
            </a:pPr>
            <a:endParaRPr lang="pl-PL" dirty="0" smtClean="0">
              <a:latin typeface="Arial" pitchFamily="34" charset="0"/>
              <a:cs typeface="Arial" pitchFamily="34" charset="0"/>
            </a:endParaRPr>
          </a:p>
          <a:p>
            <a:pPr marL="0" indent="0">
              <a:buNone/>
            </a:pPr>
            <a:r>
              <a:rPr lang="pl-PL" dirty="0" smtClean="0">
                <a:latin typeface="Arial" pitchFamily="34" charset="0"/>
                <a:cs typeface="Arial" pitchFamily="34" charset="0"/>
              </a:rPr>
              <a:t>Obowiązek ten opisany został w kilku punktach podstawy </a:t>
            </a:r>
            <a:br>
              <a:rPr lang="pl-PL" dirty="0" smtClean="0">
                <a:latin typeface="Arial" pitchFamily="34" charset="0"/>
                <a:cs typeface="Arial" pitchFamily="34" charset="0"/>
              </a:rPr>
            </a:br>
            <a:r>
              <a:rPr lang="pl-PL" dirty="0" smtClean="0">
                <a:latin typeface="Arial" pitchFamily="34" charset="0"/>
                <a:cs typeface="Arial" pitchFamily="34" charset="0"/>
              </a:rPr>
              <a:t>w ramach Celu II.   </a:t>
            </a:r>
            <a:endParaRPr lang="pl-PL" dirty="0">
              <a:latin typeface="Arial" pitchFamily="34" charset="0"/>
              <a:cs typeface="Arial" pitchFamily="34" charset="0"/>
            </a:endParaRPr>
          </a:p>
        </p:txBody>
      </p:sp>
      <p:sp>
        <p:nvSpPr>
          <p:cNvPr id="9" name="pole tekstowe 2"/>
          <p:cNvSpPr txBox="1">
            <a:spLocks noChangeArrowheads="1"/>
          </p:cNvSpPr>
          <p:nvPr/>
        </p:nvSpPr>
        <p:spPr bwMode="auto">
          <a:xfrm>
            <a:off x="1752079" y="840664"/>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OPIS I ANALIZA DZIEŁA SZTUKI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3487505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71550" y="1965325"/>
            <a:ext cx="10515600" cy="4351338"/>
          </a:xfrm>
        </p:spPr>
        <p:txBody>
          <a:bodyPr>
            <a:normAutofit/>
          </a:bodyPr>
          <a:lstStyle/>
          <a:p>
            <a:pPr marL="0" indent="0">
              <a:buNone/>
            </a:pPr>
            <a:r>
              <a:rPr lang="pl-PL" dirty="0" smtClean="0">
                <a:latin typeface="Arial" pitchFamily="34" charset="0"/>
                <a:cs typeface="Arial" pitchFamily="34" charset="0"/>
              </a:rPr>
              <a:t>Światłocień (1)</a:t>
            </a:r>
          </a:p>
          <a:p>
            <a:pPr marL="0" indent="0">
              <a:buNone/>
            </a:pPr>
            <a:r>
              <a:rPr lang="pl-PL" dirty="0" smtClean="0">
                <a:latin typeface="Arial" pitchFamily="34" charset="0"/>
                <a:cs typeface="Arial" pitchFamily="34" charset="0"/>
              </a:rPr>
              <a:t>W </a:t>
            </a:r>
            <a:r>
              <a:rPr lang="pl-PL" dirty="0">
                <a:latin typeface="Arial" pitchFamily="34" charset="0"/>
                <a:cs typeface="Arial" pitchFamily="34" charset="0"/>
              </a:rPr>
              <a:t>zakresie tej kategorii  w opisie dzieła malarskiego </a:t>
            </a:r>
            <a:r>
              <a:rPr lang="pl-PL" dirty="0" smtClean="0">
                <a:latin typeface="Arial" pitchFamily="34" charset="0"/>
                <a:cs typeface="Arial" pitchFamily="34" charset="0"/>
              </a:rPr>
              <a:t/>
            </a:r>
            <a:br>
              <a:rPr lang="pl-PL" dirty="0" smtClean="0">
                <a:latin typeface="Arial" pitchFamily="34" charset="0"/>
                <a:cs typeface="Arial" pitchFamily="34" charset="0"/>
              </a:rPr>
            </a:br>
            <a:r>
              <a:rPr lang="pl-PL" dirty="0" smtClean="0">
                <a:latin typeface="Arial" pitchFamily="34" charset="0"/>
                <a:cs typeface="Arial" pitchFamily="34" charset="0"/>
              </a:rPr>
              <a:t>i </a:t>
            </a:r>
            <a:r>
              <a:rPr lang="pl-PL" dirty="0">
                <a:latin typeface="Arial" pitchFamily="34" charset="0"/>
                <a:cs typeface="Arial" pitchFamily="34" charset="0"/>
              </a:rPr>
              <a:t>graficznego bierze się pod uwagę:</a:t>
            </a:r>
          </a:p>
          <a:p>
            <a:pPr lvl="1"/>
            <a:r>
              <a:rPr lang="pl-PL" dirty="0">
                <a:latin typeface="Arial" pitchFamily="34" charset="0"/>
                <a:cs typeface="Arial" pitchFamily="34" charset="0"/>
              </a:rPr>
              <a:t>źródło światła i kierunek jego padania (czy jest widoczne na obrazie czy też pada spoza obrazu</a:t>
            </a:r>
            <a:r>
              <a:rPr lang="pl-PL" dirty="0" smtClean="0">
                <a:latin typeface="Arial" pitchFamily="34" charset="0"/>
                <a:cs typeface="Arial" pitchFamily="34" charset="0"/>
              </a:rPr>
              <a:t>),</a:t>
            </a:r>
          </a:p>
          <a:p>
            <a:pPr lvl="1"/>
            <a:r>
              <a:rPr lang="pl-PL" dirty="0">
                <a:latin typeface="Arial" pitchFamily="34" charset="0"/>
                <a:cs typeface="Arial" pitchFamily="34" charset="0"/>
              </a:rPr>
              <a:t>pochodzenie źródła światła - naturalne czy sztuczne (można także użyć terminów określone lub nieokreślone, w sytuacji, kiedy trudno zdefiniować jakość źródła), </a:t>
            </a:r>
          </a:p>
          <a:p>
            <a:endParaRPr lang="pl-PL" dirty="0">
              <a:latin typeface="Arial" pitchFamily="34" charset="0"/>
              <a:cs typeface="Arial" pitchFamily="34" charset="0"/>
            </a:endParaRPr>
          </a:p>
        </p:txBody>
      </p:sp>
      <p:sp>
        <p:nvSpPr>
          <p:cNvPr id="7" name="Tytuł 4"/>
          <p:cNvSpPr>
            <a:spLocks noGrp="1"/>
          </p:cNvSpPr>
          <p:nvPr>
            <p:ph type="title"/>
          </p:nvPr>
        </p:nvSpPr>
        <p:spPr>
          <a:xfrm>
            <a:off x="971550" y="500062"/>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2706516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58850" y="1971675"/>
            <a:ext cx="10515600" cy="4351338"/>
          </a:xfrm>
        </p:spPr>
        <p:txBody>
          <a:bodyPr>
            <a:normAutofit/>
          </a:bodyPr>
          <a:lstStyle/>
          <a:p>
            <a:pPr marL="0" indent="0">
              <a:buNone/>
            </a:pPr>
            <a:r>
              <a:rPr lang="pl-PL" dirty="0">
                <a:latin typeface="Arial" pitchFamily="34" charset="0"/>
                <a:cs typeface="Arial" pitchFamily="34" charset="0"/>
              </a:rPr>
              <a:t>Światłocień </a:t>
            </a:r>
            <a:r>
              <a:rPr lang="pl-PL" dirty="0" smtClean="0">
                <a:latin typeface="Arial" pitchFamily="34" charset="0"/>
                <a:cs typeface="Arial" pitchFamily="34" charset="0"/>
              </a:rPr>
              <a:t>(2)</a:t>
            </a:r>
          </a:p>
          <a:p>
            <a:pPr lvl="1"/>
            <a:r>
              <a:rPr lang="pl-PL" dirty="0" smtClean="0">
                <a:latin typeface="Arial" pitchFamily="34" charset="0"/>
                <a:cs typeface="Arial" pitchFamily="34" charset="0"/>
              </a:rPr>
              <a:t>określenie </a:t>
            </a:r>
            <a:r>
              <a:rPr lang="pl-PL" dirty="0">
                <a:latin typeface="Arial" pitchFamily="34" charset="0"/>
                <a:cs typeface="Arial" pitchFamily="34" charset="0"/>
              </a:rPr>
              <a:t>czy światło jest rozproszone (równomierne rozłożenie świateł) czy kierowane punktowo na pewne partie (np. wydobywa </a:t>
            </a:r>
            <a:r>
              <a:rPr lang="pl-PL" dirty="0" smtClean="0">
                <a:latin typeface="Arial" pitchFamily="34" charset="0"/>
                <a:cs typeface="Arial" pitchFamily="34" charset="0"/>
              </a:rPr>
              <a:t/>
            </a:r>
            <a:br>
              <a:rPr lang="pl-PL" dirty="0" smtClean="0">
                <a:latin typeface="Arial" pitchFamily="34" charset="0"/>
                <a:cs typeface="Arial" pitchFamily="34" charset="0"/>
              </a:rPr>
            </a:br>
            <a:r>
              <a:rPr lang="pl-PL" dirty="0" smtClean="0">
                <a:latin typeface="Arial" pitchFamily="34" charset="0"/>
                <a:cs typeface="Arial" pitchFamily="34" charset="0"/>
              </a:rPr>
              <a:t>i </a:t>
            </a:r>
            <a:r>
              <a:rPr lang="pl-PL" dirty="0">
                <a:latin typeface="Arial" pitchFamily="34" charset="0"/>
                <a:cs typeface="Arial" pitchFamily="34" charset="0"/>
              </a:rPr>
              <a:t>podkreśla motyw dominujący</a:t>
            </a:r>
            <a:r>
              <a:rPr lang="pl-PL" dirty="0" smtClean="0">
                <a:latin typeface="Arial" pitchFamily="34" charset="0"/>
                <a:cs typeface="Arial" pitchFamily="34" charset="0"/>
              </a:rPr>
              <a:t>),</a:t>
            </a:r>
          </a:p>
          <a:p>
            <a:pPr lvl="1"/>
            <a:r>
              <a:rPr lang="pl-PL" dirty="0" smtClean="0">
                <a:latin typeface="Arial" pitchFamily="34" charset="0"/>
                <a:cs typeface="Arial" pitchFamily="34" charset="0"/>
              </a:rPr>
              <a:t>występowanie </a:t>
            </a:r>
            <a:r>
              <a:rPr lang="pl-PL" dirty="0">
                <a:latin typeface="Arial" pitchFamily="34" charset="0"/>
                <a:cs typeface="Arial" pitchFamily="34" charset="0"/>
              </a:rPr>
              <a:t>refleksów światła (bliki),</a:t>
            </a:r>
          </a:p>
          <a:p>
            <a:pPr lvl="1"/>
            <a:r>
              <a:rPr lang="pl-PL" dirty="0">
                <a:latin typeface="Arial" pitchFamily="34" charset="0"/>
                <a:cs typeface="Arial" pitchFamily="34" charset="0"/>
              </a:rPr>
              <a:t>określenie najjaśniejszego i najciemniejszego punktu obrazu, jeśli takie istnieją,</a:t>
            </a:r>
          </a:p>
          <a:p>
            <a:endParaRPr lang="pl-PL" dirty="0"/>
          </a:p>
        </p:txBody>
      </p:sp>
      <p:sp>
        <p:nvSpPr>
          <p:cNvPr id="7" name="Tytuł 4"/>
          <p:cNvSpPr>
            <a:spLocks noGrp="1"/>
          </p:cNvSpPr>
          <p:nvPr>
            <p:ph type="title"/>
          </p:nvPr>
        </p:nvSpPr>
        <p:spPr>
          <a:xfrm>
            <a:off x="958850" y="500062"/>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2771932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52500" y="1965325"/>
            <a:ext cx="10515600" cy="4351338"/>
          </a:xfrm>
        </p:spPr>
        <p:txBody>
          <a:bodyPr>
            <a:normAutofit/>
          </a:bodyPr>
          <a:lstStyle/>
          <a:p>
            <a:pPr marL="0" indent="0">
              <a:buNone/>
            </a:pPr>
            <a:r>
              <a:rPr lang="pl-PL" dirty="0">
                <a:latin typeface="Arial" pitchFamily="34" charset="0"/>
                <a:cs typeface="Arial" pitchFamily="34" charset="0"/>
              </a:rPr>
              <a:t>Światłocień </a:t>
            </a:r>
            <a:r>
              <a:rPr lang="pl-PL" dirty="0" smtClean="0">
                <a:latin typeface="Arial" pitchFamily="34" charset="0"/>
                <a:cs typeface="Arial" pitchFamily="34" charset="0"/>
              </a:rPr>
              <a:t>(3)</a:t>
            </a:r>
            <a:endParaRPr lang="pl-PL" dirty="0">
              <a:latin typeface="Arial" pitchFamily="34" charset="0"/>
              <a:cs typeface="Arial" pitchFamily="34" charset="0"/>
            </a:endParaRPr>
          </a:p>
          <a:p>
            <a:pPr lvl="1"/>
            <a:endParaRPr lang="pl-PL" dirty="0" smtClean="0">
              <a:latin typeface="Arial" pitchFamily="34" charset="0"/>
              <a:cs typeface="Arial" pitchFamily="34" charset="0"/>
            </a:endParaRPr>
          </a:p>
          <a:p>
            <a:pPr lvl="1"/>
            <a:r>
              <a:rPr lang="pl-PL" dirty="0" smtClean="0">
                <a:latin typeface="Arial" pitchFamily="34" charset="0"/>
                <a:cs typeface="Arial" pitchFamily="34" charset="0"/>
              </a:rPr>
              <a:t>określenie </a:t>
            </a:r>
            <a:r>
              <a:rPr lang="pl-PL" dirty="0">
                <a:latin typeface="Arial" pitchFamily="34" charset="0"/>
                <a:cs typeface="Arial" pitchFamily="34" charset="0"/>
              </a:rPr>
              <a:t>wyrazistości kontrastów światła, </a:t>
            </a:r>
          </a:p>
          <a:p>
            <a:pPr lvl="1"/>
            <a:r>
              <a:rPr lang="pl-PL" dirty="0">
                <a:latin typeface="Arial" pitchFamily="34" charset="0"/>
                <a:cs typeface="Arial" pitchFamily="34" charset="0"/>
              </a:rPr>
              <a:t>modelowanie  formy (głębokie lub lekkie podkreślenie formy),</a:t>
            </a:r>
          </a:p>
          <a:p>
            <a:pPr lvl="1"/>
            <a:r>
              <a:rPr lang="pl-PL" dirty="0">
                <a:latin typeface="Arial" pitchFamily="34" charset="0"/>
                <a:cs typeface="Arial" pitchFamily="34" charset="0"/>
              </a:rPr>
              <a:t>podkreślenie formą kierunku padania światła (np. duktem pędzla, fakturą) lub określenie niezależności tych czynników.</a:t>
            </a:r>
          </a:p>
          <a:p>
            <a:pPr lvl="1"/>
            <a:r>
              <a:rPr lang="pl-PL" dirty="0">
                <a:latin typeface="Arial" pitchFamily="34" charset="0"/>
                <a:cs typeface="Arial" pitchFamily="34" charset="0"/>
              </a:rPr>
              <a:t>występowanie cieni i ich konsekwentne rozłożenie względem kierunku padania światła.</a:t>
            </a:r>
          </a:p>
          <a:p>
            <a:endParaRPr lang="pl-PL" dirty="0">
              <a:latin typeface="Arial" pitchFamily="34" charset="0"/>
              <a:cs typeface="Arial" pitchFamily="34" charset="0"/>
            </a:endParaRPr>
          </a:p>
        </p:txBody>
      </p:sp>
      <p:sp>
        <p:nvSpPr>
          <p:cNvPr id="7" name="Tytuł 4"/>
          <p:cNvSpPr>
            <a:spLocks noGrp="1"/>
          </p:cNvSpPr>
          <p:nvPr>
            <p:ph type="title"/>
          </p:nvPr>
        </p:nvSpPr>
        <p:spPr>
          <a:xfrm>
            <a:off x="952500" y="500062"/>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105139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46150" y="1901825"/>
            <a:ext cx="10515600" cy="4351338"/>
          </a:xfrm>
        </p:spPr>
        <p:txBody>
          <a:bodyPr>
            <a:normAutofit/>
          </a:bodyPr>
          <a:lstStyle/>
          <a:p>
            <a:r>
              <a:rPr lang="pl-PL" dirty="0" smtClean="0">
                <a:latin typeface="Arial" pitchFamily="34" charset="0"/>
                <a:cs typeface="Arial" pitchFamily="34" charset="0"/>
              </a:rPr>
              <a:t>Faktura określa </a:t>
            </a:r>
            <a:r>
              <a:rPr lang="pl-PL" dirty="0">
                <a:latin typeface="Arial" pitchFamily="34" charset="0"/>
                <a:cs typeface="Arial" pitchFamily="34" charset="0"/>
              </a:rPr>
              <a:t>sposób kształtowania przez artystę powierzchni dzieła malarskiego, graficznego lub </a:t>
            </a:r>
            <a:r>
              <a:rPr lang="pl-PL" dirty="0" smtClean="0">
                <a:latin typeface="Arial" pitchFamily="34" charset="0"/>
                <a:cs typeface="Arial" pitchFamily="34" charset="0"/>
              </a:rPr>
              <a:t>rzeźbiarskiego</a:t>
            </a:r>
          </a:p>
          <a:p>
            <a:r>
              <a:rPr lang="pl-PL" dirty="0" smtClean="0">
                <a:latin typeface="Arial" pitchFamily="34" charset="0"/>
                <a:cs typeface="Arial" pitchFamily="34" charset="0"/>
              </a:rPr>
              <a:t>W </a:t>
            </a:r>
            <a:r>
              <a:rPr lang="pl-PL" dirty="0">
                <a:latin typeface="Arial" pitchFamily="34" charset="0"/>
                <a:cs typeface="Arial" pitchFamily="34" charset="0"/>
              </a:rPr>
              <a:t>sensie dosłownym fakturą nazywa się to, co można wyczuć dotykiem. </a:t>
            </a:r>
            <a:endParaRPr lang="pl-PL" dirty="0" smtClean="0">
              <a:latin typeface="Arial" pitchFamily="34" charset="0"/>
              <a:cs typeface="Arial" pitchFamily="34" charset="0"/>
            </a:endParaRPr>
          </a:p>
          <a:p>
            <a:r>
              <a:rPr lang="pl-PL" dirty="0" smtClean="0">
                <a:latin typeface="Arial" pitchFamily="34" charset="0"/>
                <a:cs typeface="Arial" pitchFamily="34" charset="0"/>
              </a:rPr>
              <a:t>Pojęcie </a:t>
            </a:r>
            <a:r>
              <a:rPr lang="pl-PL" dirty="0">
                <a:latin typeface="Arial" pitchFamily="34" charset="0"/>
                <a:cs typeface="Arial" pitchFamily="34" charset="0"/>
              </a:rPr>
              <a:t>faktura stosuje się także dla określenia sposobu nakładania farby, który daje się rozpoznać tylko wzrokowo</a:t>
            </a:r>
            <a:r>
              <a:rPr lang="pl-PL" dirty="0" smtClean="0">
                <a:latin typeface="Arial" pitchFamily="34" charset="0"/>
                <a:cs typeface="Arial" pitchFamily="34" charset="0"/>
              </a:rPr>
              <a:t>.</a:t>
            </a:r>
          </a:p>
          <a:p>
            <a:endParaRPr lang="pl-PL" dirty="0"/>
          </a:p>
        </p:txBody>
      </p:sp>
      <p:sp>
        <p:nvSpPr>
          <p:cNvPr id="7" name="Tytuł 4"/>
          <p:cNvSpPr>
            <a:spLocks noGrp="1"/>
          </p:cNvSpPr>
          <p:nvPr>
            <p:ph type="title"/>
          </p:nvPr>
        </p:nvSpPr>
        <p:spPr>
          <a:xfrm>
            <a:off x="946150" y="500062"/>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654557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46150" y="1914525"/>
            <a:ext cx="10515600" cy="4351338"/>
          </a:xfrm>
        </p:spPr>
        <p:txBody>
          <a:bodyPr>
            <a:normAutofit/>
          </a:bodyPr>
          <a:lstStyle/>
          <a:p>
            <a:pPr marL="0" indent="0">
              <a:buNone/>
            </a:pPr>
            <a:r>
              <a:rPr lang="pl-PL" dirty="0" smtClean="0">
                <a:latin typeface="Arial" pitchFamily="34" charset="0"/>
                <a:cs typeface="Arial" pitchFamily="34" charset="0"/>
              </a:rPr>
              <a:t>Faktura (1)</a:t>
            </a:r>
          </a:p>
          <a:p>
            <a:pPr marL="0" indent="0">
              <a:buNone/>
            </a:pPr>
            <a:r>
              <a:rPr lang="pl-PL" sz="2400" dirty="0" smtClean="0">
                <a:latin typeface="Arial" pitchFamily="34" charset="0"/>
                <a:cs typeface="Arial" pitchFamily="34" charset="0"/>
              </a:rPr>
              <a:t>W </a:t>
            </a:r>
            <a:r>
              <a:rPr lang="pl-PL" sz="2400" dirty="0">
                <a:latin typeface="Arial" pitchFamily="34" charset="0"/>
                <a:cs typeface="Arial" pitchFamily="34" charset="0"/>
              </a:rPr>
              <a:t>przypadku dzieł rzeźbiarskich </a:t>
            </a:r>
            <a:r>
              <a:rPr lang="pl-PL" sz="2400" dirty="0" smtClean="0">
                <a:latin typeface="Arial" pitchFamily="34" charset="0"/>
                <a:cs typeface="Arial" pitchFamily="34" charset="0"/>
              </a:rPr>
              <a:t>w opisie </a:t>
            </a:r>
            <a:r>
              <a:rPr lang="pl-PL" sz="2400" dirty="0">
                <a:latin typeface="Arial" pitchFamily="34" charset="0"/>
                <a:cs typeface="Arial" pitchFamily="34" charset="0"/>
              </a:rPr>
              <a:t>faktury bierze się pod uwagę:</a:t>
            </a:r>
          </a:p>
          <a:p>
            <a:pPr lvl="1"/>
            <a:r>
              <a:rPr lang="pl-PL" dirty="0" smtClean="0">
                <a:latin typeface="Arial" pitchFamily="34" charset="0"/>
                <a:cs typeface="Arial" pitchFamily="34" charset="0"/>
              </a:rPr>
              <a:t>stopień </a:t>
            </a:r>
            <a:r>
              <a:rPr lang="pl-PL" dirty="0">
                <a:latin typeface="Arial" pitchFamily="34" charset="0"/>
                <a:cs typeface="Arial" pitchFamily="34" charset="0"/>
              </a:rPr>
              <a:t>gładkości (np. wypolerowana powierzchnia),</a:t>
            </a:r>
          </a:p>
          <a:p>
            <a:pPr lvl="1"/>
            <a:r>
              <a:rPr lang="pl-PL" dirty="0">
                <a:latin typeface="Arial" pitchFamily="34" charset="0"/>
                <a:cs typeface="Arial" pitchFamily="34" charset="0"/>
              </a:rPr>
              <a:t>tworzenie się kontrastów światła i cienia na powierzchni,</a:t>
            </a:r>
          </a:p>
          <a:p>
            <a:pPr lvl="1"/>
            <a:r>
              <a:rPr lang="pl-PL" dirty="0">
                <a:latin typeface="Arial" pitchFamily="34" charset="0"/>
                <a:cs typeface="Arial" pitchFamily="34" charset="0"/>
              </a:rPr>
              <a:t>obecność śladów narzędzia, którym dzieło zostało wykonane,</a:t>
            </a:r>
          </a:p>
          <a:p>
            <a:pPr lvl="1"/>
            <a:r>
              <a:rPr lang="pl-PL" dirty="0">
                <a:latin typeface="Arial" pitchFamily="34" charset="0"/>
                <a:cs typeface="Arial" pitchFamily="34" charset="0"/>
              </a:rPr>
              <a:t>czy dzieło ma fakturę jednorodną czy też występują kontrasty faktur: np. gładkiej i zróżnicowanej, </a:t>
            </a:r>
          </a:p>
          <a:p>
            <a:pPr lvl="1"/>
            <a:r>
              <a:rPr lang="pl-PL" dirty="0">
                <a:latin typeface="Arial" pitchFamily="34" charset="0"/>
                <a:cs typeface="Arial" pitchFamily="34" charset="0"/>
              </a:rPr>
              <a:t>stopień dokładności wykończenia </a:t>
            </a:r>
            <a:r>
              <a:rPr lang="pl-PL" dirty="0" smtClean="0">
                <a:latin typeface="Arial" pitchFamily="34" charset="0"/>
                <a:cs typeface="Arial" pitchFamily="34" charset="0"/>
              </a:rPr>
              <a:t>(np</a:t>
            </a:r>
            <a:r>
              <a:rPr lang="pl-PL" dirty="0">
                <a:latin typeface="Arial" pitchFamily="34" charset="0"/>
                <a:cs typeface="Arial" pitchFamily="34" charset="0"/>
              </a:rPr>
              <a:t>. </a:t>
            </a:r>
            <a:r>
              <a:rPr lang="pl-PL" i="1" dirty="0">
                <a:latin typeface="Arial" pitchFamily="34" charset="0"/>
                <a:cs typeface="Arial" pitchFamily="34" charset="0"/>
              </a:rPr>
              <a:t>non </a:t>
            </a:r>
            <a:r>
              <a:rPr lang="pl-PL" i="1" dirty="0" err="1">
                <a:latin typeface="Arial" pitchFamily="34" charset="0"/>
                <a:cs typeface="Arial" pitchFamily="34" charset="0"/>
              </a:rPr>
              <a:t>finito</a:t>
            </a:r>
            <a:r>
              <a:rPr lang="pl-PL" dirty="0">
                <a:latin typeface="Arial" pitchFamily="34" charset="0"/>
                <a:cs typeface="Arial" pitchFamily="34" charset="0"/>
              </a:rPr>
              <a:t>).</a:t>
            </a:r>
          </a:p>
          <a:p>
            <a:pPr lvl="1"/>
            <a:endParaRPr lang="pl-PL" dirty="0"/>
          </a:p>
        </p:txBody>
      </p:sp>
      <p:sp>
        <p:nvSpPr>
          <p:cNvPr id="7" name="Tytuł 4"/>
          <p:cNvSpPr>
            <a:spLocks noGrp="1"/>
          </p:cNvSpPr>
          <p:nvPr>
            <p:ph type="title"/>
          </p:nvPr>
        </p:nvSpPr>
        <p:spPr>
          <a:xfrm>
            <a:off x="946150" y="500062"/>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007347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46150" y="1895475"/>
            <a:ext cx="10515600" cy="4351338"/>
          </a:xfrm>
        </p:spPr>
        <p:txBody>
          <a:bodyPr>
            <a:normAutofit/>
          </a:bodyPr>
          <a:lstStyle/>
          <a:p>
            <a:pPr marL="0" indent="0">
              <a:buNone/>
            </a:pPr>
            <a:r>
              <a:rPr lang="pl-PL" dirty="0">
                <a:latin typeface="Arial" pitchFamily="34" charset="0"/>
                <a:cs typeface="Arial" pitchFamily="34" charset="0"/>
              </a:rPr>
              <a:t>Faktura </a:t>
            </a:r>
            <a:r>
              <a:rPr lang="pl-PL" dirty="0" smtClean="0">
                <a:latin typeface="Arial" pitchFamily="34" charset="0"/>
                <a:cs typeface="Arial" pitchFamily="34" charset="0"/>
              </a:rPr>
              <a:t>(2)</a:t>
            </a:r>
            <a:endParaRPr lang="pl-PL" dirty="0">
              <a:latin typeface="Arial" pitchFamily="34" charset="0"/>
              <a:cs typeface="Arial" pitchFamily="34" charset="0"/>
            </a:endParaRPr>
          </a:p>
          <a:p>
            <a:pPr marL="0" indent="0">
              <a:buNone/>
            </a:pPr>
            <a:r>
              <a:rPr lang="pl-PL" sz="2400" dirty="0" smtClean="0">
                <a:latin typeface="Arial" pitchFamily="34" charset="0"/>
                <a:cs typeface="Arial" pitchFamily="34" charset="0"/>
              </a:rPr>
              <a:t>W </a:t>
            </a:r>
            <a:r>
              <a:rPr lang="pl-PL" sz="2400" dirty="0">
                <a:latin typeface="Arial" pitchFamily="34" charset="0"/>
                <a:cs typeface="Arial" pitchFamily="34" charset="0"/>
              </a:rPr>
              <a:t>przypadku dzieł malarskich  w opisie faktury bierze się pod uwagę:</a:t>
            </a:r>
          </a:p>
          <a:p>
            <a:pPr lvl="1"/>
            <a:r>
              <a:rPr lang="pl-PL" dirty="0">
                <a:latin typeface="Arial" pitchFamily="34" charset="0"/>
                <a:cs typeface="Arial" pitchFamily="34" charset="0"/>
              </a:rPr>
              <a:t>określenie wyrazistości duktu (dotknięcia) pędzla lub szpachli; stwierdzenia, że obraz jest gładko malowany,</a:t>
            </a:r>
          </a:p>
          <a:p>
            <a:pPr lvl="1"/>
            <a:r>
              <a:rPr lang="pl-PL" dirty="0">
                <a:latin typeface="Arial" pitchFamily="34" charset="0"/>
                <a:cs typeface="Arial" pitchFamily="34" charset="0"/>
              </a:rPr>
              <a:t>występowanie faktury impastowej (nałożenie farby pędzlem lub szpachlą o wyrazistej wypukłości),</a:t>
            </a:r>
          </a:p>
          <a:p>
            <a:pPr lvl="1"/>
            <a:r>
              <a:rPr lang="pl-PL" dirty="0">
                <a:latin typeface="Arial" pitchFamily="34" charset="0"/>
                <a:cs typeface="Arial" pitchFamily="34" charset="0"/>
              </a:rPr>
              <a:t>staranne wykończenie obrazu (akademickie </a:t>
            </a:r>
            <a:r>
              <a:rPr lang="pl-PL" dirty="0" err="1">
                <a:latin typeface="Arial" pitchFamily="34" charset="0"/>
                <a:cs typeface="Arial" pitchFamily="34" charset="0"/>
              </a:rPr>
              <a:t>fini</a:t>
            </a:r>
            <a:r>
              <a:rPr lang="pl-PL" dirty="0">
                <a:latin typeface="Arial" pitchFamily="34" charset="0"/>
                <a:cs typeface="Arial" pitchFamily="34" charset="0"/>
              </a:rPr>
              <a:t>).</a:t>
            </a:r>
          </a:p>
        </p:txBody>
      </p:sp>
      <p:sp>
        <p:nvSpPr>
          <p:cNvPr id="7" name="Tytuł 4"/>
          <p:cNvSpPr>
            <a:spLocks noGrp="1"/>
          </p:cNvSpPr>
          <p:nvPr>
            <p:ph type="title"/>
          </p:nvPr>
        </p:nvSpPr>
        <p:spPr>
          <a:xfrm>
            <a:off x="946150" y="500062"/>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373699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46150" y="1908175"/>
            <a:ext cx="10515600" cy="4351338"/>
          </a:xfrm>
        </p:spPr>
        <p:txBody>
          <a:bodyPr>
            <a:normAutofit/>
          </a:bodyPr>
          <a:lstStyle/>
          <a:p>
            <a:pPr marL="0" indent="0">
              <a:buNone/>
            </a:pPr>
            <a:r>
              <a:rPr lang="pl-PL" dirty="0">
                <a:latin typeface="Arial" pitchFamily="34" charset="0"/>
                <a:cs typeface="Arial" pitchFamily="34" charset="0"/>
              </a:rPr>
              <a:t>Opisywane środki artystyczne pokazują strukturę formalną dzieł sztuk plastycznych. Jednakże każde z dzieł przemawia do nas nieco innym językiem. </a:t>
            </a:r>
            <a:endParaRPr lang="pl-PL" dirty="0" smtClean="0">
              <a:latin typeface="Arial" pitchFamily="34" charset="0"/>
              <a:cs typeface="Arial" pitchFamily="34" charset="0"/>
            </a:endParaRPr>
          </a:p>
          <a:p>
            <a:pPr marL="0" indent="0">
              <a:buNone/>
            </a:pPr>
            <a:r>
              <a:rPr lang="pl-PL" dirty="0" smtClean="0">
                <a:latin typeface="Arial" pitchFamily="34" charset="0"/>
                <a:cs typeface="Arial" pitchFamily="34" charset="0"/>
              </a:rPr>
              <a:t>Artysta korzysta </a:t>
            </a:r>
            <a:r>
              <a:rPr lang="pl-PL" dirty="0">
                <a:latin typeface="Arial" pitchFamily="34" charset="0"/>
                <a:cs typeface="Arial" pitchFamily="34" charset="0"/>
              </a:rPr>
              <a:t>z bogatego języka </a:t>
            </a:r>
            <a:r>
              <a:rPr lang="pl-PL" dirty="0" smtClean="0">
                <a:latin typeface="Arial" pitchFamily="34" charset="0"/>
                <a:cs typeface="Arial" pitchFamily="34" charset="0"/>
              </a:rPr>
              <a:t>sztuki, wybiera </a:t>
            </a:r>
            <a:r>
              <a:rPr lang="pl-PL" dirty="0">
                <a:latin typeface="Arial" pitchFamily="34" charset="0"/>
                <a:cs typeface="Arial" pitchFamily="34" charset="0"/>
              </a:rPr>
              <a:t>i </a:t>
            </a:r>
            <a:r>
              <a:rPr lang="pl-PL" dirty="0" smtClean="0">
                <a:latin typeface="Arial" pitchFamily="34" charset="0"/>
                <a:cs typeface="Arial" pitchFamily="34" charset="0"/>
              </a:rPr>
              <a:t>podkreśla </a:t>
            </a:r>
            <a:r>
              <a:rPr lang="pl-PL" dirty="0">
                <a:latin typeface="Arial" pitchFamily="34" charset="0"/>
                <a:cs typeface="Arial" pitchFamily="34" charset="0"/>
              </a:rPr>
              <a:t>te środki, które charakteryzują dzieło i wyróżniają je spośród wielu innych. A zatem każde dzieło ma właściwe artyście (a często też stylowi i epoce, w której powstało) środki ekspresji. Trzeba więc wyłonić te cechy, które identyfikują dzieło i dzięki którym przemawia  ono do nas  (wyraz dzieła). </a:t>
            </a:r>
          </a:p>
          <a:p>
            <a:endParaRPr lang="pl-PL" dirty="0"/>
          </a:p>
        </p:txBody>
      </p:sp>
      <p:sp>
        <p:nvSpPr>
          <p:cNvPr id="7" name="Tytuł 4"/>
          <p:cNvSpPr>
            <a:spLocks noGrp="1"/>
          </p:cNvSpPr>
          <p:nvPr>
            <p:ph type="title"/>
          </p:nvPr>
        </p:nvSpPr>
        <p:spPr>
          <a:xfrm>
            <a:off x="946150" y="500062"/>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2476724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65200" y="1914525"/>
            <a:ext cx="10515600" cy="4351338"/>
          </a:xfrm>
        </p:spPr>
        <p:txBody>
          <a:bodyPr>
            <a:normAutofit/>
          </a:bodyPr>
          <a:lstStyle/>
          <a:p>
            <a:pPr marL="0" indent="0">
              <a:buNone/>
            </a:pPr>
            <a:r>
              <a:rPr lang="pl-PL" dirty="0" smtClean="0">
                <a:latin typeface="Arial" pitchFamily="34" charset="0"/>
                <a:cs typeface="Arial" pitchFamily="34" charset="0"/>
              </a:rPr>
              <a:t>Wyraz dzieła (ekspresja)</a:t>
            </a:r>
          </a:p>
          <a:p>
            <a:pPr lvl="1"/>
            <a:r>
              <a:rPr lang="pl-PL" dirty="0" smtClean="0">
                <a:latin typeface="Arial" pitchFamily="34" charset="0"/>
                <a:cs typeface="Arial" pitchFamily="34" charset="0"/>
              </a:rPr>
              <a:t>określenie stosunku </a:t>
            </a:r>
            <a:r>
              <a:rPr lang="pl-PL" dirty="0">
                <a:latin typeface="Arial" pitchFamily="34" charset="0"/>
                <a:cs typeface="Arial" pitchFamily="34" charset="0"/>
              </a:rPr>
              <a:t>do natury (dzieło wiernie naśladuje naturę, przetwarza ją lub stanowi daleką analogię do rzeczywistości, deformuje rzeczywistość); także idealizm albo realizm przedstawienia, </a:t>
            </a:r>
          </a:p>
          <a:p>
            <a:pPr lvl="1"/>
            <a:r>
              <a:rPr lang="pl-PL" dirty="0">
                <a:latin typeface="Arial" pitchFamily="34" charset="0"/>
                <a:cs typeface="Arial" pitchFamily="34" charset="0"/>
              </a:rPr>
              <a:t>o</a:t>
            </a:r>
            <a:r>
              <a:rPr lang="pl-PL" dirty="0" smtClean="0">
                <a:latin typeface="Arial" pitchFamily="34" charset="0"/>
                <a:cs typeface="Arial" pitchFamily="34" charset="0"/>
              </a:rPr>
              <a:t>kreślenie relacji </a:t>
            </a:r>
            <a:r>
              <a:rPr lang="pl-PL" dirty="0">
                <a:latin typeface="Arial" pitchFamily="34" charset="0"/>
                <a:cs typeface="Arial" pitchFamily="34" charset="0"/>
              </a:rPr>
              <a:t>pomiędzy linią a plamą barwną (podstawą jest rysunek, dopełniony kolorem  lub  obraz konstruowany jest plamami barwnymi),</a:t>
            </a:r>
          </a:p>
          <a:p>
            <a:pPr lvl="1"/>
            <a:r>
              <a:rPr lang="pl-PL" dirty="0">
                <a:latin typeface="Arial" pitchFamily="34" charset="0"/>
                <a:cs typeface="Arial" pitchFamily="34" charset="0"/>
              </a:rPr>
              <a:t>w</a:t>
            </a:r>
            <a:r>
              <a:rPr lang="pl-PL" dirty="0" smtClean="0">
                <a:latin typeface="Arial" pitchFamily="34" charset="0"/>
                <a:cs typeface="Arial" pitchFamily="34" charset="0"/>
              </a:rPr>
              <a:t>skazanie, które </a:t>
            </a:r>
            <a:r>
              <a:rPr lang="pl-PL" dirty="0">
                <a:latin typeface="Arial" pitchFamily="34" charset="0"/>
                <a:cs typeface="Arial" pitchFamily="34" charset="0"/>
              </a:rPr>
              <a:t>z wymienionych środków formalnych są najważniejsze dla tego dzieła (np. </a:t>
            </a:r>
            <a:r>
              <a:rPr lang="pl-PL" dirty="0" smtClean="0">
                <a:latin typeface="Arial" pitchFamily="34" charset="0"/>
                <a:cs typeface="Arial" pitchFamily="34" charset="0"/>
              </a:rPr>
              <a:t>w</a:t>
            </a:r>
            <a:r>
              <a:rPr lang="pl-PL" dirty="0">
                <a:latin typeface="Arial" pitchFamily="34" charset="0"/>
                <a:cs typeface="Arial" pitchFamily="34" charset="0"/>
              </a:rPr>
              <a:t> obrazach Van Gogha są ostre zestawienia kolorystyczne, wyrazisty dukt pędzla i bogata faktura),</a:t>
            </a:r>
          </a:p>
          <a:p>
            <a:pPr lvl="1"/>
            <a:r>
              <a:rPr lang="pl-PL" dirty="0">
                <a:latin typeface="Arial" pitchFamily="34" charset="0"/>
                <a:cs typeface="Arial" pitchFamily="34" charset="0"/>
              </a:rPr>
              <a:t>w</a:t>
            </a:r>
            <a:r>
              <a:rPr lang="pl-PL" dirty="0" smtClean="0">
                <a:latin typeface="Arial" pitchFamily="34" charset="0"/>
                <a:cs typeface="Arial" pitchFamily="34" charset="0"/>
              </a:rPr>
              <a:t>skazanie innych cech, zwiększających  </a:t>
            </a:r>
            <a:r>
              <a:rPr lang="pl-PL" dirty="0">
                <a:latin typeface="Arial" pitchFamily="34" charset="0"/>
                <a:cs typeface="Arial" pitchFamily="34" charset="0"/>
              </a:rPr>
              <a:t>dramatyzm </a:t>
            </a:r>
            <a:r>
              <a:rPr lang="pl-PL" dirty="0" smtClean="0">
                <a:latin typeface="Arial" pitchFamily="34" charset="0"/>
                <a:cs typeface="Arial" pitchFamily="34" charset="0"/>
              </a:rPr>
              <a:t>przedstawienia.</a:t>
            </a:r>
            <a:endParaRPr lang="pl-PL" dirty="0">
              <a:latin typeface="Arial" pitchFamily="34" charset="0"/>
              <a:cs typeface="Arial" pitchFamily="34" charset="0"/>
            </a:endParaRPr>
          </a:p>
          <a:p>
            <a:pPr marL="0" indent="0">
              <a:buNone/>
            </a:pPr>
            <a:endParaRPr lang="pl-PL" dirty="0"/>
          </a:p>
        </p:txBody>
      </p:sp>
      <p:sp>
        <p:nvSpPr>
          <p:cNvPr id="7" name="Tytuł 4"/>
          <p:cNvSpPr>
            <a:spLocks noGrp="1"/>
          </p:cNvSpPr>
          <p:nvPr>
            <p:ph type="title"/>
          </p:nvPr>
        </p:nvSpPr>
        <p:spPr>
          <a:xfrm>
            <a:off x="965200" y="500062"/>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DZIEŁA SZTUK PLASTYCZNYCH</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3268127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65200" y="1914525"/>
            <a:ext cx="10515600" cy="4351338"/>
          </a:xfrm>
        </p:spPr>
        <p:txBody>
          <a:bodyPr>
            <a:normAutofit/>
          </a:bodyPr>
          <a:lstStyle/>
          <a:p>
            <a:pPr marL="0" indent="0">
              <a:buNone/>
            </a:pPr>
            <a:r>
              <a:rPr lang="pl-PL" dirty="0" smtClean="0">
                <a:latin typeface="Arial" pitchFamily="34" charset="0"/>
                <a:cs typeface="Arial" pitchFamily="34" charset="0"/>
              </a:rPr>
              <a:t>W przypadku dzieł architektury bardzo istotny jest styl, w jakim powstało dzieło, ponieważ dla stylu tego charakterystyczne są  terminy i pojęcia, które wykorzystywane są w opisie.</a:t>
            </a:r>
          </a:p>
          <a:p>
            <a:pPr marL="0" indent="0">
              <a:buNone/>
            </a:pPr>
            <a:r>
              <a:rPr lang="pl-PL" dirty="0" smtClean="0">
                <a:latin typeface="Arial" pitchFamily="34" charset="0"/>
                <a:cs typeface="Arial" pitchFamily="34" charset="0"/>
              </a:rPr>
              <a:t>Terminy i pojęcia właściwych elementów wprowadzane są </a:t>
            </a:r>
            <a:br>
              <a:rPr lang="pl-PL" dirty="0" smtClean="0">
                <a:latin typeface="Arial" pitchFamily="34" charset="0"/>
                <a:cs typeface="Arial" pitchFamily="34" charset="0"/>
              </a:rPr>
            </a:br>
            <a:r>
              <a:rPr lang="pl-PL" dirty="0" smtClean="0">
                <a:latin typeface="Arial" pitchFamily="34" charset="0"/>
                <a:cs typeface="Arial" pitchFamily="34" charset="0"/>
              </a:rPr>
              <a:t>w układzie historyczno-problemowym.</a:t>
            </a:r>
          </a:p>
          <a:p>
            <a:pPr marL="0" indent="0">
              <a:buNone/>
            </a:pPr>
            <a:r>
              <a:rPr lang="pl-PL" dirty="0" smtClean="0">
                <a:latin typeface="Arial" pitchFamily="34" charset="0"/>
                <a:cs typeface="Arial" pitchFamily="34" charset="0"/>
              </a:rPr>
              <a:t>W opisie struktury dzieła brane są pod uwagę takie </a:t>
            </a:r>
            <a:r>
              <a:rPr lang="pl-PL" dirty="0" smtClean="0">
                <a:latin typeface="Arial" pitchFamily="34" charset="0"/>
                <a:cs typeface="Arial" pitchFamily="34" charset="0"/>
              </a:rPr>
              <a:t>elementy jak: </a:t>
            </a:r>
            <a:r>
              <a:rPr lang="pl-PL" dirty="0" smtClean="0">
                <a:latin typeface="Arial" pitchFamily="34" charset="0"/>
                <a:cs typeface="Arial" pitchFamily="34" charset="0"/>
              </a:rPr>
              <a:t>informacje podstawowe, opis planu, bryła wraz ze zwieńczeniem, opis elewacji począwszy od frontowej, wnętrze wraz z nakryciem.    </a:t>
            </a:r>
          </a:p>
          <a:p>
            <a:pPr marL="0" indent="0">
              <a:buNone/>
            </a:pPr>
            <a:endParaRPr lang="pl-PL" dirty="0" smtClean="0">
              <a:latin typeface="Arial" pitchFamily="34" charset="0"/>
              <a:cs typeface="Arial" pitchFamily="34" charset="0"/>
            </a:endParaRPr>
          </a:p>
        </p:txBody>
      </p:sp>
      <p:sp>
        <p:nvSpPr>
          <p:cNvPr id="7" name="Tytuł 4"/>
          <p:cNvSpPr>
            <a:spLocks noGrp="1"/>
          </p:cNvSpPr>
          <p:nvPr>
            <p:ph type="title"/>
          </p:nvPr>
        </p:nvSpPr>
        <p:spPr>
          <a:xfrm>
            <a:off x="965200" y="500062"/>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ARCHITEKTURY</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2389192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45202" y="1387049"/>
            <a:ext cx="10515600" cy="4948664"/>
          </a:xfrm>
        </p:spPr>
        <p:txBody>
          <a:bodyPr>
            <a:normAutofit/>
          </a:bodyPr>
          <a:lstStyle/>
          <a:p>
            <a:pPr marL="0" indent="0">
              <a:buNone/>
            </a:pPr>
            <a:r>
              <a:rPr lang="pl-PL" i="1" dirty="0"/>
              <a:t> </a:t>
            </a:r>
            <a:endParaRPr lang="pl-PL" dirty="0"/>
          </a:p>
          <a:p>
            <a:pPr marL="0" indent="0">
              <a:buNone/>
            </a:pPr>
            <a:r>
              <a:rPr lang="pl-PL" sz="3000" dirty="0" smtClean="0">
                <a:latin typeface="Arial" pitchFamily="34" charset="0"/>
                <a:cs typeface="Arial" pitchFamily="34" charset="0"/>
              </a:rPr>
              <a:t>Informacje podstawowe:</a:t>
            </a:r>
          </a:p>
          <a:p>
            <a:pPr lvl="1"/>
            <a:r>
              <a:rPr lang="pl-PL" dirty="0" smtClean="0">
                <a:latin typeface="Arial" pitchFamily="34" charset="0"/>
                <a:cs typeface="Arial" pitchFamily="34" charset="0"/>
              </a:rPr>
              <a:t>nazwa </a:t>
            </a:r>
            <a:r>
              <a:rPr lang="pl-PL" dirty="0">
                <a:latin typeface="Arial" pitchFamily="34" charset="0"/>
                <a:cs typeface="Arial" pitchFamily="34" charset="0"/>
              </a:rPr>
              <a:t>budowli </a:t>
            </a:r>
            <a:r>
              <a:rPr lang="pl-PL" dirty="0" smtClean="0">
                <a:latin typeface="Arial" pitchFamily="34" charset="0"/>
                <a:cs typeface="Arial" pitchFamily="34" charset="0"/>
              </a:rPr>
              <a:t>(kościół, pałac),</a:t>
            </a:r>
            <a:endParaRPr lang="pl-PL" dirty="0">
              <a:latin typeface="Arial" pitchFamily="34" charset="0"/>
              <a:cs typeface="Arial" pitchFamily="34" charset="0"/>
            </a:endParaRPr>
          </a:p>
          <a:p>
            <a:pPr lvl="1"/>
            <a:r>
              <a:rPr lang="pl-PL" dirty="0" smtClean="0">
                <a:latin typeface="Arial" pitchFamily="34" charset="0"/>
                <a:cs typeface="Arial" pitchFamily="34" charset="0"/>
              </a:rPr>
              <a:t>wezwanie (w przypadku budynków sakralnych lub nazwa własna,</a:t>
            </a:r>
            <a:endParaRPr lang="pl-PL" dirty="0">
              <a:latin typeface="Arial" pitchFamily="34" charset="0"/>
              <a:cs typeface="Arial" pitchFamily="34" charset="0"/>
            </a:endParaRPr>
          </a:p>
          <a:p>
            <a:pPr lvl="1"/>
            <a:r>
              <a:rPr lang="pl-PL" dirty="0">
                <a:latin typeface="Arial" pitchFamily="34" charset="0"/>
                <a:cs typeface="Arial" pitchFamily="34" charset="0"/>
              </a:rPr>
              <a:t>miejscowość</a:t>
            </a:r>
            <a:r>
              <a:rPr lang="pl-PL" dirty="0" smtClean="0">
                <a:latin typeface="Arial" pitchFamily="34" charset="0"/>
                <a:cs typeface="Arial" pitchFamily="34" charset="0"/>
              </a:rPr>
              <a:t>, kraj, </a:t>
            </a:r>
            <a:endParaRPr lang="pl-PL" dirty="0">
              <a:latin typeface="Arial" pitchFamily="34" charset="0"/>
              <a:cs typeface="Arial" pitchFamily="34" charset="0"/>
            </a:endParaRPr>
          </a:p>
          <a:p>
            <a:pPr lvl="1"/>
            <a:r>
              <a:rPr lang="pl-PL" dirty="0" smtClean="0">
                <a:latin typeface="Arial" pitchFamily="34" charset="0"/>
                <a:cs typeface="Arial" pitchFamily="34" charset="0"/>
              </a:rPr>
              <a:t>usytuowanie,</a:t>
            </a:r>
            <a:endParaRPr lang="pl-PL" dirty="0">
              <a:latin typeface="Arial" pitchFamily="34" charset="0"/>
              <a:cs typeface="Arial" pitchFamily="34" charset="0"/>
            </a:endParaRPr>
          </a:p>
          <a:p>
            <a:pPr lvl="1"/>
            <a:r>
              <a:rPr lang="pl-PL" dirty="0">
                <a:latin typeface="Arial" pitchFamily="34" charset="0"/>
                <a:cs typeface="Arial" pitchFamily="34" charset="0"/>
              </a:rPr>
              <a:t>czas powstania </a:t>
            </a:r>
            <a:r>
              <a:rPr lang="pl-PL" dirty="0" smtClean="0">
                <a:latin typeface="Arial" pitchFamily="34" charset="0"/>
                <a:cs typeface="Arial" pitchFamily="34" charset="0"/>
              </a:rPr>
              <a:t>(ogólnie, np. I lub II poł. wieku) i styl budowli,</a:t>
            </a:r>
            <a:endParaRPr lang="pl-PL" dirty="0">
              <a:latin typeface="Arial" pitchFamily="34" charset="0"/>
              <a:cs typeface="Arial" pitchFamily="34" charset="0"/>
            </a:endParaRPr>
          </a:p>
          <a:p>
            <a:pPr lvl="1"/>
            <a:r>
              <a:rPr lang="pl-PL" dirty="0">
                <a:latin typeface="Arial" pitchFamily="34" charset="0"/>
                <a:cs typeface="Arial" pitchFamily="34" charset="0"/>
              </a:rPr>
              <a:t>autorstwo (nazwisko architekta, jeśli jest ustalony, a jeśli nie – podaje się: anonimowy),</a:t>
            </a:r>
          </a:p>
          <a:p>
            <a:pPr lvl="1"/>
            <a:r>
              <a:rPr lang="pl-PL" dirty="0" smtClean="0">
                <a:latin typeface="Arial" pitchFamily="34" charset="0"/>
                <a:cs typeface="Arial" pitchFamily="34" charset="0"/>
              </a:rPr>
              <a:t>materiał </a:t>
            </a:r>
            <a:r>
              <a:rPr lang="pl-PL" dirty="0">
                <a:latin typeface="Arial" pitchFamily="34" charset="0"/>
                <a:cs typeface="Arial" pitchFamily="34" charset="0"/>
              </a:rPr>
              <a:t>budowlany (kamień, cegła, cegła otynkowana, podawać też materiał detalu architektonicznego, jak: stiuk, gips, terakota, marmur, cegła glazurowana).</a:t>
            </a:r>
          </a:p>
          <a:p>
            <a:endParaRPr lang="pl-PL" dirty="0">
              <a:latin typeface="Arial" pitchFamily="34" charset="0"/>
              <a:cs typeface="Arial" pitchFamily="34" charset="0"/>
            </a:endParaRPr>
          </a:p>
        </p:txBody>
      </p:sp>
      <p:sp>
        <p:nvSpPr>
          <p:cNvPr id="7" name="Tytuł 4"/>
          <p:cNvSpPr>
            <a:spLocks noGrp="1"/>
          </p:cNvSpPr>
          <p:nvPr>
            <p:ph type="title"/>
          </p:nvPr>
        </p:nvSpPr>
        <p:spPr>
          <a:xfrm>
            <a:off x="945202" y="508711"/>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ARCHITEKTURY</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272392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39800" y="1900166"/>
            <a:ext cx="10515600" cy="5057847"/>
          </a:xfrm>
        </p:spPr>
        <p:txBody>
          <a:bodyPr>
            <a:normAutofit/>
          </a:bodyPr>
          <a:lstStyle/>
          <a:p>
            <a:pPr marL="0" indent="0">
              <a:buNone/>
              <a:defRPr/>
            </a:pPr>
            <a:r>
              <a:rPr lang="pl-PL" altLang="pl-PL" sz="2400" b="1" dirty="0">
                <a:solidFill>
                  <a:srgbClr val="002060"/>
                </a:solidFill>
                <a:latin typeface="Arial" pitchFamily="34" charset="0"/>
                <a:cs typeface="Arial" pitchFamily="34" charset="0"/>
              </a:rPr>
              <a:t>CEL II </a:t>
            </a:r>
            <a:r>
              <a:rPr lang="pl-PL" altLang="pl-PL" sz="2400" b="1" dirty="0" smtClean="0">
                <a:solidFill>
                  <a:srgbClr val="002060"/>
                </a:solidFill>
                <a:latin typeface="Arial" pitchFamily="34" charset="0"/>
                <a:cs typeface="Arial" pitchFamily="34" charset="0"/>
              </a:rPr>
              <a:t> </a:t>
            </a:r>
            <a:endParaRPr lang="pl-PL" altLang="pl-PL" sz="2400" b="1" dirty="0">
              <a:solidFill>
                <a:srgbClr val="002060"/>
              </a:solidFill>
              <a:latin typeface="Arial" pitchFamily="34" charset="0"/>
              <a:cs typeface="Arial" pitchFamily="34" charset="0"/>
            </a:endParaRPr>
          </a:p>
          <a:p>
            <a:pPr marL="0" indent="0">
              <a:buNone/>
              <a:defRPr/>
            </a:pPr>
            <a:r>
              <a:rPr lang="pl-PL" altLang="pl-PL" sz="2400" b="1" dirty="0" smtClean="0">
                <a:solidFill>
                  <a:srgbClr val="002060"/>
                </a:solidFill>
                <a:latin typeface="Arial" pitchFamily="34" charset="0"/>
                <a:cs typeface="Arial" pitchFamily="34" charset="0"/>
              </a:rPr>
              <a:t>Uczeń</a:t>
            </a:r>
            <a:r>
              <a:rPr lang="pl-PL" altLang="pl-PL" sz="2400" b="1" dirty="0">
                <a:solidFill>
                  <a:srgbClr val="002060"/>
                </a:solidFill>
                <a:latin typeface="Arial" pitchFamily="34" charset="0"/>
                <a:cs typeface="Arial" pitchFamily="34" charset="0"/>
              </a:rPr>
              <a:t>:</a:t>
            </a:r>
          </a:p>
          <a:p>
            <a:pPr>
              <a:defRPr/>
            </a:pPr>
            <a:endParaRPr lang="pl-PL" altLang="pl-PL" sz="2400" b="1" dirty="0">
              <a:solidFill>
                <a:srgbClr val="002060"/>
              </a:solidFill>
              <a:latin typeface="Arial" pitchFamily="34" charset="0"/>
              <a:cs typeface="Arial" pitchFamily="34" charset="0"/>
            </a:endParaRPr>
          </a:p>
          <a:p>
            <a:pPr marL="457200" indent="-457200" eaLnBrk="0" hangingPunct="0">
              <a:spcBef>
                <a:spcPct val="20000"/>
              </a:spcBef>
              <a:buFont typeface="+mj-lt"/>
              <a:buAutoNum type="arabicParenR" startAt="5"/>
              <a:defRPr/>
            </a:pPr>
            <a:r>
              <a:rPr lang="pl-PL" altLang="pl-PL" sz="2400" dirty="0">
                <a:latin typeface="Arial" pitchFamily="34" charset="0"/>
                <a:cs typeface="Arial" pitchFamily="34" charset="0"/>
              </a:rPr>
              <a:t>dokonuje opisu i analizy, w tym porównawczej, dzieł z uwzględnieniem ich cech formalnych;</a:t>
            </a:r>
          </a:p>
          <a:p>
            <a:pPr lvl="1" eaLnBrk="0" hangingPunct="0">
              <a:spcBef>
                <a:spcPct val="20000"/>
              </a:spcBef>
              <a:buFont typeface="Arial" charset="0"/>
              <a:buAutoNum type="alphaLcParenR"/>
              <a:defRPr/>
            </a:pPr>
            <a:r>
              <a:rPr lang="pl-PL" altLang="pl-PL" dirty="0">
                <a:latin typeface="Arial" pitchFamily="34" charset="0"/>
                <a:cs typeface="Arial" pitchFamily="34" charset="0"/>
              </a:rPr>
              <a:t>w architekturze: planu, układu przestrzennego, opisu fasady i elewacji, wnętrza,</a:t>
            </a:r>
          </a:p>
          <a:p>
            <a:pPr lvl="1" eaLnBrk="0" hangingPunct="0">
              <a:spcBef>
                <a:spcPct val="20000"/>
              </a:spcBef>
              <a:buFont typeface="Arial" charset="0"/>
              <a:buAutoNum type="alphaLcParenR"/>
              <a:defRPr/>
            </a:pPr>
            <a:r>
              <a:rPr lang="pl-PL" altLang="pl-PL" dirty="0">
                <a:latin typeface="Arial" pitchFamily="34" charset="0"/>
                <a:cs typeface="Arial" pitchFamily="34" charset="0"/>
              </a:rPr>
              <a:t>w rzeźbie: bryły, kompozycji, faktury, relacji z otoczeniem,</a:t>
            </a:r>
          </a:p>
          <a:p>
            <a:pPr lvl="1" eaLnBrk="0" hangingPunct="0">
              <a:spcBef>
                <a:spcPct val="20000"/>
              </a:spcBef>
              <a:buFont typeface="Arial" charset="0"/>
              <a:buAutoNum type="alphaLcParenR"/>
              <a:defRPr/>
            </a:pPr>
            <a:r>
              <a:rPr lang="pl-PL" altLang="pl-PL" dirty="0">
                <a:latin typeface="Arial" pitchFamily="34" charset="0"/>
                <a:cs typeface="Arial" pitchFamily="34" charset="0"/>
              </a:rPr>
              <a:t>w malarstwie i grafice: kompozycji, koloru, sposobów ukazania iluzji przestrzeni, kształtowania formy przez światło, w dziełach figuratywnych stopnia oddania rzeczywistości lub jej deformacji, </a:t>
            </a:r>
          </a:p>
          <a:p>
            <a:pPr marL="0" indent="0">
              <a:buNone/>
            </a:pPr>
            <a:endParaRPr lang="pl-PL" sz="2400" dirty="0"/>
          </a:p>
        </p:txBody>
      </p:sp>
      <p:sp>
        <p:nvSpPr>
          <p:cNvPr id="9" name="pole tekstowe 2"/>
          <p:cNvSpPr txBox="1">
            <a:spLocks noChangeArrowheads="1"/>
          </p:cNvSpPr>
          <p:nvPr/>
        </p:nvSpPr>
        <p:spPr bwMode="auto">
          <a:xfrm>
            <a:off x="1874909" y="83384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PODSTAWA PROGRAMOWA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3273986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58850" y="1895522"/>
            <a:ext cx="10890913" cy="4689357"/>
          </a:xfrm>
        </p:spPr>
        <p:txBody>
          <a:bodyPr>
            <a:normAutofit/>
          </a:bodyPr>
          <a:lstStyle/>
          <a:p>
            <a:pPr marL="0" indent="0">
              <a:buNone/>
            </a:pPr>
            <a:r>
              <a:rPr lang="pl-PL" dirty="0">
                <a:latin typeface="Arial" pitchFamily="34" charset="0"/>
                <a:cs typeface="Arial" pitchFamily="34" charset="0"/>
              </a:rPr>
              <a:t>Rzut </a:t>
            </a:r>
            <a:r>
              <a:rPr lang="pl-PL" dirty="0" smtClean="0">
                <a:latin typeface="Arial" pitchFamily="34" charset="0"/>
                <a:cs typeface="Arial" pitchFamily="34" charset="0"/>
              </a:rPr>
              <a:t> (plan)</a:t>
            </a:r>
            <a:endParaRPr lang="pl-PL" dirty="0">
              <a:latin typeface="Arial" pitchFamily="34" charset="0"/>
              <a:cs typeface="Arial" pitchFamily="34" charset="0"/>
            </a:endParaRPr>
          </a:p>
          <a:p>
            <a:pPr lvl="1"/>
            <a:r>
              <a:rPr lang="pl-PL" dirty="0">
                <a:latin typeface="Arial" pitchFamily="34" charset="0"/>
                <a:cs typeface="Arial" pitchFamily="34" charset="0"/>
              </a:rPr>
              <a:t>ogólne informacje (np. plan podłużny − prostokąta, plan podłużny krzyża łacińskiego, plan centralny koła, plan podłużny elipsy, plan centralny kwadratu, plan centralny wieloboku, plan centralny krzyża greckiego, plan podłużny owalu, </a:t>
            </a:r>
            <a:r>
              <a:rPr lang="pl-PL" dirty="0" smtClean="0">
                <a:latin typeface="Arial" pitchFamily="34" charset="0"/>
                <a:cs typeface="Arial" pitchFamily="34" charset="0"/>
              </a:rPr>
              <a:t>plan litery E,</a:t>
            </a:r>
            <a:endParaRPr lang="pl-PL" dirty="0">
              <a:latin typeface="Arial" pitchFamily="34" charset="0"/>
              <a:cs typeface="Arial" pitchFamily="34" charset="0"/>
            </a:endParaRPr>
          </a:p>
          <a:p>
            <a:pPr lvl="1"/>
            <a:r>
              <a:rPr lang="pl-PL" dirty="0">
                <a:latin typeface="Arial" pitchFamily="34" charset="0"/>
                <a:cs typeface="Arial" pitchFamily="34" charset="0"/>
              </a:rPr>
              <a:t>informacje szczegółowe, które dotyczą poszczególnych elementów </a:t>
            </a:r>
            <a:r>
              <a:rPr lang="pl-PL" dirty="0" smtClean="0">
                <a:latin typeface="Arial" pitchFamily="34" charset="0"/>
                <a:cs typeface="Arial" pitchFamily="34" charset="0"/>
              </a:rPr>
              <a:t>budowli np. w kościołach: </a:t>
            </a:r>
            <a:r>
              <a:rPr lang="pl-PL" dirty="0">
                <a:latin typeface="Arial" pitchFamily="34" charset="0"/>
                <a:cs typeface="Arial" pitchFamily="34" charset="0"/>
              </a:rPr>
              <a:t>opis części ołtarzowej, prezbiterium (wydłużone lub krótkie, zamknięte prosto, absydą, wielobocznie lub </a:t>
            </a:r>
            <a:r>
              <a:rPr lang="pl-PL" dirty="0" smtClean="0">
                <a:latin typeface="Arial" pitchFamily="34" charset="0"/>
                <a:cs typeface="Arial" pitchFamily="34" charset="0"/>
              </a:rPr>
              <a:t>poligonalnie), </a:t>
            </a:r>
            <a:r>
              <a:rPr lang="pl-PL" dirty="0">
                <a:latin typeface="Arial" pitchFamily="34" charset="0"/>
                <a:cs typeface="Arial" pitchFamily="34" charset="0"/>
              </a:rPr>
              <a:t>otoczone obejściem, czyli ambitem, </a:t>
            </a:r>
            <a:r>
              <a:rPr lang="pl-PL" dirty="0" smtClean="0">
                <a:latin typeface="Arial" pitchFamily="34" charset="0"/>
                <a:cs typeface="Arial" pitchFamily="34" charset="0"/>
              </a:rPr>
              <a:t>opis korpusu </a:t>
            </a:r>
            <a:r>
              <a:rPr lang="pl-PL" dirty="0">
                <a:latin typeface="Arial" pitchFamily="34" charset="0"/>
                <a:cs typeface="Arial" pitchFamily="34" charset="0"/>
              </a:rPr>
              <a:t>budynku z podaniem ile jest </a:t>
            </a:r>
            <a:r>
              <a:rPr lang="pl-PL" dirty="0" smtClean="0">
                <a:latin typeface="Arial" pitchFamily="34" charset="0"/>
                <a:cs typeface="Arial" pitchFamily="34" charset="0"/>
              </a:rPr>
              <a:t>naw, czy występuje transept, </a:t>
            </a:r>
            <a:r>
              <a:rPr lang="pl-PL" dirty="0">
                <a:latin typeface="Arial" pitchFamily="34" charset="0"/>
                <a:cs typeface="Arial" pitchFamily="34" charset="0"/>
              </a:rPr>
              <a:t>opis rzutu fasady </a:t>
            </a:r>
            <a:r>
              <a:rPr lang="pl-PL" dirty="0" smtClean="0">
                <a:latin typeface="Arial" pitchFamily="34" charset="0"/>
                <a:cs typeface="Arial" pitchFamily="34" charset="0"/>
              </a:rPr>
              <a:t>frontowej, np. atrium</a:t>
            </a:r>
            <a:r>
              <a:rPr lang="pl-PL" dirty="0">
                <a:latin typeface="Arial" pitchFamily="34" charset="0"/>
                <a:cs typeface="Arial" pitchFamily="34" charset="0"/>
              </a:rPr>
              <a:t>, </a:t>
            </a:r>
            <a:r>
              <a:rPr lang="pl-PL" dirty="0" smtClean="0">
                <a:latin typeface="Arial" pitchFamily="34" charset="0"/>
                <a:cs typeface="Arial" pitchFamily="34" charset="0"/>
              </a:rPr>
              <a:t>narteks, portyk.</a:t>
            </a:r>
            <a:endParaRPr lang="pl-PL" dirty="0">
              <a:latin typeface="Arial" pitchFamily="34" charset="0"/>
              <a:cs typeface="Arial" pitchFamily="34" charset="0"/>
            </a:endParaRPr>
          </a:p>
          <a:p>
            <a:endParaRPr lang="pl-PL" dirty="0">
              <a:latin typeface="Arial" pitchFamily="34" charset="0"/>
              <a:cs typeface="Arial" pitchFamily="34" charset="0"/>
            </a:endParaRPr>
          </a:p>
        </p:txBody>
      </p:sp>
      <p:sp>
        <p:nvSpPr>
          <p:cNvPr id="7" name="Tytuł 4"/>
          <p:cNvSpPr>
            <a:spLocks noGrp="1"/>
          </p:cNvSpPr>
          <p:nvPr>
            <p:ph type="title"/>
          </p:nvPr>
        </p:nvSpPr>
        <p:spPr>
          <a:xfrm>
            <a:off x="958850" y="505773"/>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ARCHITEKTURY</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2890849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52500" y="1914525"/>
            <a:ext cx="10515600" cy="4351338"/>
          </a:xfrm>
        </p:spPr>
        <p:txBody>
          <a:bodyPr>
            <a:normAutofit/>
          </a:bodyPr>
          <a:lstStyle/>
          <a:p>
            <a:pPr marL="0" indent="0">
              <a:buNone/>
            </a:pPr>
            <a:r>
              <a:rPr lang="pl-PL" sz="3000" dirty="0" smtClean="0">
                <a:latin typeface="Arial" pitchFamily="34" charset="0"/>
                <a:cs typeface="Arial" pitchFamily="34" charset="0"/>
              </a:rPr>
              <a:t>Bryła</a:t>
            </a:r>
          </a:p>
          <a:p>
            <a:pPr marL="0" indent="0">
              <a:buNone/>
            </a:pPr>
            <a:endParaRPr lang="pl-PL" sz="3000" dirty="0">
              <a:latin typeface="Arial" pitchFamily="34" charset="0"/>
              <a:cs typeface="Arial" pitchFamily="34" charset="0"/>
            </a:endParaRPr>
          </a:p>
          <a:p>
            <a:pPr lvl="1"/>
            <a:r>
              <a:rPr lang="pl-PL" dirty="0">
                <a:latin typeface="Arial" pitchFamily="34" charset="0"/>
                <a:cs typeface="Arial" pitchFamily="34" charset="0"/>
              </a:rPr>
              <a:t>układ przestrzenny </a:t>
            </a:r>
            <a:r>
              <a:rPr lang="pl-PL" dirty="0" smtClean="0">
                <a:latin typeface="Arial" pitchFamily="34" charset="0"/>
                <a:cs typeface="Arial" pitchFamily="34" charset="0"/>
              </a:rPr>
              <a:t>np. w przypadku kościołów: bazylika</a:t>
            </a:r>
            <a:r>
              <a:rPr lang="pl-PL" dirty="0">
                <a:latin typeface="Arial" pitchFamily="34" charset="0"/>
                <a:cs typeface="Arial" pitchFamily="34" charset="0"/>
              </a:rPr>
              <a:t>, hala, </a:t>
            </a:r>
            <a:r>
              <a:rPr lang="pl-PL" dirty="0" err="1" smtClean="0">
                <a:latin typeface="Arial" pitchFamily="34" charset="0"/>
                <a:cs typeface="Arial" pitchFamily="34" charset="0"/>
              </a:rPr>
              <a:t>pseudobazylika</a:t>
            </a:r>
            <a:r>
              <a:rPr lang="pl-PL" dirty="0" smtClean="0">
                <a:latin typeface="Arial" pitchFamily="34" charset="0"/>
                <a:cs typeface="Arial" pitchFamily="34" charset="0"/>
              </a:rPr>
              <a:t>, </a:t>
            </a:r>
            <a:r>
              <a:rPr lang="pl-PL" dirty="0">
                <a:latin typeface="Arial" pitchFamily="34" charset="0"/>
                <a:cs typeface="Arial" pitchFamily="34" charset="0"/>
              </a:rPr>
              <a:t>kościół halowy (kiedy nawy są tej samej lub niemal tej samej wysokości).</a:t>
            </a:r>
          </a:p>
          <a:p>
            <a:pPr marL="457200" lvl="1" indent="0">
              <a:buNone/>
            </a:pPr>
            <a:endParaRPr lang="pl-PL" dirty="0">
              <a:latin typeface="Arial" pitchFamily="34" charset="0"/>
              <a:cs typeface="Arial" pitchFamily="34" charset="0"/>
            </a:endParaRPr>
          </a:p>
          <a:p>
            <a:pPr lvl="1"/>
            <a:r>
              <a:rPr lang="pl-PL" dirty="0">
                <a:latin typeface="Arial" pitchFamily="34" charset="0"/>
                <a:cs typeface="Arial" pitchFamily="34" charset="0"/>
              </a:rPr>
              <a:t>Elementy wieńczące </a:t>
            </a:r>
            <a:r>
              <a:rPr lang="pl-PL" dirty="0" smtClean="0">
                <a:latin typeface="Arial" pitchFamily="34" charset="0"/>
                <a:cs typeface="Arial" pitchFamily="34" charset="0"/>
              </a:rPr>
              <a:t>budowlę np</a:t>
            </a:r>
            <a:r>
              <a:rPr lang="pl-PL" dirty="0">
                <a:latin typeface="Arial" pitchFamily="34" charset="0"/>
                <a:cs typeface="Arial" pitchFamily="34" charset="0"/>
              </a:rPr>
              <a:t>. </a:t>
            </a:r>
            <a:r>
              <a:rPr lang="pl-PL" dirty="0" smtClean="0">
                <a:latin typeface="Arial" pitchFamily="34" charset="0"/>
                <a:cs typeface="Arial" pitchFamily="34" charset="0"/>
              </a:rPr>
              <a:t>wieże, sposoby zadaszenia.</a:t>
            </a:r>
            <a:endParaRPr lang="pl-PL" dirty="0"/>
          </a:p>
        </p:txBody>
      </p:sp>
      <p:sp>
        <p:nvSpPr>
          <p:cNvPr id="5" name="Tytuł 4"/>
          <p:cNvSpPr>
            <a:spLocks noGrp="1"/>
          </p:cNvSpPr>
          <p:nvPr>
            <p:ph type="title"/>
          </p:nvPr>
        </p:nvSpPr>
        <p:spPr>
          <a:xfrm>
            <a:off x="952500" y="500062"/>
            <a:ext cx="10515600" cy="1325563"/>
          </a:xfrm>
        </p:spPr>
        <p:txBody>
          <a:bodyPr>
            <a:normAutofit/>
          </a:bodyPr>
          <a:lstStyle/>
          <a:p>
            <a:r>
              <a:rPr lang="pl-PL" sz="2800" b="1" dirty="0" smtClean="0">
                <a:latin typeface="Myriad Pro Cond" panose="020B0506030403020204" pitchFamily="34" charset="0"/>
                <a:cs typeface="Arial" pitchFamily="34" charset="0"/>
              </a:rPr>
              <a:t>JAKIE ELEMENTY NALEŻY BRAĆ POD UWAGĘ W OPISIE DZIEŁA SZTUK PLASTYCZNYCH </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828222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marL="0" indent="0">
              <a:buNone/>
            </a:pPr>
            <a:r>
              <a:rPr lang="pl-PL" dirty="0" smtClean="0">
                <a:latin typeface="Arial" pitchFamily="34" charset="0"/>
                <a:cs typeface="Arial" pitchFamily="34" charset="0"/>
              </a:rPr>
              <a:t>Opis elewacji (1) </a:t>
            </a:r>
            <a:endParaRPr lang="pl-PL" dirty="0">
              <a:latin typeface="Arial" pitchFamily="34" charset="0"/>
              <a:cs typeface="Arial" pitchFamily="34" charset="0"/>
            </a:endParaRPr>
          </a:p>
          <a:p>
            <a:pPr lvl="1"/>
            <a:r>
              <a:rPr lang="pl-PL" dirty="0" smtClean="0">
                <a:latin typeface="Arial" pitchFamily="34" charset="0"/>
                <a:cs typeface="Arial" pitchFamily="34" charset="0"/>
              </a:rPr>
              <a:t>podziały architektoniczne,</a:t>
            </a:r>
            <a:endParaRPr lang="pl-PL" dirty="0">
              <a:latin typeface="Arial" pitchFamily="34" charset="0"/>
              <a:cs typeface="Arial" pitchFamily="34" charset="0"/>
            </a:endParaRPr>
          </a:p>
          <a:p>
            <a:pPr lvl="1"/>
            <a:r>
              <a:rPr lang="pl-PL" dirty="0">
                <a:latin typeface="Arial" pitchFamily="34" charset="0"/>
                <a:cs typeface="Arial" pitchFamily="34" charset="0"/>
              </a:rPr>
              <a:t>podziały ramowe, </a:t>
            </a:r>
          </a:p>
          <a:p>
            <a:pPr lvl="1"/>
            <a:r>
              <a:rPr lang="pl-PL" dirty="0">
                <a:latin typeface="Arial" pitchFamily="34" charset="0"/>
                <a:cs typeface="Arial" pitchFamily="34" charset="0"/>
              </a:rPr>
              <a:t>porządki architektoniczne (które tworzą ramę złożoną z elementów pionowych, takich jak kolumny lub pilastry, składające się z bazy, trzonu kanelowanego lub nie, głowicy, czyli kapitelu, dźwigające elementy poziome, jak belkowanie, składające się z architrawu, fryzu </a:t>
            </a:r>
            <a:r>
              <a:rPr lang="pl-PL" dirty="0" smtClean="0">
                <a:latin typeface="Arial" pitchFamily="34" charset="0"/>
                <a:cs typeface="Arial" pitchFamily="34" charset="0"/>
              </a:rPr>
              <a:t/>
            </a:r>
            <a:br>
              <a:rPr lang="pl-PL" dirty="0" smtClean="0">
                <a:latin typeface="Arial" pitchFamily="34" charset="0"/>
                <a:cs typeface="Arial" pitchFamily="34" charset="0"/>
              </a:rPr>
            </a:br>
            <a:r>
              <a:rPr lang="pl-PL" dirty="0" smtClean="0">
                <a:latin typeface="Arial" pitchFamily="34" charset="0"/>
                <a:cs typeface="Arial" pitchFamily="34" charset="0"/>
              </a:rPr>
              <a:t>i gzymsu; </a:t>
            </a:r>
            <a:r>
              <a:rPr lang="pl-PL" dirty="0">
                <a:latin typeface="Arial" pitchFamily="34" charset="0"/>
                <a:cs typeface="Arial" pitchFamily="34" charset="0"/>
              </a:rPr>
              <a:t>porządki </a:t>
            </a:r>
            <a:r>
              <a:rPr lang="pl-PL" dirty="0" smtClean="0">
                <a:latin typeface="Arial" pitchFamily="34" charset="0"/>
                <a:cs typeface="Arial" pitchFamily="34" charset="0"/>
              </a:rPr>
              <a:t>identyfikujemy (dorycki, toskański, joński, koryncki</a:t>
            </a:r>
            <a:r>
              <a:rPr lang="pl-PL" dirty="0">
                <a:latin typeface="Arial" pitchFamily="34" charset="0"/>
                <a:cs typeface="Arial" pitchFamily="34" charset="0"/>
              </a:rPr>
              <a:t>, </a:t>
            </a:r>
            <a:r>
              <a:rPr lang="pl-PL" dirty="0" err="1" smtClean="0">
                <a:latin typeface="Arial" pitchFamily="34" charset="0"/>
                <a:cs typeface="Arial" pitchFamily="34" charset="0"/>
              </a:rPr>
              <a:t>yl</a:t>
            </a:r>
            <a:r>
              <a:rPr lang="pl-PL" dirty="0" smtClean="0">
                <a:latin typeface="Arial" pitchFamily="34" charset="0"/>
                <a:cs typeface="Arial" pitchFamily="34" charset="0"/>
              </a:rPr>
              <a:t> </a:t>
            </a:r>
            <a:r>
              <a:rPr lang="pl-PL" dirty="0">
                <a:latin typeface="Arial" pitchFamily="34" charset="0"/>
                <a:cs typeface="Arial" pitchFamily="34" charset="0"/>
              </a:rPr>
              <a:t>kompozytowy, spiętrzony </a:t>
            </a:r>
            <a:r>
              <a:rPr lang="pl-PL" dirty="0" smtClean="0">
                <a:latin typeface="Arial" pitchFamily="34" charset="0"/>
                <a:cs typeface="Arial" pitchFamily="34" charset="0"/>
              </a:rPr>
              <a:t>porządek, wielki porządek).</a:t>
            </a:r>
            <a:endParaRPr lang="pl-PL" dirty="0">
              <a:latin typeface="Arial" pitchFamily="34" charset="0"/>
              <a:cs typeface="Arial" pitchFamily="34" charset="0"/>
            </a:endParaRPr>
          </a:p>
          <a:p>
            <a:endParaRPr lang="pl-PL" dirty="0">
              <a:latin typeface="Arial" pitchFamily="34" charset="0"/>
              <a:cs typeface="Arial" pitchFamily="34" charset="0"/>
            </a:endParaRPr>
          </a:p>
        </p:txBody>
      </p:sp>
      <p:sp>
        <p:nvSpPr>
          <p:cNvPr id="5" name="Tytuł 4"/>
          <p:cNvSpPr>
            <a:spLocks noGrp="1"/>
          </p:cNvSpPr>
          <p:nvPr>
            <p:ph type="title"/>
          </p:nvPr>
        </p:nvSpPr>
        <p:spPr>
          <a:xfrm>
            <a:off x="965200" y="500062"/>
            <a:ext cx="10515600" cy="1325563"/>
          </a:xfrm>
        </p:spPr>
        <p:txBody>
          <a:bodyPr>
            <a:normAutofit/>
          </a:bodyPr>
          <a:lstStyle/>
          <a:p>
            <a:r>
              <a:rPr lang="pl-PL" sz="2800" b="1" dirty="0" smtClean="0">
                <a:latin typeface="Myriad Pro Cond" panose="020B0506030403020204" pitchFamily="34" charset="0"/>
                <a:cs typeface="Arial" pitchFamily="34" charset="0"/>
              </a:rPr>
              <a:t>JAKIE ELEMENTY NALEŻY BRAĆ POD UWAGĘ W OPISIE DZIEŁA SZTUK PLASTYCZNYCH </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894347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65200" y="1882538"/>
            <a:ext cx="10515600" cy="4580175"/>
          </a:xfrm>
        </p:spPr>
        <p:txBody>
          <a:bodyPr>
            <a:normAutofit/>
          </a:bodyPr>
          <a:lstStyle/>
          <a:p>
            <a:pPr marL="0" indent="0">
              <a:buNone/>
            </a:pPr>
            <a:r>
              <a:rPr lang="pl-PL" sz="3300" dirty="0">
                <a:latin typeface="Arial" pitchFamily="34" charset="0"/>
                <a:cs typeface="Arial" pitchFamily="34" charset="0"/>
              </a:rPr>
              <a:t>Opis elewacji </a:t>
            </a:r>
            <a:r>
              <a:rPr lang="pl-PL" sz="3300" dirty="0" smtClean="0">
                <a:latin typeface="Arial" pitchFamily="34" charset="0"/>
                <a:cs typeface="Arial" pitchFamily="34" charset="0"/>
              </a:rPr>
              <a:t>(2)</a:t>
            </a:r>
            <a:endParaRPr lang="pl-PL" sz="3300" dirty="0">
              <a:latin typeface="Arial" pitchFamily="34" charset="0"/>
              <a:cs typeface="Arial" pitchFamily="34" charset="0"/>
            </a:endParaRPr>
          </a:p>
          <a:p>
            <a:pPr lvl="1"/>
            <a:r>
              <a:rPr lang="pl-PL" dirty="0" smtClean="0">
                <a:latin typeface="Arial" pitchFamily="34" charset="0"/>
                <a:cs typeface="Arial" pitchFamily="34" charset="0"/>
              </a:rPr>
              <a:t>podziały </a:t>
            </a:r>
            <a:r>
              <a:rPr lang="pl-PL" dirty="0">
                <a:latin typeface="Arial" pitchFamily="34" charset="0"/>
                <a:cs typeface="Arial" pitchFamily="34" charset="0"/>
              </a:rPr>
              <a:t>pionowe, np. kolumna, </a:t>
            </a:r>
            <a:r>
              <a:rPr lang="pl-PL" dirty="0" smtClean="0">
                <a:latin typeface="Arial" pitchFamily="34" charset="0"/>
                <a:cs typeface="Arial" pitchFamily="34" charset="0"/>
              </a:rPr>
              <a:t>pół </a:t>
            </a:r>
            <a:r>
              <a:rPr lang="pl-PL" dirty="0">
                <a:latin typeface="Arial" pitchFamily="34" charset="0"/>
                <a:cs typeface="Arial" pitchFamily="34" charset="0"/>
              </a:rPr>
              <a:t>i ćwierćkolumna, </a:t>
            </a:r>
            <a:r>
              <a:rPr lang="pl-PL" dirty="0" smtClean="0">
                <a:latin typeface="Arial" pitchFamily="34" charset="0"/>
                <a:cs typeface="Arial" pitchFamily="34" charset="0"/>
              </a:rPr>
              <a:t>służka, filar, </a:t>
            </a:r>
            <a:r>
              <a:rPr lang="pl-PL" dirty="0">
                <a:latin typeface="Arial" pitchFamily="34" charset="0"/>
                <a:cs typeface="Arial" pitchFamily="34" charset="0"/>
              </a:rPr>
              <a:t>pilaster, lizena, skarpa,  kariatyda, kanefora, atlant, herma,</a:t>
            </a:r>
          </a:p>
          <a:p>
            <a:pPr lvl="1"/>
            <a:r>
              <a:rPr lang="pl-PL" dirty="0">
                <a:latin typeface="Arial" pitchFamily="34" charset="0"/>
                <a:cs typeface="Arial" pitchFamily="34" charset="0"/>
              </a:rPr>
              <a:t>podziały poziome, jak: fryzy, gzymsy, </a:t>
            </a:r>
          </a:p>
          <a:p>
            <a:pPr lvl="1"/>
            <a:r>
              <a:rPr lang="pl-PL" dirty="0">
                <a:latin typeface="Arial" pitchFamily="34" charset="0"/>
                <a:cs typeface="Arial" pitchFamily="34" charset="0"/>
              </a:rPr>
              <a:t>zwieńczenia, jak: szczyty (frontony), </a:t>
            </a:r>
            <a:r>
              <a:rPr lang="pl-PL" dirty="0" smtClean="0">
                <a:latin typeface="Arial" pitchFamily="34" charset="0"/>
                <a:cs typeface="Arial" pitchFamily="34" charset="0"/>
              </a:rPr>
              <a:t>przyczółki, </a:t>
            </a:r>
            <a:r>
              <a:rPr lang="pl-PL" dirty="0">
                <a:latin typeface="Arial" pitchFamily="34" charset="0"/>
                <a:cs typeface="Arial" pitchFamily="34" charset="0"/>
              </a:rPr>
              <a:t>attyki, inne,</a:t>
            </a:r>
          </a:p>
          <a:p>
            <a:pPr lvl="1"/>
            <a:r>
              <a:rPr lang="pl-PL" dirty="0">
                <a:latin typeface="Arial" pitchFamily="34" charset="0"/>
                <a:cs typeface="Arial" pitchFamily="34" charset="0"/>
              </a:rPr>
              <a:t>nisze, wnęki, płyciny, </a:t>
            </a:r>
            <a:r>
              <a:rPr lang="pl-PL" dirty="0" err="1" smtClean="0">
                <a:latin typeface="Arial" pitchFamily="34" charset="0"/>
                <a:cs typeface="Arial" pitchFamily="34" charset="0"/>
              </a:rPr>
              <a:t>edikule</a:t>
            </a:r>
            <a:r>
              <a:rPr lang="pl-PL" dirty="0" smtClean="0">
                <a:latin typeface="Arial" pitchFamily="34" charset="0"/>
                <a:cs typeface="Arial" pitchFamily="34" charset="0"/>
              </a:rPr>
              <a:t>, blendy</a:t>
            </a:r>
            <a:r>
              <a:rPr lang="pl-PL" dirty="0">
                <a:latin typeface="Arial" pitchFamily="34" charset="0"/>
                <a:cs typeface="Arial" pitchFamily="34" charset="0"/>
              </a:rPr>
              <a:t>, laskowania,</a:t>
            </a:r>
          </a:p>
          <a:p>
            <a:pPr lvl="1"/>
            <a:r>
              <a:rPr lang="pl-PL" dirty="0">
                <a:latin typeface="Arial" pitchFamily="34" charset="0"/>
                <a:cs typeface="Arial" pitchFamily="34" charset="0"/>
              </a:rPr>
              <a:t>k</a:t>
            </a:r>
            <a:r>
              <a:rPr lang="pl-PL" dirty="0" smtClean="0">
                <a:latin typeface="Arial" pitchFamily="34" charset="0"/>
                <a:cs typeface="Arial" pitchFamily="34" charset="0"/>
              </a:rPr>
              <a:t>ształt okien </a:t>
            </a:r>
            <a:r>
              <a:rPr lang="pl-PL" dirty="0">
                <a:latin typeface="Arial" pitchFamily="34" charset="0"/>
                <a:cs typeface="Arial" pitchFamily="34" charset="0"/>
              </a:rPr>
              <a:t>i portali </a:t>
            </a:r>
            <a:r>
              <a:rPr lang="pl-PL" dirty="0" smtClean="0">
                <a:latin typeface="Arial" pitchFamily="34" charset="0"/>
                <a:cs typeface="Arial" pitchFamily="34" charset="0"/>
              </a:rPr>
              <a:t>(np</a:t>
            </a:r>
            <a:r>
              <a:rPr lang="pl-PL" dirty="0">
                <a:latin typeface="Arial" pitchFamily="34" charset="0"/>
                <a:cs typeface="Arial" pitchFamily="34" charset="0"/>
              </a:rPr>
              <a:t>. </a:t>
            </a:r>
            <a:r>
              <a:rPr lang="pl-PL" dirty="0" smtClean="0">
                <a:latin typeface="Arial" pitchFamily="34" charset="0"/>
                <a:cs typeface="Arial" pitchFamily="34" charset="0"/>
              </a:rPr>
              <a:t>w przypadku okien: biforium</a:t>
            </a:r>
            <a:r>
              <a:rPr lang="pl-PL" dirty="0">
                <a:latin typeface="Arial" pitchFamily="34" charset="0"/>
                <a:cs typeface="Arial" pitchFamily="34" charset="0"/>
              </a:rPr>
              <a:t>, tryforium, rozeta, </a:t>
            </a:r>
            <a:r>
              <a:rPr lang="pl-PL" dirty="0" err="1">
                <a:latin typeface="Arial" pitchFamily="34" charset="0"/>
                <a:cs typeface="Arial" pitchFamily="34" charset="0"/>
              </a:rPr>
              <a:t>okulus</a:t>
            </a:r>
            <a:r>
              <a:rPr lang="pl-PL" dirty="0">
                <a:latin typeface="Arial" pitchFamily="34" charset="0"/>
                <a:cs typeface="Arial" pitchFamily="34" charset="0"/>
              </a:rPr>
              <a:t>, okno balkonowe, inaczej porte-</a:t>
            </a:r>
            <a:r>
              <a:rPr lang="pl-PL" dirty="0" err="1">
                <a:latin typeface="Arial" pitchFamily="34" charset="0"/>
                <a:cs typeface="Arial" pitchFamily="34" charset="0"/>
              </a:rPr>
              <a:t>fênetre</a:t>
            </a:r>
            <a:r>
              <a:rPr lang="pl-PL" dirty="0">
                <a:latin typeface="Arial" pitchFamily="34" charset="0"/>
                <a:cs typeface="Arial" pitchFamily="34" charset="0"/>
              </a:rPr>
              <a:t>, wole oko, </a:t>
            </a:r>
            <a:r>
              <a:rPr lang="pl-PL" dirty="0" smtClean="0">
                <a:latin typeface="Arial" pitchFamily="34" charset="0"/>
                <a:cs typeface="Arial" pitchFamily="34" charset="0"/>
              </a:rPr>
              <a:t>lukarna.</a:t>
            </a:r>
            <a:endParaRPr lang="pl-PL" dirty="0">
              <a:latin typeface="Arial" pitchFamily="34" charset="0"/>
              <a:cs typeface="Arial" pitchFamily="34" charset="0"/>
            </a:endParaRPr>
          </a:p>
          <a:p>
            <a:endParaRPr lang="pl-PL" dirty="0"/>
          </a:p>
        </p:txBody>
      </p:sp>
      <p:sp>
        <p:nvSpPr>
          <p:cNvPr id="5" name="Tytuł 4"/>
          <p:cNvSpPr>
            <a:spLocks noGrp="1"/>
          </p:cNvSpPr>
          <p:nvPr>
            <p:ph type="title"/>
          </p:nvPr>
        </p:nvSpPr>
        <p:spPr>
          <a:xfrm>
            <a:off x="965200" y="504825"/>
            <a:ext cx="10515600" cy="1325563"/>
          </a:xfrm>
        </p:spPr>
        <p:txBody>
          <a:bodyPr>
            <a:normAutofit/>
          </a:bodyPr>
          <a:lstStyle/>
          <a:p>
            <a:r>
              <a:rPr lang="pl-PL" sz="2800" b="1" dirty="0" smtClean="0">
                <a:latin typeface="Myriad Pro Cond" panose="020B0506030403020204" pitchFamily="34" charset="0"/>
                <a:cs typeface="Arial" pitchFamily="34" charset="0"/>
              </a:rPr>
              <a:t>JAKIE ELEMENTY NALEŻY BRAĆ POD UWAGĘ W OPISIE DZIEŁA SZTUK PLASTYCZNYCH </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576404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52500" y="1885097"/>
            <a:ext cx="10515600" cy="4634766"/>
          </a:xfrm>
        </p:spPr>
        <p:txBody>
          <a:bodyPr>
            <a:normAutofit/>
          </a:bodyPr>
          <a:lstStyle/>
          <a:p>
            <a:pPr marL="0" indent="0">
              <a:buNone/>
            </a:pPr>
            <a:r>
              <a:rPr lang="pl-PL" dirty="0" smtClean="0">
                <a:latin typeface="Arial" pitchFamily="34" charset="0"/>
                <a:cs typeface="Arial" pitchFamily="34" charset="0"/>
              </a:rPr>
              <a:t>Wnętrza (1)</a:t>
            </a:r>
          </a:p>
          <a:p>
            <a:pPr marL="0" indent="0">
              <a:buNone/>
            </a:pPr>
            <a:endParaRPr lang="pl-PL" dirty="0">
              <a:latin typeface="Arial" pitchFamily="34" charset="0"/>
              <a:cs typeface="Arial" pitchFamily="34" charset="0"/>
            </a:endParaRPr>
          </a:p>
          <a:p>
            <a:pPr lvl="1"/>
            <a:r>
              <a:rPr lang="pl-PL" dirty="0">
                <a:latin typeface="Arial" pitchFamily="34" charset="0"/>
                <a:cs typeface="Arial" pitchFamily="34" charset="0"/>
              </a:rPr>
              <a:t>artykulacja wnętrza, czyli jego rozczłonkowanie, np. arkady międzynawowe wsparte na filarach lub kolumnach,</a:t>
            </a:r>
          </a:p>
          <a:p>
            <a:pPr lvl="1"/>
            <a:r>
              <a:rPr lang="pl-PL" dirty="0">
                <a:latin typeface="Arial" pitchFamily="34" charset="0"/>
                <a:cs typeface="Arial" pitchFamily="34" charset="0"/>
              </a:rPr>
              <a:t>empory,</a:t>
            </a:r>
          </a:p>
          <a:p>
            <a:pPr lvl="1"/>
            <a:r>
              <a:rPr lang="pl-PL" dirty="0">
                <a:latin typeface="Arial" pitchFamily="34" charset="0"/>
                <a:cs typeface="Arial" pitchFamily="34" charset="0"/>
              </a:rPr>
              <a:t>tryforia (dotyczy gotyku),</a:t>
            </a:r>
          </a:p>
          <a:p>
            <a:pPr lvl="1"/>
            <a:r>
              <a:rPr lang="pl-PL" dirty="0">
                <a:latin typeface="Arial" pitchFamily="34" charset="0"/>
                <a:cs typeface="Arial" pitchFamily="34" charset="0"/>
              </a:rPr>
              <a:t>okna.</a:t>
            </a:r>
          </a:p>
          <a:p>
            <a:endParaRPr lang="pl-PL" dirty="0"/>
          </a:p>
        </p:txBody>
      </p:sp>
      <p:sp>
        <p:nvSpPr>
          <p:cNvPr id="7" name="Tytuł 4"/>
          <p:cNvSpPr>
            <a:spLocks noGrp="1"/>
          </p:cNvSpPr>
          <p:nvPr>
            <p:ph type="title"/>
          </p:nvPr>
        </p:nvSpPr>
        <p:spPr>
          <a:xfrm>
            <a:off x="952500" y="493073"/>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ARCHITEKTURY</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325711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52500" y="1923718"/>
            <a:ext cx="10515600" cy="4351338"/>
          </a:xfrm>
        </p:spPr>
        <p:txBody>
          <a:bodyPr>
            <a:normAutofit/>
          </a:bodyPr>
          <a:lstStyle/>
          <a:p>
            <a:pPr marL="0" indent="0">
              <a:buNone/>
            </a:pPr>
            <a:r>
              <a:rPr lang="pl-PL" dirty="0">
                <a:latin typeface="Arial" pitchFamily="34" charset="0"/>
                <a:cs typeface="Arial" pitchFamily="34" charset="0"/>
              </a:rPr>
              <a:t>Wnętrza </a:t>
            </a:r>
            <a:r>
              <a:rPr lang="pl-PL" dirty="0" smtClean="0">
                <a:latin typeface="Arial" pitchFamily="34" charset="0"/>
                <a:cs typeface="Arial" pitchFamily="34" charset="0"/>
              </a:rPr>
              <a:t>(2)</a:t>
            </a:r>
            <a:endParaRPr lang="pl-PL" dirty="0">
              <a:latin typeface="Arial" pitchFamily="34" charset="0"/>
              <a:cs typeface="Arial" pitchFamily="34" charset="0"/>
            </a:endParaRPr>
          </a:p>
          <a:p>
            <a:r>
              <a:rPr lang="pl-PL" sz="2600" dirty="0"/>
              <a:t>n</a:t>
            </a:r>
            <a:r>
              <a:rPr lang="pl-PL" sz="2600" dirty="0" smtClean="0"/>
              <a:t>akrycia </a:t>
            </a:r>
            <a:r>
              <a:rPr lang="pl-PL" sz="2600" dirty="0"/>
              <a:t>wnętrza</a:t>
            </a:r>
            <a:r>
              <a:rPr lang="pl-PL" sz="2600" dirty="0" smtClean="0"/>
              <a:t>: drewniane </a:t>
            </a:r>
            <a:r>
              <a:rPr lang="pl-PL" sz="2600" dirty="0" smtClean="0"/>
              <a:t>(otwarta </a:t>
            </a:r>
            <a:r>
              <a:rPr lang="pl-PL" sz="2600" dirty="0"/>
              <a:t>więźba dachowa, strop belkowy lub kasetonowy, </a:t>
            </a:r>
            <a:r>
              <a:rPr lang="pl-PL" sz="2600" dirty="0" smtClean="0"/>
              <a:t>murowane </a:t>
            </a:r>
            <a:r>
              <a:rPr lang="pl-PL" sz="2600" dirty="0"/>
              <a:t>(kopuła na bębnie lub bez, z latarnią lub bez, na trompach lub  pendentywach, czyli trójkątach sferycznych),</a:t>
            </a:r>
          </a:p>
          <a:p>
            <a:pPr lvl="0"/>
            <a:r>
              <a:rPr lang="pl-PL" sz="2600" dirty="0"/>
              <a:t>sklepienia (czy występują: gurty, żebra, zworniki, służki, wsporniki, wysklepki, </a:t>
            </a:r>
            <a:r>
              <a:rPr lang="pl-PL" sz="2600" dirty="0" smtClean="0"/>
              <a:t>przęsła; w </a:t>
            </a:r>
            <a:r>
              <a:rPr lang="pl-PL" sz="2600" dirty="0"/>
              <a:t>antyku, romanizmie, nowożytności i współczesności mogą to być:  kolebka, kolebka z gurtami, kolebka z lunetami, kolebka </a:t>
            </a:r>
            <a:r>
              <a:rPr lang="pl-PL" sz="2600" dirty="0" smtClean="0"/>
              <a:t/>
            </a:r>
            <a:br>
              <a:rPr lang="pl-PL" sz="2600" dirty="0" smtClean="0"/>
            </a:br>
            <a:r>
              <a:rPr lang="pl-PL" sz="2600" dirty="0" smtClean="0"/>
              <a:t>z </a:t>
            </a:r>
            <a:r>
              <a:rPr lang="pl-PL" sz="2600" dirty="0"/>
              <a:t>lunetami i gurtami,  krzyżowe; w gotyku i neogotyku: krzyżowo-żebrowe (cztero lub sześciodzielne), gwiaździste, </a:t>
            </a:r>
            <a:r>
              <a:rPr lang="pl-PL" sz="2600" dirty="0" smtClean="0"/>
              <a:t>palmowe, sieciowe</a:t>
            </a:r>
            <a:r>
              <a:rPr lang="pl-PL" sz="2600" dirty="0"/>
              <a:t>, wachlarzowe, stalaktytowe,  kryształowe, krzywolinijne).</a:t>
            </a:r>
          </a:p>
          <a:p>
            <a:endParaRPr lang="pl-PL" dirty="0"/>
          </a:p>
        </p:txBody>
      </p:sp>
      <p:sp>
        <p:nvSpPr>
          <p:cNvPr id="7" name="Tytuł 4"/>
          <p:cNvSpPr>
            <a:spLocks noGrp="1"/>
          </p:cNvSpPr>
          <p:nvPr>
            <p:ph type="title"/>
          </p:nvPr>
        </p:nvSpPr>
        <p:spPr>
          <a:xfrm>
            <a:off x="952500" y="493073"/>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ARCHITEKTURY</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195698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20750" y="1886993"/>
            <a:ext cx="10515600" cy="4607470"/>
          </a:xfrm>
        </p:spPr>
        <p:txBody>
          <a:bodyPr>
            <a:normAutofit/>
          </a:bodyPr>
          <a:lstStyle/>
          <a:p>
            <a:pPr marL="0" indent="0">
              <a:buNone/>
            </a:pPr>
            <a:r>
              <a:rPr lang="pl-PL" sz="3600" dirty="0">
                <a:latin typeface="Arial" pitchFamily="34" charset="0"/>
                <a:cs typeface="Arial" pitchFamily="34" charset="0"/>
              </a:rPr>
              <a:t>Dekoracja</a:t>
            </a:r>
          </a:p>
          <a:p>
            <a:pPr lvl="1"/>
            <a:r>
              <a:rPr lang="pl-PL" dirty="0">
                <a:latin typeface="Arial" pitchFamily="34" charset="0"/>
                <a:cs typeface="Arial" pitchFamily="34" charset="0"/>
              </a:rPr>
              <a:t>rzeźba pełnoplastyczna, reliefowa, </a:t>
            </a:r>
            <a:r>
              <a:rPr lang="pl-PL" dirty="0" smtClean="0">
                <a:latin typeface="Arial" pitchFamily="34" charset="0"/>
                <a:cs typeface="Arial" pitchFamily="34" charset="0"/>
              </a:rPr>
              <a:t>sztukaterie (z </a:t>
            </a:r>
            <a:r>
              <a:rPr lang="pl-PL" dirty="0">
                <a:latin typeface="Arial" pitchFamily="34" charset="0"/>
                <a:cs typeface="Arial" pitchFamily="34" charset="0"/>
              </a:rPr>
              <a:t>podaniem rodzaju przedstawienia i nazw ornamentów, np. arabeska, groteska, panoplia, bukranion, meander, ornament okuciowy, ornament rollwerkowy (zwijany), </a:t>
            </a:r>
            <a:r>
              <a:rPr lang="pl-PL" dirty="0" smtClean="0">
                <a:latin typeface="Arial" pitchFamily="34" charset="0"/>
                <a:cs typeface="Arial" pitchFamily="34" charset="0"/>
              </a:rPr>
              <a:t>lambrekin</a:t>
            </a:r>
            <a:r>
              <a:rPr lang="pl-PL" dirty="0">
                <a:latin typeface="Arial" pitchFamily="34" charset="0"/>
                <a:cs typeface="Arial" pitchFamily="34" charset="0"/>
              </a:rPr>
              <a:t>, kratka regencyjna, ornament wstęgowo-cęgowy, ornament kandelabrowy, </a:t>
            </a:r>
            <a:r>
              <a:rPr lang="pl-PL" dirty="0" smtClean="0">
                <a:latin typeface="Arial" pitchFamily="34" charset="0"/>
                <a:cs typeface="Arial" pitchFamily="34" charset="0"/>
              </a:rPr>
              <a:t>astragal</a:t>
            </a:r>
            <a:r>
              <a:rPr lang="pl-PL" dirty="0">
                <a:latin typeface="Arial" pitchFamily="34" charset="0"/>
                <a:cs typeface="Arial" pitchFamily="34" charset="0"/>
              </a:rPr>
              <a:t>, rozeta, palmeta, maszkaron, rocaille, kartusz, medalion, akant, plecionka, fiala (pinakiel), kwiaton, </a:t>
            </a:r>
            <a:r>
              <a:rPr lang="pl-PL" dirty="0" smtClean="0">
                <a:latin typeface="Arial" pitchFamily="34" charset="0"/>
                <a:cs typeface="Arial" pitchFamily="34" charset="0"/>
              </a:rPr>
              <a:t>fryz </a:t>
            </a:r>
            <a:r>
              <a:rPr lang="pl-PL" dirty="0">
                <a:latin typeface="Arial" pitchFamily="34" charset="0"/>
                <a:cs typeface="Arial" pitchFamily="34" charset="0"/>
              </a:rPr>
              <a:t>arkadkowy, putto, amorek, uskrzydlona główka anielska, </a:t>
            </a:r>
            <a:r>
              <a:rPr lang="pl-PL" dirty="0" smtClean="0">
                <a:latin typeface="Arial" pitchFamily="34" charset="0"/>
                <a:cs typeface="Arial" pitchFamily="34" charset="0"/>
              </a:rPr>
              <a:t>girlanda </a:t>
            </a:r>
            <a:r>
              <a:rPr lang="pl-PL" dirty="0">
                <a:latin typeface="Arial" pitchFamily="34" charset="0"/>
                <a:cs typeface="Arial" pitchFamily="34" charset="0"/>
              </a:rPr>
              <a:t>itp.</a:t>
            </a:r>
          </a:p>
          <a:p>
            <a:pPr lvl="1"/>
            <a:r>
              <a:rPr lang="pl-PL" dirty="0">
                <a:latin typeface="Arial" pitchFamily="34" charset="0"/>
                <a:cs typeface="Arial" pitchFamily="34" charset="0"/>
              </a:rPr>
              <a:t>malarska malarstwo ścienne (np. terminy: al fresco, al secco, sgraffito, malarstwo iluzjonistyczne, prawo ramy, plafon, faseta, panneau, </a:t>
            </a:r>
          </a:p>
          <a:p>
            <a:pPr lvl="1"/>
            <a:r>
              <a:rPr lang="pl-PL" dirty="0">
                <a:latin typeface="Arial" pitchFamily="34" charset="0"/>
                <a:cs typeface="Arial" pitchFamily="34" charset="0"/>
              </a:rPr>
              <a:t>witraż,</a:t>
            </a:r>
          </a:p>
          <a:p>
            <a:pPr lvl="1"/>
            <a:r>
              <a:rPr lang="pl-PL" dirty="0">
                <a:latin typeface="Arial" pitchFamily="34" charset="0"/>
                <a:cs typeface="Arial" pitchFamily="34" charset="0"/>
              </a:rPr>
              <a:t>m</a:t>
            </a:r>
            <a:r>
              <a:rPr lang="pl-PL" dirty="0" smtClean="0">
                <a:latin typeface="Arial" pitchFamily="34" charset="0"/>
                <a:cs typeface="Arial" pitchFamily="34" charset="0"/>
              </a:rPr>
              <a:t>ozaika.</a:t>
            </a:r>
            <a:endParaRPr lang="pl-PL" dirty="0">
              <a:latin typeface="Arial" pitchFamily="34" charset="0"/>
              <a:cs typeface="Arial" pitchFamily="34" charset="0"/>
            </a:endParaRPr>
          </a:p>
          <a:p>
            <a:endParaRPr lang="pl-PL" dirty="0"/>
          </a:p>
        </p:txBody>
      </p:sp>
      <p:sp>
        <p:nvSpPr>
          <p:cNvPr id="7" name="Tytuł 4"/>
          <p:cNvSpPr>
            <a:spLocks noGrp="1"/>
          </p:cNvSpPr>
          <p:nvPr>
            <p:ph type="title"/>
          </p:nvPr>
        </p:nvSpPr>
        <p:spPr>
          <a:xfrm>
            <a:off x="965200" y="498475"/>
            <a:ext cx="10515600" cy="1325563"/>
          </a:xfrm>
        </p:spPr>
        <p:txBody>
          <a:bodyPr>
            <a:normAutofit/>
          </a:bodyPr>
          <a:lstStyle/>
          <a:p>
            <a:r>
              <a:rPr lang="pl-PL" sz="2800" b="1" dirty="0" smtClean="0">
                <a:latin typeface="Myriad Pro Cond" panose="020B0506030403020204" pitchFamily="34" charset="0"/>
                <a:cs typeface="Arial" pitchFamily="34" charset="0"/>
              </a:rPr>
              <a:t>PRZYGOTOWANIE KONSPEKTU ANALIZY ARCHITEKTURY</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3383641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61815" y="1870075"/>
            <a:ext cx="5445458" cy="1599963"/>
          </a:xfrm>
        </p:spPr>
        <p:txBody>
          <a:bodyPr>
            <a:normAutofit/>
          </a:bodyPr>
          <a:lstStyle/>
          <a:p>
            <a:pPr marL="0" indent="0" algn="ctr">
              <a:buNone/>
            </a:pPr>
            <a:r>
              <a:rPr lang="pl-PL" sz="3200" b="1" dirty="0" smtClean="0">
                <a:latin typeface="Myriad Pro Cond" panose="020B0506030403020204" pitchFamily="34" charset="0"/>
                <a:cs typeface="Arial" pitchFamily="34" charset="0"/>
              </a:rPr>
              <a:t>DZIĘKUJĘ ZA UWAGĘ</a:t>
            </a:r>
            <a:endParaRPr lang="pl-PL" sz="32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605924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74003" y="1975750"/>
            <a:ext cx="10515600" cy="4351338"/>
          </a:xfrm>
        </p:spPr>
        <p:txBody>
          <a:bodyPr>
            <a:normAutofit fontScale="85000" lnSpcReduction="20000"/>
          </a:bodyPr>
          <a:lstStyle/>
          <a:p>
            <a:pPr marL="0" indent="0">
              <a:buNone/>
              <a:defRPr/>
            </a:pPr>
            <a:r>
              <a:rPr lang="pl-PL" altLang="pl-PL" b="1" dirty="0">
                <a:solidFill>
                  <a:srgbClr val="002060"/>
                </a:solidFill>
                <a:latin typeface="Arial" pitchFamily="34" charset="0"/>
                <a:cs typeface="Arial" pitchFamily="34" charset="0"/>
              </a:rPr>
              <a:t>CEL II </a:t>
            </a:r>
            <a:r>
              <a:rPr lang="pl-PL" altLang="pl-PL" b="1" dirty="0" smtClean="0">
                <a:solidFill>
                  <a:srgbClr val="002060"/>
                </a:solidFill>
                <a:latin typeface="Arial" pitchFamily="34" charset="0"/>
                <a:cs typeface="Arial" pitchFamily="34" charset="0"/>
              </a:rPr>
              <a:t> </a:t>
            </a:r>
            <a:endParaRPr lang="pl-PL" altLang="pl-PL" b="1" dirty="0">
              <a:solidFill>
                <a:srgbClr val="002060"/>
              </a:solidFill>
              <a:latin typeface="Arial" pitchFamily="34" charset="0"/>
              <a:cs typeface="Arial" pitchFamily="34" charset="0"/>
            </a:endParaRPr>
          </a:p>
          <a:p>
            <a:pPr marL="0" indent="0">
              <a:buNone/>
              <a:defRPr/>
            </a:pPr>
            <a:r>
              <a:rPr lang="pl-PL" altLang="pl-PL" b="1" dirty="0" smtClean="0">
                <a:solidFill>
                  <a:srgbClr val="002060"/>
                </a:solidFill>
                <a:latin typeface="Arial" pitchFamily="34" charset="0"/>
                <a:cs typeface="Arial" pitchFamily="34" charset="0"/>
              </a:rPr>
              <a:t>Uczeń</a:t>
            </a:r>
            <a:r>
              <a:rPr lang="pl-PL" altLang="pl-PL" b="1" dirty="0">
                <a:solidFill>
                  <a:srgbClr val="002060"/>
                </a:solidFill>
                <a:latin typeface="Arial" pitchFamily="34" charset="0"/>
                <a:cs typeface="Arial" pitchFamily="34" charset="0"/>
              </a:rPr>
              <a:t>:</a:t>
            </a:r>
          </a:p>
          <a:p>
            <a:pPr>
              <a:defRPr/>
            </a:pPr>
            <a:endParaRPr lang="pl-PL" altLang="pl-PL" b="1" dirty="0">
              <a:solidFill>
                <a:srgbClr val="002060"/>
              </a:solidFill>
              <a:latin typeface="Arial" pitchFamily="34" charset="0"/>
              <a:cs typeface="Arial" pitchFamily="34" charset="0"/>
            </a:endParaRPr>
          </a:p>
          <a:p>
            <a:pPr marL="457200" indent="-457200" eaLnBrk="0" hangingPunct="0">
              <a:spcBef>
                <a:spcPct val="20000"/>
              </a:spcBef>
              <a:buFont typeface="+mj-lt"/>
              <a:buAutoNum type="arabicParenR" startAt="6"/>
              <a:defRPr/>
            </a:pPr>
            <a:r>
              <a:rPr lang="pl-PL" altLang="pl-PL" dirty="0">
                <a:latin typeface="Arial" pitchFamily="34" charset="0"/>
                <a:cs typeface="Arial" pitchFamily="34" charset="0"/>
              </a:rPr>
              <a:t>wskazuje środki stylistyczne i środki ekspresji, które identyfikują analizowane dzieło z odpowiednim stylem, środowiskiem artystycznym lub autorem;</a:t>
            </a:r>
          </a:p>
          <a:p>
            <a:pPr marL="457200" indent="-457200" eaLnBrk="0" hangingPunct="0">
              <a:spcBef>
                <a:spcPct val="20000"/>
              </a:spcBef>
              <a:buFont typeface="+mj-lt"/>
              <a:buAutoNum type="arabicParenR" startAt="6"/>
              <a:defRPr/>
            </a:pPr>
            <a:r>
              <a:rPr lang="pl-PL" altLang="pl-PL" dirty="0">
                <a:latin typeface="Arial" pitchFamily="34" charset="0"/>
                <a:cs typeface="Arial" pitchFamily="34" charset="0"/>
              </a:rPr>
              <a:t>rozpoznaje w dziele sztuki temat i wskazuje jego źródło ikonograficzne;</a:t>
            </a:r>
          </a:p>
          <a:p>
            <a:pPr marL="457200" indent="-457200" eaLnBrk="0" hangingPunct="0">
              <a:spcBef>
                <a:spcPct val="20000"/>
              </a:spcBef>
              <a:buFont typeface="+mj-lt"/>
              <a:buAutoNum type="arabicParenR" startAt="6"/>
              <a:defRPr/>
            </a:pPr>
            <a:r>
              <a:rPr lang="pl-PL" altLang="pl-PL" dirty="0">
                <a:latin typeface="Arial" pitchFamily="34" charset="0"/>
                <a:cs typeface="Arial" pitchFamily="34" charset="0"/>
              </a:rPr>
              <a:t>rozpoznaje podstawowe motywy ikonograficzne, świętych chrześcijańskich, bogów greckich i alegorie wybranych pojęć na podstawie atrybutów;</a:t>
            </a:r>
          </a:p>
          <a:p>
            <a:pPr marL="457200" indent="-457200" eaLnBrk="0" hangingPunct="0">
              <a:spcBef>
                <a:spcPct val="20000"/>
              </a:spcBef>
              <a:buFont typeface="+mj-lt"/>
              <a:buAutoNum type="arabicParenR" startAt="6"/>
              <a:defRPr/>
            </a:pPr>
            <a:r>
              <a:rPr lang="pl-PL" altLang="pl-PL" dirty="0">
                <a:latin typeface="Arial" pitchFamily="34" charset="0"/>
                <a:cs typeface="Arial" pitchFamily="34" charset="0"/>
              </a:rPr>
              <a:t>z wykorzystaniem słowników symboli analizuje dzieła pod względem ikonograficznym;</a:t>
            </a:r>
          </a:p>
          <a:p>
            <a:pPr marL="457200" indent="-457200" eaLnBrk="0" hangingPunct="0">
              <a:spcBef>
                <a:spcPct val="20000"/>
              </a:spcBef>
              <a:buFont typeface="+mj-lt"/>
              <a:buAutoNum type="arabicParenR" startAt="6"/>
              <a:defRPr/>
            </a:pPr>
            <a:r>
              <a:rPr lang="pl-PL" altLang="pl-PL" dirty="0">
                <a:latin typeface="Arial" pitchFamily="34" charset="0"/>
                <a:cs typeface="Arial" pitchFamily="34" charset="0"/>
              </a:rPr>
              <a:t>formułuje samodzielne, logiczne wypowiedzi argumentacyjne na temat dzieł sztuki.</a:t>
            </a:r>
          </a:p>
          <a:p>
            <a:pPr marL="0" indent="0">
              <a:buNone/>
            </a:pPr>
            <a:endParaRPr lang="pl-PL" dirty="0"/>
          </a:p>
        </p:txBody>
      </p:sp>
      <p:sp>
        <p:nvSpPr>
          <p:cNvPr id="9" name="pole tekstowe 2"/>
          <p:cNvSpPr txBox="1">
            <a:spLocks noChangeArrowheads="1"/>
          </p:cNvSpPr>
          <p:nvPr/>
        </p:nvSpPr>
        <p:spPr bwMode="auto">
          <a:xfrm>
            <a:off x="1874909" y="840190"/>
            <a:ext cx="871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altLang="pl-PL" sz="3200" b="1" dirty="0" smtClean="0">
                <a:solidFill>
                  <a:srgbClr val="392E65"/>
                </a:solidFill>
                <a:latin typeface="Myriad Pro Cond" panose="020B0506030403020204" pitchFamily="34" charset="0"/>
                <a:cs typeface="Arial" pitchFamily="34" charset="0"/>
              </a:rPr>
              <a:t>PODSTAWA PROGRAMOWA </a:t>
            </a:r>
            <a:endParaRPr lang="pl-PL" altLang="pl-PL" sz="3200" b="1" dirty="0">
              <a:solidFill>
                <a:srgbClr val="392E65"/>
              </a:solidFill>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03568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46150" y="1908175"/>
            <a:ext cx="10515600" cy="4351338"/>
          </a:xfrm>
        </p:spPr>
        <p:txBody>
          <a:bodyPr>
            <a:normAutofit lnSpcReduction="10000"/>
          </a:bodyPr>
          <a:lstStyle/>
          <a:p>
            <a:r>
              <a:rPr lang="pl-PL" dirty="0" smtClean="0">
                <a:latin typeface="Arial" pitchFamily="34" charset="0"/>
                <a:cs typeface="Arial" pitchFamily="34" charset="0"/>
              </a:rPr>
              <a:t>Opisy i analizy dzieł, w wersji skróconej (wybrane aspekty) lub w wersji pełnej powinny być niezbędnym elementem każdej lekcji.</a:t>
            </a:r>
          </a:p>
          <a:p>
            <a:r>
              <a:rPr lang="pl-PL" dirty="0" smtClean="0">
                <a:latin typeface="Arial" pitchFamily="34" charset="0"/>
                <a:cs typeface="Arial" pitchFamily="34" charset="0"/>
              </a:rPr>
              <a:t>Jeżeli temat, omawiany na lekcji jest rozległy i nie ma możliwości przeprowadzenia pełnych ćwiczeń warsztatowych </a:t>
            </a:r>
            <a:br>
              <a:rPr lang="pl-PL" dirty="0" smtClean="0">
                <a:latin typeface="Arial" pitchFamily="34" charset="0"/>
                <a:cs typeface="Arial" pitchFamily="34" charset="0"/>
              </a:rPr>
            </a:br>
            <a:r>
              <a:rPr lang="pl-PL" dirty="0" smtClean="0">
                <a:latin typeface="Arial" pitchFamily="34" charset="0"/>
                <a:cs typeface="Arial" pitchFamily="34" charset="0"/>
              </a:rPr>
              <a:t>z analizy dzieła, zaleca się, aby przygotowane przez nauczyciela przykłady dzieł sztuki były wstępnie omawiane przez uczniów (np. rozmowa nauczająca), aby wspólnie wypracować cechy dzieła, cechy twórczości artysty lub cechy kierunku czy stylu. W ten sposób zamienimy metodę wykładu na którąś z technik wykorzystywanych w ramach nauczania poszukującego.   </a:t>
            </a:r>
            <a:endParaRPr lang="pl-PL" dirty="0">
              <a:latin typeface="Arial" pitchFamily="34" charset="0"/>
              <a:cs typeface="Arial" pitchFamily="34" charset="0"/>
            </a:endParaRPr>
          </a:p>
        </p:txBody>
      </p:sp>
      <p:sp>
        <p:nvSpPr>
          <p:cNvPr id="5" name="Tytuł 4"/>
          <p:cNvSpPr>
            <a:spLocks noGrp="1"/>
          </p:cNvSpPr>
          <p:nvPr>
            <p:ph type="title"/>
          </p:nvPr>
        </p:nvSpPr>
        <p:spPr>
          <a:xfrm>
            <a:off x="965200" y="504825"/>
            <a:ext cx="10515600" cy="1325563"/>
          </a:xfrm>
        </p:spPr>
        <p:txBody>
          <a:bodyPr>
            <a:normAutofit/>
          </a:bodyPr>
          <a:lstStyle/>
          <a:p>
            <a:r>
              <a:rPr lang="pl-PL" sz="2800" b="1" dirty="0" smtClean="0">
                <a:latin typeface="Myriad Pro Cond" panose="020B0506030403020204" pitchFamily="34" charset="0"/>
                <a:cs typeface="Arial" pitchFamily="34" charset="0"/>
              </a:rPr>
              <a:t>W JAKI SPOSÓB ĆWICZYĆ OPISY DZIEŁ SZTUK PLASTYCZNYCH I ARCHITEKTURY?</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570538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84250" y="1889125"/>
            <a:ext cx="10515600" cy="4351338"/>
          </a:xfrm>
        </p:spPr>
        <p:txBody>
          <a:bodyPr/>
          <a:lstStyle/>
          <a:p>
            <a:r>
              <a:rPr lang="pl-PL" dirty="0" smtClean="0">
                <a:latin typeface="Arial" pitchFamily="34" charset="0"/>
                <a:cs typeface="Arial" pitchFamily="34" charset="0"/>
              </a:rPr>
              <a:t>Przygotowując </a:t>
            </a:r>
            <a:r>
              <a:rPr lang="pl-PL" dirty="0" smtClean="0">
                <a:latin typeface="Arial" pitchFamily="34" charset="0"/>
                <a:cs typeface="Arial" pitchFamily="34" charset="0"/>
              </a:rPr>
              <a:t>prezentację, </a:t>
            </a:r>
            <a:r>
              <a:rPr lang="pl-PL" dirty="0" smtClean="0">
                <a:latin typeface="Arial" pitchFamily="34" charset="0"/>
                <a:cs typeface="Arial" pitchFamily="34" charset="0"/>
              </a:rPr>
              <a:t>nauczyciele powinni unikać na pierwszych slajdach syntetycznego formułowania cech dzieł      i zjawisk. Te ostatnie mogą się pojawić, jako podsumowanie wywodu, po tym jak uczniowie sami je określą.</a:t>
            </a:r>
          </a:p>
          <a:p>
            <a:r>
              <a:rPr lang="pl-PL" dirty="0" smtClean="0">
                <a:latin typeface="Arial" pitchFamily="34" charset="0"/>
                <a:cs typeface="Arial" pitchFamily="34" charset="0"/>
              </a:rPr>
              <a:t>Warto zwrócić uwagę, żeby uczniowie nie przyswajali sobie (pamięciowo) podręcznikowych i książkowych opisów dzieł </a:t>
            </a:r>
            <a:br>
              <a:rPr lang="pl-PL" dirty="0" smtClean="0">
                <a:latin typeface="Arial" pitchFamily="34" charset="0"/>
                <a:cs typeface="Arial" pitchFamily="34" charset="0"/>
              </a:rPr>
            </a:br>
            <a:r>
              <a:rPr lang="pl-PL" dirty="0" smtClean="0">
                <a:latin typeface="Arial" pitchFamily="34" charset="0"/>
                <a:cs typeface="Arial" pitchFamily="34" charset="0"/>
              </a:rPr>
              <a:t>i zjawisk. Uczeń powinien sam formułować wypowiedzi na temat dzieł sztuki.  </a:t>
            </a:r>
          </a:p>
          <a:p>
            <a:endParaRPr lang="pl-PL" dirty="0">
              <a:latin typeface="Arial" pitchFamily="34" charset="0"/>
              <a:cs typeface="Arial" pitchFamily="34" charset="0"/>
            </a:endParaRPr>
          </a:p>
        </p:txBody>
      </p:sp>
      <p:sp>
        <p:nvSpPr>
          <p:cNvPr id="5" name="Tytuł 4"/>
          <p:cNvSpPr>
            <a:spLocks noGrp="1"/>
          </p:cNvSpPr>
          <p:nvPr>
            <p:ph type="title"/>
          </p:nvPr>
        </p:nvSpPr>
        <p:spPr>
          <a:xfrm>
            <a:off x="984250" y="500062"/>
            <a:ext cx="10515600" cy="1325563"/>
          </a:xfrm>
        </p:spPr>
        <p:txBody>
          <a:bodyPr>
            <a:normAutofit/>
          </a:bodyPr>
          <a:lstStyle/>
          <a:p>
            <a:r>
              <a:rPr lang="pl-PL" sz="2800" b="1" dirty="0" smtClean="0">
                <a:latin typeface="Myriad Pro Cond" panose="020B0506030403020204" pitchFamily="34" charset="0"/>
                <a:cs typeface="Arial" pitchFamily="34" charset="0"/>
              </a:rPr>
              <a:t>W JAKI SPOSÓB ĆWICZYĆ OPISY DZIEŁ SZTUK PLASTYCZNYCH I ARCHITEKTURY?</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63548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39800" y="1889125"/>
            <a:ext cx="10515600" cy="4351338"/>
          </a:xfrm>
        </p:spPr>
        <p:txBody>
          <a:bodyPr/>
          <a:lstStyle/>
          <a:p>
            <a:r>
              <a:rPr lang="pl-PL" dirty="0" smtClean="0">
                <a:latin typeface="Arial" pitchFamily="34" charset="0"/>
                <a:cs typeface="Arial" pitchFamily="34" charset="0"/>
              </a:rPr>
              <a:t>Treści kształcenia w podstawie programowej plastyki są określone na tyle szczegółowo, by nauczyciele niepotrzebnie nie rozbudowywali materiału nauczania. Zamiast nadmiernych ilości materiału – warto czas poświęcić analizom.</a:t>
            </a:r>
          </a:p>
          <a:p>
            <a:r>
              <a:rPr lang="pl-PL" dirty="0" smtClean="0">
                <a:latin typeface="Arial" pitchFamily="34" charset="0"/>
                <a:cs typeface="Arial" pitchFamily="34" charset="0"/>
              </a:rPr>
              <a:t>Najskuteczniejszym sposobem ćwiczeń warsztatowych </a:t>
            </a:r>
            <a:br>
              <a:rPr lang="pl-PL" dirty="0" smtClean="0">
                <a:latin typeface="Arial" pitchFamily="34" charset="0"/>
                <a:cs typeface="Arial" pitchFamily="34" charset="0"/>
              </a:rPr>
            </a:br>
            <a:r>
              <a:rPr lang="pl-PL" dirty="0" smtClean="0">
                <a:latin typeface="Arial" pitchFamily="34" charset="0"/>
                <a:cs typeface="Arial" pitchFamily="34" charset="0"/>
              </a:rPr>
              <a:t>z zakresu opisu i analizy dzieła sztuki jest uczenie się we współpracy. </a:t>
            </a:r>
            <a:endParaRPr lang="pl-PL" dirty="0">
              <a:latin typeface="Arial" pitchFamily="34" charset="0"/>
              <a:cs typeface="Arial" pitchFamily="34" charset="0"/>
            </a:endParaRPr>
          </a:p>
        </p:txBody>
      </p:sp>
      <p:sp>
        <p:nvSpPr>
          <p:cNvPr id="5" name="Tytuł 4"/>
          <p:cNvSpPr>
            <a:spLocks noGrp="1"/>
          </p:cNvSpPr>
          <p:nvPr>
            <p:ph type="title"/>
          </p:nvPr>
        </p:nvSpPr>
        <p:spPr>
          <a:xfrm>
            <a:off x="990600" y="500062"/>
            <a:ext cx="10515600" cy="1325563"/>
          </a:xfrm>
        </p:spPr>
        <p:txBody>
          <a:bodyPr>
            <a:normAutofit/>
          </a:bodyPr>
          <a:lstStyle/>
          <a:p>
            <a:r>
              <a:rPr lang="pl-PL" sz="2800" b="1" dirty="0" smtClean="0">
                <a:latin typeface="Myriad Pro Cond" panose="020B0506030403020204" pitchFamily="34" charset="0"/>
                <a:cs typeface="Arial" pitchFamily="34" charset="0"/>
              </a:rPr>
              <a:t>W JAKI SPOSÓB ĆWICZYĆ OPISY DZIEŁ SZTUK PLASTYCZNYCH I ARCHITEKTURY?</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2614059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958850" y="1914525"/>
            <a:ext cx="10515600" cy="4351338"/>
          </a:xfrm>
        </p:spPr>
        <p:txBody>
          <a:bodyPr>
            <a:normAutofit/>
          </a:bodyPr>
          <a:lstStyle/>
          <a:p>
            <a:r>
              <a:rPr lang="pl-PL" dirty="0" smtClean="0">
                <a:latin typeface="Arial" pitchFamily="34" charset="0"/>
                <a:cs typeface="Arial" pitchFamily="34" charset="0"/>
              </a:rPr>
              <a:t>Oprócz kształtowania umiejętności merytorycznych, taka forma zajęć przynosi korzyści dodatkowe – wychowawcze.</a:t>
            </a:r>
          </a:p>
          <a:p>
            <a:r>
              <a:rPr lang="pl-PL" dirty="0" smtClean="0">
                <a:latin typeface="Arial" pitchFamily="34" charset="0"/>
                <a:cs typeface="Arial" pitchFamily="34" charset="0"/>
              </a:rPr>
              <a:t>Uczenie </a:t>
            </a:r>
            <a:r>
              <a:rPr lang="pl-PL" dirty="0">
                <a:latin typeface="Arial" pitchFamily="34" charset="0"/>
                <a:cs typeface="Arial" pitchFamily="34" charset="0"/>
              </a:rPr>
              <a:t>się jest procesem społecznym, zachodzącym dzięki relacjom z innymi </a:t>
            </a:r>
            <a:r>
              <a:rPr lang="pl-PL" dirty="0" smtClean="0">
                <a:latin typeface="Arial" pitchFamily="34" charset="0"/>
                <a:cs typeface="Arial" pitchFamily="34" charset="0"/>
              </a:rPr>
              <a:t>ludźmi, a współpraca </a:t>
            </a:r>
            <a:r>
              <a:rPr lang="pl-PL" dirty="0">
                <a:latin typeface="Arial" pitchFamily="34" charset="0"/>
                <a:cs typeface="Arial" pitchFamily="34" charset="0"/>
              </a:rPr>
              <a:t>jest rezultatem komunikowania się przy użyciu </a:t>
            </a:r>
            <a:r>
              <a:rPr lang="pl-PL" dirty="0" smtClean="0">
                <a:latin typeface="Arial" pitchFamily="34" charset="0"/>
                <a:cs typeface="Arial" pitchFamily="34" charset="0"/>
              </a:rPr>
              <a:t>języka (potrzeba </a:t>
            </a:r>
            <a:r>
              <a:rPr lang="pl-PL" dirty="0">
                <a:latin typeface="Arial" pitchFamily="34" charset="0"/>
                <a:cs typeface="Arial" pitchFamily="34" charset="0"/>
              </a:rPr>
              <a:t>stosowania metod nauczania wymagających od uczniów werbalizowania swoich myśli i komunikowania ich innym </a:t>
            </a:r>
            <a:r>
              <a:rPr lang="pl-PL" dirty="0" smtClean="0">
                <a:latin typeface="Arial" pitchFamily="34" charset="0"/>
                <a:cs typeface="Arial" pitchFamily="34" charset="0"/>
              </a:rPr>
              <a:t>osobom).  </a:t>
            </a:r>
            <a:endParaRPr lang="pl-PL" dirty="0">
              <a:latin typeface="Arial" pitchFamily="34" charset="0"/>
              <a:cs typeface="Arial" pitchFamily="34" charset="0"/>
            </a:endParaRPr>
          </a:p>
          <a:p>
            <a:pPr marL="0" indent="0">
              <a:buNone/>
            </a:pPr>
            <a:r>
              <a:rPr lang="pl-PL" dirty="0" smtClean="0"/>
              <a:t>   </a:t>
            </a:r>
            <a:endParaRPr lang="pl-PL" dirty="0"/>
          </a:p>
        </p:txBody>
      </p:sp>
      <p:sp>
        <p:nvSpPr>
          <p:cNvPr id="5" name="Tytuł 4"/>
          <p:cNvSpPr>
            <a:spLocks noGrp="1"/>
          </p:cNvSpPr>
          <p:nvPr>
            <p:ph type="title"/>
          </p:nvPr>
        </p:nvSpPr>
        <p:spPr>
          <a:xfrm>
            <a:off x="958850" y="500062"/>
            <a:ext cx="10515600" cy="1325563"/>
          </a:xfrm>
        </p:spPr>
        <p:txBody>
          <a:bodyPr>
            <a:normAutofit/>
          </a:bodyPr>
          <a:lstStyle/>
          <a:p>
            <a:r>
              <a:rPr lang="pl-PL" sz="2800" b="1" dirty="0" smtClean="0">
                <a:latin typeface="Myriad Pro Cond" panose="020B0506030403020204" pitchFamily="34" charset="0"/>
                <a:cs typeface="Arial" pitchFamily="34" charset="0"/>
              </a:rPr>
              <a:t>W JAKI SPOSÓB ĆWICZYĆ OPISY DZIEŁ SZTUK PLASTYCZNYCH I ARCHITEKTURY?</a:t>
            </a:r>
            <a:endParaRPr lang="pl-PL" sz="2800" b="1" dirty="0">
              <a:latin typeface="Myriad Pro Cond" panose="020B0506030403020204" pitchFamily="34" charset="0"/>
              <a:cs typeface="Arial" pitchFamily="34" charset="0"/>
            </a:endParaRPr>
          </a:p>
        </p:txBody>
      </p:sp>
    </p:spTree>
    <p:extLst>
      <p:ext uri="{BB962C8B-B14F-4D97-AF65-F5344CB8AC3E}">
        <p14:creationId xmlns:p14="http://schemas.microsoft.com/office/powerpoint/2010/main" val="154538069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zentacja1.potx" id="{51723B0F-3E97-4CBE-95F9-6A534B15515E}" vid="{2B494970-2AE8-4A2E-A241-E85E79EDEF50}"/>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1123</TotalTime>
  <Words>2741</Words>
  <Application>Microsoft Office PowerPoint</Application>
  <PresentationFormat>Niestandardowy</PresentationFormat>
  <Paragraphs>240</Paragraphs>
  <Slides>47</Slides>
  <Notes>0</Notes>
  <HiddenSlides>0</HiddenSlides>
  <MMClips>0</MMClips>
  <ScaleCrop>false</ScaleCrop>
  <HeadingPairs>
    <vt:vector size="6" baseType="variant">
      <vt:variant>
        <vt:lpstr>Używane czcionki</vt:lpstr>
      </vt:variant>
      <vt:variant>
        <vt:i4>4</vt:i4>
      </vt:variant>
      <vt:variant>
        <vt:lpstr>Motyw</vt:lpstr>
      </vt:variant>
      <vt:variant>
        <vt:i4>2</vt:i4>
      </vt:variant>
      <vt:variant>
        <vt:lpstr>Tytuły slajdów</vt:lpstr>
      </vt:variant>
      <vt:variant>
        <vt:i4>47</vt:i4>
      </vt:variant>
    </vt:vector>
  </HeadingPairs>
  <TitlesOfParts>
    <vt:vector size="53" baseType="lpstr">
      <vt:lpstr>Arial</vt:lpstr>
      <vt:lpstr>Myriad Pro Cond</vt:lpstr>
      <vt:lpstr>Calibri</vt:lpstr>
      <vt:lpstr>Calibri Light</vt:lpstr>
      <vt:lpstr>Motyw pakietu Office</vt:lpstr>
      <vt:lpstr>Projekt niestandardowy</vt:lpstr>
      <vt:lpstr>Prezentacja programu PowerPoint</vt:lpstr>
      <vt:lpstr>Podstawa programowa historii sztuki – wskazówki metodyczne do analizy dzieła </vt:lpstr>
      <vt:lpstr>Prezentacja programu PowerPoint</vt:lpstr>
      <vt:lpstr>Prezentacja programu PowerPoint</vt:lpstr>
      <vt:lpstr>Prezentacja programu PowerPoint</vt:lpstr>
      <vt:lpstr>W JAKI SPOSÓB ĆWICZYĆ OPISY DZIEŁ SZTUK PLASTYCZNYCH I ARCHITEKTURY?</vt:lpstr>
      <vt:lpstr>W JAKI SPOSÓB ĆWICZYĆ OPISY DZIEŁ SZTUK PLASTYCZNYCH I ARCHITEKTURY?</vt:lpstr>
      <vt:lpstr>W JAKI SPOSÓB ĆWICZYĆ OPISY DZIEŁ SZTUK PLASTYCZNYCH I ARCHITEKTURY?</vt:lpstr>
      <vt:lpstr>W JAKI SPOSÓB ĆWICZYĆ OPISY DZIEŁ SZTUK PLASTYCZNYCH I ARCHITEKTURY?</vt:lpstr>
      <vt:lpstr>W JAKI SPOSÓB ĆWICZYĆ OPISY DZIEŁ SZTUK PLASTYCZNYCH I ARCHITEKTURY?</vt:lpstr>
      <vt:lpstr>W JAKI SPOSÓB ĆWICZYĆ OPISY DZIEŁA SZTUK PLASTYCZNYCH I ARCHITEKTURY?</vt:lpstr>
      <vt:lpstr>W JAKI SPOSÓB ĆWICZYĆ OPISY DZIEŁ SZTUK PLASTYCZNYCH I ARCHITEKTURY?</vt:lpstr>
      <vt:lpstr>W JAKI SPOSÓB ĆWICZYĆ OPISY DZIEŁ SZTUK PLASTYCZNYCH I ARCHITEKTURY?</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DZIEŁA SZTUK PLASTYCZNYCH</vt:lpstr>
      <vt:lpstr>PRZYGOTOWANIE KONSPEKTU ANALIZY ARCHITEKTURY</vt:lpstr>
      <vt:lpstr>PRZYGOTOWANIE KONSPEKTU ANALIZY ARCHITEKTURY</vt:lpstr>
      <vt:lpstr>PRZYGOTOWANIE KONSPEKTU ANALIZY ARCHITEKTURY</vt:lpstr>
      <vt:lpstr>JAKIE ELEMENTY NALEŻY BRAĆ POD UWAGĘ W OPISIE DZIEŁA SZTUK PLASTYCZNYCH </vt:lpstr>
      <vt:lpstr>JAKIE ELEMENTY NALEŻY BRAĆ POD UWAGĘ W OPISIE DZIEŁA SZTUK PLASTYCZNYCH </vt:lpstr>
      <vt:lpstr>JAKIE ELEMENTY NALEŻY BRAĆ POD UWAGĘ W OPISIE DZIEŁA SZTUK PLASTYCZNYCH </vt:lpstr>
      <vt:lpstr>PRZYGOTOWANIE KONSPEKTU ANALIZY ARCHITEKTURY</vt:lpstr>
      <vt:lpstr>PRZYGOTOWANIE KONSPEKTU ANALIZY ARCHITEKTURY</vt:lpstr>
      <vt:lpstr>PRZYGOTOWANIE KONSPEKTU ANALIZY ARCHITEKTURY</vt:lpstr>
      <vt:lpstr>Prezentacja programu PowerPoint</vt:lpstr>
    </vt:vector>
  </TitlesOfParts>
  <Company>CKE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Wioletta Kozak</dc:creator>
  <cp:lastModifiedBy>Elżbieta Gorazińska</cp:lastModifiedBy>
  <cp:revision>360</cp:revision>
  <dcterms:created xsi:type="dcterms:W3CDTF">2018-09-07T11:39:44Z</dcterms:created>
  <dcterms:modified xsi:type="dcterms:W3CDTF">2020-01-08T12:14:33Z</dcterms:modified>
</cp:coreProperties>
</file>