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28"/>
  </p:notesMasterIdLst>
  <p:sldIdLst>
    <p:sldId id="256" r:id="rId3"/>
    <p:sldId id="257" r:id="rId4"/>
    <p:sldId id="258" r:id="rId5"/>
    <p:sldId id="259" r:id="rId6"/>
    <p:sldId id="260" r:id="rId7"/>
    <p:sldId id="279" r:id="rId8"/>
    <p:sldId id="277" r:id="rId9"/>
    <p:sldId id="263" r:id="rId10"/>
    <p:sldId id="270" r:id="rId11"/>
    <p:sldId id="274" r:id="rId12"/>
    <p:sldId id="275" r:id="rId13"/>
    <p:sldId id="276" r:id="rId14"/>
    <p:sldId id="261" r:id="rId15"/>
    <p:sldId id="269" r:id="rId16"/>
    <p:sldId id="271" r:id="rId17"/>
    <p:sldId id="272" r:id="rId18"/>
    <p:sldId id="273" r:id="rId19"/>
    <p:sldId id="262" r:id="rId20"/>
    <p:sldId id="278" r:id="rId21"/>
    <p:sldId id="264" r:id="rId22"/>
    <p:sldId id="265" r:id="rId23"/>
    <p:sldId id="266" r:id="rId24"/>
    <p:sldId id="267" r:id="rId25"/>
    <p:sldId id="268" r:id="rId26"/>
    <p:sldId id="280" r:id="rId27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yzowicz Natalia" initials="FN" lastIdx="6" clrIdx="0">
    <p:extLst>
      <p:ext uri="{19B8F6BF-5375-455C-9EA6-DF929625EA0E}">
        <p15:presenceInfo xmlns:p15="http://schemas.microsoft.com/office/powerpoint/2012/main" userId="Fryzowicz Natali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60"/>
  </p:normalViewPr>
  <p:slideViewPr>
    <p:cSldViewPr snapToGrid="0">
      <p:cViewPr varScale="1">
        <p:scale>
          <a:sx n="88" d="100"/>
          <a:sy n="88" d="100"/>
        </p:scale>
        <p:origin x="1243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D48774-B053-4F0F-832C-D80907F5A996}" type="datetimeFigureOut">
              <a:rPr lang="pl-PL" smtClean="0"/>
              <a:t>30.05.2022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94B99A-5F21-4493-9A54-ACDFAFB2352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206585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Łącznik prosty 7"/>
          <p:cNvCxnSpPr/>
          <p:nvPr userDrawn="1"/>
        </p:nvCxnSpPr>
        <p:spPr>
          <a:xfrm>
            <a:off x="0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342900" indent="0" algn="ctr">
              <a:buNone/>
              <a:defRPr/>
            </a:lvl2pPr>
            <a:lvl3pPr marL="685800" indent="0" algn="ctr">
              <a:buNone/>
              <a:defRPr/>
            </a:lvl3pPr>
            <a:lvl4pPr marL="1028700" indent="0" algn="ctr">
              <a:buNone/>
              <a:defRPr/>
            </a:lvl4pPr>
            <a:lvl5pPr marL="1371600" indent="0" algn="ctr">
              <a:buNone/>
              <a:defRPr/>
            </a:lvl5pPr>
            <a:lvl6pPr marL="1714500" indent="0" algn="ctr">
              <a:buNone/>
              <a:defRPr/>
            </a:lvl6pPr>
            <a:lvl7pPr marL="2057400" indent="0" algn="ctr">
              <a:buNone/>
              <a:defRPr/>
            </a:lvl7pPr>
            <a:lvl8pPr marL="2400300" indent="0" algn="ctr">
              <a:buNone/>
              <a:defRPr/>
            </a:lvl8pPr>
            <a:lvl9pPr marL="2743200" indent="0" algn="ctr">
              <a:buNone/>
              <a:defRPr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C9DCF75-A69A-479C-9C97-40A0F0CE492F}" type="slidenum">
              <a:rPr lang="pl-PL" altLang="pl-PL">
                <a:solidFill>
                  <a:srgbClr val="000000"/>
                </a:solidFill>
              </a:rPr>
              <a:pPr/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15323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9" y="0"/>
            <a:ext cx="91281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CD4225-912B-413D-A5F7-125F8E966947}" type="slidenum">
              <a:rPr lang="pl-PL" altLang="pl-PL">
                <a:solidFill>
                  <a:srgbClr val="000000"/>
                </a:solidFill>
              </a:rPr>
              <a:pPr/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226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9" y="0"/>
            <a:ext cx="91281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44501" y="6245225"/>
            <a:ext cx="21463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0DDA8B-252A-407B-9057-AE29CF450180}" type="slidenum">
              <a:rPr lang="pl-PL" altLang="pl-PL">
                <a:solidFill>
                  <a:srgbClr val="000000"/>
                </a:solidFill>
              </a:rPr>
              <a:pPr/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74298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D76FF-5E44-464B-9348-E992188E569F}" type="datetimeFigureOut">
              <a:rPr lang="pl-PL" smtClean="0"/>
              <a:t>30.05.2022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5E002-ABCC-4DFA-8AB2-99540BA0883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911667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D76FF-5E44-464B-9348-E992188E569F}" type="datetimeFigureOut">
              <a:rPr lang="pl-PL" smtClean="0"/>
              <a:t>30.05.2022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5E002-ABCC-4DFA-8AB2-99540BA0883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115554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D76FF-5E44-464B-9348-E992188E569F}" type="datetimeFigureOut">
              <a:rPr lang="pl-PL" smtClean="0"/>
              <a:t>30.05.2022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5E002-ABCC-4DFA-8AB2-99540BA0883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576481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D76FF-5E44-464B-9348-E992188E569F}" type="datetimeFigureOut">
              <a:rPr lang="pl-PL" smtClean="0"/>
              <a:t>30.05.2022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5E002-ABCC-4DFA-8AB2-99540BA0883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706374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D76FF-5E44-464B-9348-E992188E569F}" type="datetimeFigureOut">
              <a:rPr lang="pl-PL" smtClean="0"/>
              <a:t>30.05.2022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5E002-ABCC-4DFA-8AB2-99540BA0883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137122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D76FF-5E44-464B-9348-E992188E569F}" type="datetimeFigureOut">
              <a:rPr lang="pl-PL" smtClean="0"/>
              <a:t>30.05.2022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5E002-ABCC-4DFA-8AB2-99540BA0883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044481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D76FF-5E44-464B-9348-E992188E569F}" type="datetimeFigureOut">
              <a:rPr lang="pl-PL" smtClean="0"/>
              <a:t>30.05.2022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5E002-ABCC-4DFA-8AB2-99540BA0883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31046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D76FF-5E44-464B-9348-E992188E569F}" type="datetimeFigureOut">
              <a:rPr lang="pl-PL" smtClean="0"/>
              <a:t>30.05.2022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5E002-ABCC-4DFA-8AB2-99540BA0883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676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3999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Łącznik prosty 8"/>
          <p:cNvCxnSpPr/>
          <p:nvPr userDrawn="1"/>
        </p:nvCxnSpPr>
        <p:spPr>
          <a:xfrm>
            <a:off x="0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56063" y="1957388"/>
            <a:ext cx="8229600" cy="4525963"/>
          </a:xfrm>
        </p:spPr>
        <p:txBody>
          <a:bodyPr/>
          <a:lstStyle/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8EBB3F7-61A1-43A5-840F-0149DE2B4771}" type="slidenum">
              <a:rPr lang="pl-PL" altLang="pl-PL">
                <a:solidFill>
                  <a:srgbClr val="000000"/>
                </a:solidFill>
              </a:rPr>
              <a:pPr/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78739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D76FF-5E44-464B-9348-E992188E569F}" type="datetimeFigureOut">
              <a:rPr lang="pl-PL" smtClean="0"/>
              <a:t>30.05.2022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5E002-ABCC-4DFA-8AB2-99540BA0883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5155486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D76FF-5E44-464B-9348-E992188E569F}" type="datetimeFigureOut">
              <a:rPr lang="pl-PL" smtClean="0"/>
              <a:t>30.05.2022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5E002-ABCC-4DFA-8AB2-99540BA0883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2319846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D76FF-5E44-464B-9348-E992188E569F}" type="datetimeFigureOut">
              <a:rPr lang="pl-PL" smtClean="0"/>
              <a:t>30.05.2022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5E002-ABCC-4DFA-8AB2-99540BA0883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705059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9" y="0"/>
            <a:ext cx="91281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Łącznik prosty 8"/>
          <p:cNvCxnSpPr/>
          <p:nvPr userDrawn="1"/>
        </p:nvCxnSpPr>
        <p:spPr>
          <a:xfrm>
            <a:off x="0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307682B-8465-4C94-A46D-535606B50BE1}" type="slidenum">
              <a:rPr lang="pl-PL" altLang="pl-PL">
                <a:solidFill>
                  <a:srgbClr val="000000"/>
                </a:solidFill>
              </a:rPr>
              <a:pPr/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9538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9" y="0"/>
            <a:ext cx="91281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Łącznik prosty 8"/>
          <p:cNvCxnSpPr/>
          <p:nvPr userDrawn="1"/>
        </p:nvCxnSpPr>
        <p:spPr>
          <a:xfrm>
            <a:off x="0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52271A9-855F-420C-B2B5-4FEF08CE528E}" type="slidenum">
              <a:rPr lang="pl-PL" altLang="pl-PL">
                <a:solidFill>
                  <a:srgbClr val="000000"/>
                </a:solidFill>
              </a:rPr>
              <a:pPr/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2779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9" y="0"/>
            <a:ext cx="91281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>
              <a:solidFill>
                <a:srgbClr val="000000"/>
              </a:solidFill>
            </a:endParaRPr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>
              <a:solidFill>
                <a:srgbClr val="000000"/>
              </a:solidFill>
            </a:endParaRPr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FDB2D0-E25D-4AE2-9DC8-3AAA46059036}" type="slidenum">
              <a:rPr lang="pl-PL" altLang="pl-PL">
                <a:solidFill>
                  <a:srgbClr val="000000"/>
                </a:solidFill>
              </a:rPr>
              <a:pPr/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5985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9" y="0"/>
            <a:ext cx="91281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" name="Łącznik prosty 8"/>
          <p:cNvCxnSpPr/>
          <p:nvPr userDrawn="1"/>
        </p:nvCxnSpPr>
        <p:spPr>
          <a:xfrm>
            <a:off x="0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223561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9" y="0"/>
            <a:ext cx="91281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" name="Łącznik prosty 8"/>
          <p:cNvCxnSpPr/>
          <p:nvPr userDrawn="1"/>
        </p:nvCxnSpPr>
        <p:spPr>
          <a:xfrm>
            <a:off x="0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9223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9" y="0"/>
            <a:ext cx="91281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8BC774D-BDAD-4060-ABAB-BE3C6B65364D}" type="slidenum">
              <a:rPr lang="pl-PL" altLang="pl-PL">
                <a:solidFill>
                  <a:srgbClr val="000000"/>
                </a:solidFill>
              </a:rPr>
              <a:pPr/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4631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9" y="0"/>
            <a:ext cx="91281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01C4083-476A-4131-9182-66A003DA56C6}" type="slidenum">
              <a:rPr lang="pl-PL" altLang="pl-PL">
                <a:solidFill>
                  <a:srgbClr val="000000"/>
                </a:solidFill>
              </a:rPr>
              <a:pPr/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7018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50"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pl-PL" altLang="pl-PL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50"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pl-PL" altLang="pl-PL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5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7B050E4-DAFE-4748-8193-204231AF7A36}" type="slidenum">
              <a:rPr lang="pl-PL" altLang="pl-PL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pl-PL" altLang="pl-PL" smtClean="0">
              <a:solidFill>
                <a:srgbClr val="000000"/>
              </a:solidFill>
            </a:endParaRPr>
          </a:p>
        </p:txBody>
      </p:sp>
      <p:cxnSp>
        <p:nvCxnSpPr>
          <p:cNvPr id="10" name="Łącznik prosty 9"/>
          <p:cNvCxnSpPr/>
          <p:nvPr userDrawn="1"/>
        </p:nvCxnSpPr>
        <p:spPr>
          <a:xfrm>
            <a:off x="0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1131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  <a:cs typeface="Arial" charset="0"/>
        </a:defRPr>
      </a:lvl5pPr>
      <a:lvl6pPr marL="342900"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  <a:cs typeface="Arial" charset="0"/>
        </a:defRPr>
      </a:lvl6pPr>
      <a:lvl7pPr marL="685800"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  <a:cs typeface="Arial" charset="0"/>
        </a:defRPr>
      </a:lvl7pPr>
      <a:lvl8pPr marL="1028700"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  <a:cs typeface="Arial" charset="0"/>
        </a:defRPr>
      </a:lvl8pPr>
      <a:lvl9pPr marL="1371600"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Char char="–"/>
        <a:defRPr sz="2100">
          <a:solidFill>
            <a:schemeClr val="tx1"/>
          </a:solidFill>
          <a:latin typeface="+mn-lt"/>
          <a:cs typeface="+mn-cs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cs typeface="+mn-cs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Char char="–"/>
        <a:defRPr sz="1500">
          <a:solidFill>
            <a:schemeClr val="tx1"/>
          </a:solidFill>
          <a:latin typeface="+mn-lt"/>
          <a:cs typeface="+mn-cs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  <a:cs typeface="+mn-cs"/>
        </a:defRPr>
      </a:lvl5pPr>
      <a:lvl6pPr marL="18859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  <a:cs typeface="+mn-cs"/>
        </a:defRPr>
      </a:lvl6pPr>
      <a:lvl7pPr marL="22288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  <a:cs typeface="+mn-cs"/>
        </a:defRPr>
      </a:lvl7pPr>
      <a:lvl8pPr marL="25717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  <a:cs typeface="+mn-cs"/>
        </a:defRPr>
      </a:lvl8pPr>
      <a:lvl9pPr marL="29146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pl-PL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2D76FF-5E44-464B-9348-E992188E569F}" type="datetimeFigureOut">
              <a:rPr lang="pl-PL" smtClean="0"/>
              <a:t>30.05.2022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95E002-ABCC-4DFA-8AB2-99540BA0883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01140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ore.edu.pl/category/projekty-po-wer/szkolenia-i-doradztwo-dla-kadr-ppp/szkolenia-i-doradztwo-dla-kadr-ppp-aktualnosci/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143000" y="1897011"/>
            <a:ext cx="6858000" cy="238443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pl-PL" sz="2700" b="1" dirty="0"/>
              <a:t>OTWARTY KONKURS GRANTOWY</a:t>
            </a:r>
            <a:r>
              <a:rPr lang="pl-PL" sz="2700" b="1" dirty="0"/>
              <a:t/>
            </a:r>
            <a:br>
              <a:rPr lang="pl-PL" sz="2700" b="1" dirty="0"/>
            </a:br>
            <a:r>
              <a:rPr lang="pl-PL" sz="2700" b="1" dirty="0"/>
              <a:t>w projekcie grantowym pn. </a:t>
            </a:r>
            <a:br>
              <a:rPr lang="pl-PL" sz="2700" b="1" dirty="0"/>
            </a:br>
            <a:r>
              <a:rPr lang="pl-PL" sz="2700" b="1" dirty="0"/>
              <a:t>„Szkolenia i doradztwo dla kadr poradnictwa psychologiczno-pedagogicznego</a:t>
            </a:r>
            <a:r>
              <a:rPr lang="pl-PL" sz="2700" b="1" dirty="0" smtClean="0"/>
              <a:t>”</a:t>
            </a:r>
            <a:r>
              <a:rPr lang="pl-PL" sz="2700" b="1" dirty="0"/>
              <a:t/>
            </a:r>
            <a:br>
              <a:rPr lang="pl-PL" sz="2700" b="1" dirty="0"/>
            </a:br>
            <a:endParaRPr lang="pl-PL" sz="2700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43000" y="4281449"/>
            <a:ext cx="6858000" cy="727472"/>
          </a:xfrm>
        </p:spPr>
        <p:txBody>
          <a:bodyPr>
            <a:normAutofit lnSpcReduction="10000"/>
          </a:bodyPr>
          <a:lstStyle/>
          <a:p>
            <a:r>
              <a:rPr lang="pl-PL" dirty="0" smtClean="0"/>
              <a:t>Ośrodek Rozwoju Edukacji</a:t>
            </a:r>
          </a:p>
          <a:p>
            <a:r>
              <a:rPr lang="pl-PL" sz="1500" dirty="0"/>
              <a:t>Warszawa, maj 2022 r.</a:t>
            </a:r>
          </a:p>
        </p:txBody>
      </p:sp>
      <p:pic>
        <p:nvPicPr>
          <p:cNvPr id="4" name="Obraz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1006" y="1325928"/>
            <a:ext cx="3255645" cy="489109"/>
          </a:xfrm>
          <a:prstGeom prst="rect">
            <a:avLst/>
          </a:prstGeom>
          <a:noFill/>
        </p:spPr>
      </p:pic>
      <p:pic>
        <p:nvPicPr>
          <p:cNvPr id="5" name="Obraz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1006" y="5629159"/>
            <a:ext cx="3982403" cy="51196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70764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l-PL" sz="2700" b="1" dirty="0">
                <a:latin typeface="Calibri" panose="020F0502020204030204" pitchFamily="34" charset="0"/>
                <a:cs typeface="Calibri" panose="020F0502020204030204" pitchFamily="34" charset="0"/>
              </a:rPr>
              <a:t>HARMONOGRAM NABORU WNIOSKÓW GRANTOWYCH</a:t>
            </a:r>
            <a:endParaRPr lang="pl-PL" sz="27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55172" y="1635171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pl-PL" sz="2100" b="1" dirty="0">
                <a:latin typeface="Calibri" panose="020F0502020204030204" pitchFamily="34" charset="0"/>
                <a:cs typeface="Calibri" panose="020F0502020204030204" pitchFamily="34" charset="0"/>
              </a:rPr>
              <a:t>I runda konkursu grantowego</a:t>
            </a:r>
          </a:p>
          <a:p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Przeprowadzenie naboru w pierwszej rundzie </a:t>
            </a:r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naboru – </a:t>
            </a:r>
            <a:r>
              <a:rPr lang="pl-PL" sz="1800" b="1" dirty="0">
                <a:latin typeface="Calibri" panose="020F0502020204030204" pitchFamily="34" charset="0"/>
                <a:cs typeface="Calibri" panose="020F0502020204030204" pitchFamily="34" charset="0"/>
              </a:rPr>
              <a:t>od </a:t>
            </a:r>
            <a:r>
              <a:rPr lang="pl-PL" sz="1800" b="1" dirty="0">
                <a:latin typeface="Calibri" panose="020F0502020204030204" pitchFamily="34" charset="0"/>
                <a:cs typeface="Calibri" panose="020F0502020204030204" pitchFamily="34" charset="0"/>
              </a:rPr>
              <a:t>19 </a:t>
            </a:r>
            <a:r>
              <a:rPr lang="pl-PL" sz="1800" b="1" dirty="0">
                <a:latin typeface="Calibri" panose="020F0502020204030204" pitchFamily="34" charset="0"/>
                <a:cs typeface="Calibri" panose="020F0502020204030204" pitchFamily="34" charset="0"/>
              </a:rPr>
              <a:t>kwietnia do 2</a:t>
            </a:r>
            <a:r>
              <a:rPr lang="pl-PL" sz="1800" b="1" dirty="0">
                <a:latin typeface="Calibri" panose="020F0502020204030204" pitchFamily="34" charset="0"/>
                <a:cs typeface="Calibri" panose="020F0502020204030204" pitchFamily="34" charset="0"/>
              </a:rPr>
              <a:t> maja </a:t>
            </a:r>
            <a:r>
              <a:rPr lang="pl-PL" sz="1800" b="1" dirty="0">
                <a:latin typeface="Calibri" panose="020F0502020204030204" pitchFamily="34" charset="0"/>
                <a:cs typeface="Calibri" panose="020F0502020204030204" pitchFamily="34" charset="0"/>
              </a:rPr>
              <a:t>2022 r.  </a:t>
            </a:r>
          </a:p>
          <a:p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W</a:t>
            </a:r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 I rundzie nie został złożony żaden wniosek o przyznanie grantu.</a:t>
            </a:r>
          </a:p>
          <a:p>
            <a:pPr marL="0" indent="0">
              <a:buNone/>
            </a:pPr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888360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l-PL" sz="2700" b="1" dirty="0">
                <a:latin typeface="Calibri" panose="020F0502020204030204" pitchFamily="34" charset="0"/>
                <a:cs typeface="Calibri" panose="020F0502020204030204" pitchFamily="34" charset="0"/>
              </a:rPr>
              <a:t>HARMONOGRAM NABORU WNIOSKÓW GRANTOWYCH</a:t>
            </a:r>
            <a:endParaRPr lang="pl-PL" sz="27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730965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pl-PL" sz="2100" b="1" dirty="0">
                <a:latin typeface="Calibri" panose="020F0502020204030204" pitchFamily="34" charset="0"/>
                <a:cs typeface="Calibri" panose="020F0502020204030204" pitchFamily="34" charset="0"/>
              </a:rPr>
              <a:t>II runda konkursu grantowego </a:t>
            </a:r>
          </a:p>
          <a:p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Przeprowadzenie naboru w drugiej rundzie naboru </a:t>
            </a:r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– </a:t>
            </a:r>
            <a:r>
              <a:rPr lang="pl-PL" sz="1800" b="1" dirty="0">
                <a:latin typeface="Calibri" panose="020F0502020204030204" pitchFamily="34" charset="0"/>
                <a:cs typeface="Calibri" panose="020F0502020204030204" pitchFamily="34" charset="0"/>
              </a:rPr>
              <a:t>od </a:t>
            </a:r>
            <a:r>
              <a:rPr lang="pl-PL" sz="1800" b="1" dirty="0">
                <a:latin typeface="Calibri" panose="020F0502020204030204" pitchFamily="34" charset="0"/>
                <a:cs typeface="Calibri" panose="020F0502020204030204" pitchFamily="34" charset="0"/>
              </a:rPr>
              <a:t>20 maja </a:t>
            </a:r>
            <a:r>
              <a:rPr lang="pl-PL" sz="1800" b="1" dirty="0">
                <a:latin typeface="Calibri" panose="020F0502020204030204" pitchFamily="34" charset="0"/>
                <a:cs typeface="Calibri" panose="020F0502020204030204" pitchFamily="34" charset="0"/>
              </a:rPr>
              <a:t>2022 r. do </a:t>
            </a:r>
            <a:r>
              <a:rPr lang="pl-PL" sz="1800" b="1" dirty="0">
                <a:latin typeface="Calibri" panose="020F0502020204030204" pitchFamily="34" charset="0"/>
                <a:cs typeface="Calibri" panose="020F0502020204030204" pitchFamily="34" charset="0"/>
              </a:rPr>
              <a:t>2 czerwca </a:t>
            </a:r>
            <a:r>
              <a:rPr lang="pl-PL" sz="1800" b="1" dirty="0">
                <a:latin typeface="Calibri" panose="020F0502020204030204" pitchFamily="34" charset="0"/>
                <a:cs typeface="Calibri" panose="020F0502020204030204" pitchFamily="34" charset="0"/>
              </a:rPr>
              <a:t>2022 r. </a:t>
            </a:r>
          </a:p>
          <a:p>
            <a:r>
              <a:rPr lang="pl-PL" sz="1800" b="1" dirty="0">
                <a:latin typeface="Calibri" panose="020F0502020204030204" pitchFamily="34" charset="0"/>
                <a:cs typeface="Calibri" panose="020F0502020204030204" pitchFamily="34" charset="0"/>
              </a:rPr>
              <a:t>Ocena wniosków </a:t>
            </a:r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złożonych w drugiej rundzie (w tym rozpatrywanie wyjaśnień i </a:t>
            </a:r>
            <a:r>
              <a:rPr lang="pl-PL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odwołań</a:t>
            </a:r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):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W </a:t>
            </a:r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przypadku, gdy wpłynie do 50 wniosków do oceny – </a:t>
            </a:r>
            <a:r>
              <a:rPr lang="pl-PL" sz="1800" b="1" dirty="0">
                <a:latin typeface="Calibri" panose="020F0502020204030204" pitchFamily="34" charset="0"/>
                <a:cs typeface="Calibri" panose="020F0502020204030204" pitchFamily="34" charset="0"/>
              </a:rPr>
              <a:t>15 dni roboczych </a:t>
            </a:r>
            <a:endParaRPr lang="pl-PL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W </a:t>
            </a:r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przypadku, gdy wpłynie od 51 do 100 wniosków do oceny – </a:t>
            </a:r>
            <a:r>
              <a:rPr lang="pl-PL" sz="1800" b="1" dirty="0">
                <a:latin typeface="Calibri" panose="020F0502020204030204" pitchFamily="34" charset="0"/>
                <a:cs typeface="Calibri" panose="020F0502020204030204" pitchFamily="34" charset="0"/>
              </a:rPr>
              <a:t>30 dni </a:t>
            </a:r>
            <a:r>
              <a:rPr lang="pl-PL" sz="1800" b="1" dirty="0">
                <a:latin typeface="Calibri" panose="020F0502020204030204" pitchFamily="34" charset="0"/>
                <a:cs typeface="Calibri" panose="020F0502020204030204" pitchFamily="34" charset="0"/>
              </a:rPr>
              <a:t>roboczych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W </a:t>
            </a:r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przypadku, gdy wpłynie powyżej 100 wniosków do oceny – </a:t>
            </a:r>
            <a:r>
              <a:rPr lang="pl-PL" sz="1800" b="1" dirty="0">
                <a:latin typeface="Calibri" panose="020F0502020204030204" pitchFamily="34" charset="0"/>
                <a:cs typeface="Calibri" panose="020F0502020204030204" pitchFamily="34" charset="0"/>
              </a:rPr>
              <a:t>45 dni roboczych</a:t>
            </a:r>
          </a:p>
          <a:p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Negocjacje - </a:t>
            </a:r>
            <a:r>
              <a:rPr lang="pl-PL" sz="1800" b="1" dirty="0">
                <a:latin typeface="Calibri" panose="020F0502020204030204" pitchFamily="34" charset="0"/>
                <a:cs typeface="Calibri" panose="020F0502020204030204" pitchFamily="34" charset="0"/>
              </a:rPr>
              <a:t>do 14 dni roboczych </a:t>
            </a:r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od zakończenia oceny</a:t>
            </a:r>
          </a:p>
          <a:p>
            <a:pPr marL="0" indent="0">
              <a:buNone/>
            </a:pPr>
            <a:endParaRPr lang="pl-PL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5444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l-PL" sz="27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HARMONOGRAM NABORU WNIOSKÓW GRANTOWYCH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52588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pl-PL" sz="2700" b="1" dirty="0">
                <a:latin typeface="Calibri" panose="020F0502020204030204" pitchFamily="34" charset="0"/>
                <a:cs typeface="Calibri" panose="020F0502020204030204" pitchFamily="34" charset="0"/>
              </a:rPr>
              <a:t>Kolejne rundy</a:t>
            </a:r>
            <a:r>
              <a:rPr lang="pl-PL" sz="2700" dirty="0">
                <a:latin typeface="Calibri" panose="020F0502020204030204" pitchFamily="34" charset="0"/>
                <a:cs typeface="Calibri" panose="020F0502020204030204" pitchFamily="34" charset="0"/>
              </a:rPr>
              <a:t> w zależności od liczby wniosków złożonych w ramach danego województwa oraz od wykorzystania alokacji przeznaczonej na </a:t>
            </a:r>
            <a:r>
              <a:rPr lang="pl-PL" sz="2700" dirty="0">
                <a:latin typeface="Calibri" panose="020F0502020204030204" pitchFamily="34" charset="0"/>
                <a:cs typeface="Calibri" panose="020F0502020204030204" pitchFamily="34" charset="0"/>
              </a:rPr>
              <a:t>konkurs</a:t>
            </a:r>
            <a:endParaRPr lang="pl-PL" sz="27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2700" b="1" dirty="0">
                <a:latin typeface="Calibri" panose="020F0502020204030204" pitchFamily="34" charset="0"/>
                <a:cs typeface="Calibri" panose="020F0502020204030204" pitchFamily="34" charset="0"/>
              </a:rPr>
              <a:t>Podpisywanie umów </a:t>
            </a:r>
            <a:r>
              <a:rPr lang="pl-PL" sz="2700" dirty="0">
                <a:latin typeface="Calibri" panose="020F0502020204030204" pitchFamily="34" charset="0"/>
                <a:cs typeface="Calibri" panose="020F0502020204030204" pitchFamily="34" charset="0"/>
              </a:rPr>
              <a:t>– do 14 dni od zakończenia negocjacji</a:t>
            </a:r>
          </a:p>
          <a:p>
            <a:r>
              <a:rPr lang="pl-PL" sz="2700" b="1" dirty="0">
                <a:latin typeface="Calibri" panose="020F0502020204030204" pitchFamily="34" charset="0"/>
                <a:cs typeface="Calibri" panose="020F0502020204030204" pitchFamily="34" charset="0"/>
              </a:rPr>
              <a:t>Ogłoszenie wyników </a:t>
            </a:r>
            <a:r>
              <a:rPr lang="pl-PL" sz="2700" dirty="0">
                <a:latin typeface="Calibri" panose="020F0502020204030204" pitchFamily="34" charset="0"/>
                <a:cs typeface="Calibri" panose="020F0502020204030204" pitchFamily="34" charset="0"/>
              </a:rPr>
              <a:t>– do 3 dni roboczych od dnia podpisania wszystkich umów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52576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l-PL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ZASADY NABORU WNIOSKÓW GRANTOWYCH</a:t>
            </a:r>
            <a:endParaRPr lang="pl-PL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838018"/>
            <a:ext cx="8229600" cy="3613856"/>
          </a:xfrm>
        </p:spPr>
        <p:txBody>
          <a:bodyPr/>
          <a:lstStyle/>
          <a:p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Nabór wniosków będzie prowadzony zgodnie z </a:t>
            </a:r>
            <a:r>
              <a:rPr lang="pl-PL" b="1" dirty="0">
                <a:latin typeface="Calibri" panose="020F0502020204030204" pitchFamily="34" charset="0"/>
                <a:cs typeface="Calibri" panose="020F0502020204030204" pitchFamily="34" charset="0"/>
              </a:rPr>
              <a:t>Harmonogramem </a:t>
            </a:r>
            <a:r>
              <a:rPr lang="pl-PL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naboru wniosków.</a:t>
            </a:r>
          </a:p>
          <a:p>
            <a:r>
              <a:rPr lang="pl-PL" b="1" dirty="0">
                <a:latin typeface="Calibri" panose="020F0502020204030204" pitchFamily="34" charset="0"/>
                <a:cs typeface="Calibri" panose="020F0502020204030204" pitchFamily="34" charset="0"/>
              </a:rPr>
              <a:t>Liczba rund konkursowych</a:t>
            </a: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 uzależniona będzie m.in. od liczby i wartości złożonych wniosków </a:t>
            </a:r>
            <a:r>
              <a:rPr lang="pl-PL" dirty="0" smtClean="0">
                <a:latin typeface="Calibri" panose="020F0502020204030204" pitchFamily="34" charset="0"/>
                <a:cs typeface="Calibri" panose="020F0502020204030204" pitchFamily="34" charset="0"/>
              </a:rPr>
              <a:t>grantowych.</a:t>
            </a:r>
            <a:endParaRPr lang="pl-PL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pl-PL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Drugi </a:t>
            </a:r>
            <a:r>
              <a:rPr lang="pl-PL" b="1" dirty="0">
                <a:latin typeface="Calibri" panose="020F0502020204030204" pitchFamily="34" charset="0"/>
                <a:cs typeface="Calibri" panose="020F0502020204030204" pitchFamily="34" charset="0"/>
              </a:rPr>
              <a:t>nabór wniosków </a:t>
            </a: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o przyznanie grantów </a:t>
            </a:r>
            <a:r>
              <a:rPr lang="pl-PL" dirty="0" smtClean="0">
                <a:latin typeface="Calibri" panose="020F0502020204030204" pitchFamily="34" charset="0"/>
                <a:cs typeface="Calibri" panose="020F0502020204030204" pitchFamily="34" charset="0"/>
              </a:rPr>
              <a:t>będzie </a:t>
            </a: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otwarty </a:t>
            </a:r>
            <a:r>
              <a:rPr lang="pl-PL" dirty="0" smtClean="0">
                <a:latin typeface="Calibri" panose="020F0502020204030204" pitchFamily="34" charset="0"/>
                <a:cs typeface="Calibri" panose="020F0502020204030204" pitchFamily="34" charset="0"/>
              </a:rPr>
              <a:t>od 20 maja do 2 czerwca </a:t>
            </a: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2022 roku do godziny 23:59. </a:t>
            </a:r>
          </a:p>
          <a:p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Nabór wniosków grantowych prowadzony będzie do momentu przyznania grantów w każdym z 16 województw lub do wyczerpania środków na granty. </a:t>
            </a:r>
            <a:endParaRPr lang="pl-PL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7507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l-PL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WNIOSEK APLIKACYJNY </a:t>
            </a:r>
            <a:endParaRPr lang="pl-PL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2544098"/>
            <a:ext cx="8229600" cy="2162482"/>
          </a:xfrm>
        </p:spPr>
        <p:txBody>
          <a:bodyPr/>
          <a:lstStyle/>
          <a:p>
            <a:pPr marL="0" indent="0">
              <a:buNone/>
            </a:pPr>
            <a:r>
              <a:rPr lang="pl-PL" sz="27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Wniosek składa </a:t>
            </a:r>
            <a:r>
              <a:rPr lang="pl-PL" sz="27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się z </a:t>
            </a:r>
            <a:r>
              <a:rPr lang="pl-PL" sz="27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części:</a:t>
            </a:r>
          </a:p>
          <a:p>
            <a:r>
              <a:rPr lang="pl-PL" sz="27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finansowej</a:t>
            </a:r>
            <a:r>
              <a:rPr lang="pl-PL" sz="27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, </a:t>
            </a:r>
            <a:endParaRPr lang="pl-PL" sz="27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pl-PL" sz="27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</a:t>
            </a:r>
            <a:r>
              <a:rPr lang="pl-PL" sz="27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erytorycznej,</a:t>
            </a:r>
          </a:p>
          <a:p>
            <a:r>
              <a:rPr lang="pl-PL" sz="27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harmonogramu </a:t>
            </a:r>
            <a:r>
              <a:rPr lang="pl-PL" sz="27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zadań. </a:t>
            </a:r>
            <a:endParaRPr lang="pl-PL" sz="27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600"/>
              </a:spcAft>
              <a:buClr>
                <a:srgbClr val="000000"/>
              </a:buClr>
              <a:buNone/>
            </a:pPr>
            <a:endParaRPr lang="pl-PL" sz="27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600"/>
              </a:spcAft>
              <a:buClr>
                <a:srgbClr val="000000"/>
              </a:buClr>
              <a:buNone/>
            </a:pPr>
            <a:endParaRPr lang="pl-PL" sz="21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28324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l-PL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CZĘŚĆ FINANSOWA WNIOSKU - KOSZTY</a:t>
            </a:r>
            <a:endParaRPr lang="pl-PL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33549" y="1713548"/>
            <a:ext cx="8229600" cy="4525963"/>
          </a:xfrm>
        </p:spPr>
        <p:txBody>
          <a:bodyPr/>
          <a:lstStyle/>
          <a:p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Koszty realizacji grantu przedstawiane będą we wniosku grantowym w formie szczegółowego </a:t>
            </a:r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budżetu.</a:t>
            </a:r>
          </a:p>
          <a:p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Szczegółowy budżet zawiera wydatki związane z konkretnymi działaniami niezbędnymi do wypracowania zaplanowanych </a:t>
            </a:r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efektów.</a:t>
            </a:r>
          </a:p>
          <a:p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Opis każdego wydatku w szczegółowym budżecie musi uwzględniać sposób jego </a:t>
            </a:r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kalkulacji.</a:t>
            </a:r>
          </a:p>
          <a:p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Koszty </a:t>
            </a:r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bezpośrednio związane z realizacją przedsięwzięcia grantowego to takie, które </a:t>
            </a:r>
            <a:r>
              <a:rPr lang="pl-PL" sz="1800" b="1" dirty="0">
                <a:latin typeface="Calibri" panose="020F0502020204030204" pitchFamily="34" charset="0"/>
                <a:cs typeface="Calibri" panose="020F0502020204030204" pitchFamily="34" charset="0"/>
              </a:rPr>
              <a:t>dotyczą zadań merytorycznych i są niezbędne do realizacji </a:t>
            </a:r>
            <a:r>
              <a:rPr lang="pl-PL" sz="1800" b="1" dirty="0">
                <a:latin typeface="Calibri" panose="020F0502020204030204" pitchFamily="34" charset="0"/>
                <a:cs typeface="Calibri" panose="020F0502020204030204" pitchFamily="34" charset="0"/>
              </a:rPr>
              <a:t>celów</a:t>
            </a:r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Koszty we wniosku grantowym powinny </a:t>
            </a:r>
            <a:r>
              <a:rPr lang="pl-PL" sz="1800" b="1" dirty="0">
                <a:latin typeface="Calibri" panose="020F0502020204030204" pitchFamily="34" charset="0"/>
                <a:cs typeface="Calibri" panose="020F0502020204030204" pitchFamily="34" charset="0"/>
              </a:rPr>
              <a:t>zostać przypisane do konkretnych działań </a:t>
            </a:r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realizowanych podczas przedsięwzięcia grantowego i powinny </a:t>
            </a:r>
            <a:r>
              <a:rPr lang="pl-PL" sz="1800" b="1" dirty="0">
                <a:latin typeface="Calibri" panose="020F0502020204030204" pitchFamily="34" charset="0"/>
                <a:cs typeface="Calibri" panose="020F0502020204030204" pitchFamily="34" charset="0"/>
              </a:rPr>
              <a:t>być jasno powiązane z osiąganiem efektów cząstkowych i </a:t>
            </a:r>
            <a:r>
              <a:rPr lang="pl-PL" sz="1800" b="1" dirty="0">
                <a:latin typeface="Calibri" panose="020F0502020204030204" pitchFamily="34" charset="0"/>
                <a:cs typeface="Calibri" panose="020F0502020204030204" pitchFamily="34" charset="0"/>
              </a:rPr>
              <a:t>końcowych</a:t>
            </a:r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85173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l-PL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CZĘŚĆ MERYTORYCZNA WNIOSKU</a:t>
            </a:r>
            <a:endParaRPr lang="pl-PL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Opis zadań</a:t>
            </a:r>
            <a:r>
              <a:rPr lang="pl-PL" dirty="0" smtClean="0">
                <a:latin typeface="Calibri" panose="020F0502020204030204" pitchFamily="34" charset="0"/>
                <a:cs typeface="Calibri" panose="020F0502020204030204" pitchFamily="34" charset="0"/>
              </a:rPr>
              <a:t>, w podziale na etapy, do zrealizowania w przedsięwzięciu grantowym – </a:t>
            </a:r>
            <a:r>
              <a:rPr lang="pl-PL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wymagane efekty i mierniki.</a:t>
            </a:r>
          </a:p>
          <a:p>
            <a:r>
              <a:rPr lang="pl-PL" b="1" dirty="0">
                <a:latin typeface="Calibri" panose="020F0502020204030204" pitchFamily="34" charset="0"/>
                <a:cs typeface="Calibri" panose="020F0502020204030204" pitchFamily="34" charset="0"/>
              </a:rPr>
              <a:t>Określenie </a:t>
            </a:r>
            <a:r>
              <a:rPr lang="pl-PL" b="1" dirty="0" err="1">
                <a:latin typeface="Calibri" panose="020F0502020204030204" pitchFamily="34" charset="0"/>
                <a:cs typeface="Calibri" panose="020F0502020204030204" pitchFamily="34" charset="0"/>
              </a:rPr>
              <a:t>ryzyk</a:t>
            </a:r>
            <a:r>
              <a:rPr lang="pl-PL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związanych z realizacją przedsięwzięcia </a:t>
            </a:r>
            <a:r>
              <a:rPr lang="pl-PL" dirty="0" smtClean="0">
                <a:latin typeface="Calibri" panose="020F0502020204030204" pitchFamily="34" charset="0"/>
                <a:cs typeface="Calibri" panose="020F0502020204030204" pitchFamily="34" charset="0"/>
              </a:rPr>
              <a:t>grantowego.</a:t>
            </a:r>
          </a:p>
          <a:p>
            <a:r>
              <a:rPr lang="pl-PL" b="1" dirty="0">
                <a:latin typeface="Calibri" panose="020F0502020204030204" pitchFamily="34" charset="0"/>
                <a:cs typeface="Calibri" panose="020F0502020204030204" pitchFamily="34" charset="0"/>
              </a:rPr>
              <a:t>Plan wykorzystania/utrzymania efektów</a:t>
            </a: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 przedsięwzięcia po zakończeniu jego realizacji w ramach utrzymania trwałości przedsięwzięcia grantowego</a:t>
            </a:r>
          </a:p>
        </p:txBody>
      </p:sp>
    </p:spTree>
    <p:extLst>
      <p:ext uri="{BB962C8B-B14F-4D97-AF65-F5344CB8AC3E}">
        <p14:creationId xmlns:p14="http://schemas.microsoft.com/office/powerpoint/2010/main" val="1498389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l-PL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HARMONOGRAM ZADAŃ</a:t>
            </a:r>
            <a:endParaRPr lang="pl-PL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>
                <a:latin typeface="Calibri" panose="020F0502020204030204" pitchFamily="34" charset="0"/>
                <a:cs typeface="Calibri" panose="020F0502020204030204" pitchFamily="34" charset="0"/>
              </a:rPr>
              <a:t>Zawiera szczegółowy wykaz zadań </a:t>
            </a:r>
            <a:r>
              <a:rPr lang="pl-PL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Grantobiorcy</a:t>
            </a:r>
            <a:r>
              <a:rPr lang="pl-PL" dirty="0" smtClean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które będą </a:t>
            </a:r>
            <a:r>
              <a:rPr lang="pl-PL" dirty="0" smtClean="0">
                <a:latin typeface="Calibri" panose="020F0502020204030204" pitchFamily="34" charset="0"/>
                <a:cs typeface="Calibri" panose="020F0502020204030204" pitchFamily="34" charset="0"/>
              </a:rPr>
              <a:t>realizowane, w podziale na kwartały.</a:t>
            </a:r>
          </a:p>
          <a:p>
            <a:endParaRPr lang="pl-PL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9939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l-PL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SPOSÓB SKŁADANIA WNIOSKÓW</a:t>
            </a:r>
            <a:endParaRPr lang="pl-PL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920479"/>
            <a:ext cx="8229600" cy="3531395"/>
          </a:xfrm>
        </p:spPr>
        <p:txBody>
          <a:bodyPr/>
          <a:lstStyle/>
          <a:p>
            <a:pPr lvl="0"/>
            <a:r>
              <a:rPr lang="pl-PL" b="1" dirty="0">
                <a:latin typeface="Calibri" panose="020F0502020204030204" pitchFamily="34" charset="0"/>
                <a:cs typeface="Calibri" panose="020F0502020204030204" pitchFamily="34" charset="0"/>
              </a:rPr>
              <a:t>Wniosek grantowy jest składany wyłącznie w formie dokumentu elektronicznego za pośrednictwem elektronicznego formularza naboru</a:t>
            </a:r>
            <a:r>
              <a:rPr lang="pl-PL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lvl="0"/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Dokumenty powinny zostać podpisane </a:t>
            </a:r>
            <a:r>
              <a:rPr lang="pl-PL" b="1" dirty="0">
                <a:latin typeface="Calibri" panose="020F0502020204030204" pitchFamily="34" charset="0"/>
                <a:cs typeface="Calibri" panose="020F0502020204030204" pitchFamily="34" charset="0"/>
              </a:rPr>
              <a:t>podpisem kwalifikowanym </a:t>
            </a: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lub za pośrednictwem </a:t>
            </a:r>
            <a:r>
              <a:rPr lang="pl-PL" b="1" dirty="0">
                <a:latin typeface="Calibri" panose="020F0502020204030204" pitchFamily="34" charset="0"/>
                <a:cs typeface="Calibri" panose="020F0502020204030204" pitchFamily="34" charset="0"/>
              </a:rPr>
              <a:t>profilu zaufanego </a:t>
            </a:r>
            <a:r>
              <a:rPr lang="pl-PL" b="1" dirty="0" err="1">
                <a:latin typeface="Calibri" panose="020F0502020204030204" pitchFamily="34" charset="0"/>
                <a:cs typeface="Calibri" panose="020F0502020204030204" pitchFamily="34" charset="0"/>
              </a:rPr>
              <a:t>ePUAP</a:t>
            </a:r>
            <a:r>
              <a:rPr lang="pl-PL" b="1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r>
              <a:rPr lang="pl-PL" dirty="0" smtClean="0">
                <a:latin typeface="Calibri" panose="020F0502020204030204" pitchFamily="34" charset="0"/>
                <a:cs typeface="Calibri" panose="020F0502020204030204" pitchFamily="34" charset="0"/>
              </a:rPr>
              <a:t>Wnioski </a:t>
            </a: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grantowe </a:t>
            </a:r>
            <a:r>
              <a:rPr lang="pl-PL" dirty="0" smtClean="0">
                <a:latin typeface="Calibri" panose="020F0502020204030204" pitchFamily="34" charset="0"/>
                <a:cs typeface="Calibri" panose="020F0502020204030204" pitchFamily="34" charset="0"/>
              </a:rPr>
              <a:t>przyjmowane </a:t>
            </a: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będą </a:t>
            </a:r>
            <a:r>
              <a:rPr lang="pl-PL" b="1" dirty="0">
                <a:latin typeface="Calibri" panose="020F0502020204030204" pitchFamily="34" charset="0"/>
                <a:cs typeface="Calibri" panose="020F0502020204030204" pitchFamily="34" charset="0"/>
              </a:rPr>
              <a:t>przez 14 kolejnych dni kalendarzowych</a:t>
            </a: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 od dnia ogłoszenia naboru w danej rundzie, na stronie internetowej </a:t>
            </a:r>
            <a:r>
              <a:rPr lang="pl-PL" dirty="0" err="1">
                <a:latin typeface="Calibri" panose="020F0502020204030204" pitchFamily="34" charset="0"/>
                <a:cs typeface="Calibri" panose="020F0502020204030204" pitchFamily="34" charset="0"/>
              </a:rPr>
              <a:t>Grantodawcy</a:t>
            </a: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endParaRPr lang="pl-PL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15003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257175" marR="25718" indent="-257175" algn="l">
              <a:lnSpc>
                <a:spcPct val="115000"/>
              </a:lnSpc>
              <a:spcBef>
                <a:spcPts val="450"/>
              </a:spcBef>
              <a:spcAft>
                <a:spcPts val="450"/>
              </a:spcAft>
              <a:tabLst>
                <a:tab pos="-1012984" algn="l"/>
                <a:tab pos="1215390" algn="l"/>
              </a:tabLst>
            </a:pPr>
            <a:r>
              <a:rPr lang="pl-PL" sz="24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PRAWIDŁOWE ZŁOŻENIE WNIOSKU GRANTOWEGO OZNACZA</a:t>
            </a:r>
            <a:r>
              <a:rPr lang="pl-PL" sz="24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/>
            </a:r>
            <a:br>
              <a:rPr lang="pl-PL" sz="24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790701"/>
            <a:ext cx="8229600" cy="3394472"/>
          </a:xfrm>
        </p:spPr>
        <p:txBody>
          <a:bodyPr/>
          <a:lstStyle/>
          <a:p>
            <a:pPr marR="25718">
              <a:spcBef>
                <a:spcPts val="450"/>
              </a:spcBef>
              <a:spcAft>
                <a:spcPts val="450"/>
              </a:spcAft>
              <a:tabLst>
                <a:tab pos="-1012984" algn="l"/>
                <a:tab pos="1215390" algn="l"/>
              </a:tabLst>
            </a:pPr>
            <a:r>
              <a:rPr lang="pl-PL" sz="16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Złożenie tylko jednego wniosku do konkursu w danej jego rundzie;</a:t>
            </a:r>
            <a:endParaRPr lang="pl-PL" sz="165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R="25718">
              <a:spcBef>
                <a:spcPts val="450"/>
              </a:spcBef>
              <a:spcAft>
                <a:spcPts val="450"/>
              </a:spcAft>
              <a:tabLst>
                <a:tab pos="-1012984" algn="l"/>
                <a:tab pos="1215390" algn="l"/>
              </a:tabLst>
            </a:pPr>
            <a:r>
              <a:rPr lang="pl-PL" sz="16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Przedłożenie </a:t>
            </a:r>
            <a:r>
              <a:rPr lang="pl-PL" sz="16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wszystkich wymaganych </a:t>
            </a:r>
            <a:r>
              <a:rPr lang="pl-PL" sz="16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dokumentów.</a:t>
            </a:r>
            <a:endParaRPr lang="pl-PL" sz="165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R="25718">
              <a:spcBef>
                <a:spcPts val="450"/>
              </a:spcBef>
              <a:spcAft>
                <a:spcPts val="450"/>
              </a:spcAft>
              <a:tabLst>
                <a:tab pos="-1012984" algn="l"/>
                <a:tab pos="1215390" algn="l"/>
              </a:tabLst>
            </a:pPr>
            <a:r>
              <a:rPr lang="pl-PL" sz="16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Złożenie </a:t>
            </a:r>
            <a:r>
              <a:rPr lang="pl-PL" sz="16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wniosku zawierającego kwotę nieprzekraczającą maksymalnej wysokości </a:t>
            </a:r>
            <a:r>
              <a:rPr lang="pl-PL" sz="16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Grantu.</a:t>
            </a:r>
          </a:p>
          <a:p>
            <a:pPr marR="25718">
              <a:spcBef>
                <a:spcPts val="450"/>
              </a:spcBef>
              <a:spcAft>
                <a:spcPts val="450"/>
              </a:spcAft>
              <a:tabLst>
                <a:tab pos="-1012984" algn="l"/>
                <a:tab pos="1215390" algn="l"/>
              </a:tabLst>
            </a:pPr>
            <a:r>
              <a:rPr lang="pl-PL" sz="16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Podpisanie </a:t>
            </a:r>
            <a:r>
              <a:rPr lang="pl-PL" sz="16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wniosku i wszystkich dokumentów powiązanych zgodne z </a:t>
            </a:r>
            <a:r>
              <a:rPr lang="pl-PL" sz="16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wymaganiami.</a:t>
            </a:r>
          </a:p>
          <a:p>
            <a:pPr marR="25718">
              <a:spcBef>
                <a:spcPts val="450"/>
              </a:spcBef>
              <a:spcAft>
                <a:spcPts val="450"/>
              </a:spcAft>
              <a:tabLst>
                <a:tab pos="-1012984" algn="l"/>
                <a:tab pos="1215390" algn="l"/>
              </a:tabLst>
            </a:pPr>
            <a:r>
              <a:rPr lang="pl-PL" sz="16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Złożenie </a:t>
            </a:r>
            <a:r>
              <a:rPr lang="pl-PL" sz="16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dokumentu zawierającego informację czy</a:t>
            </a:r>
            <a:r>
              <a:rPr lang="pl-PL" sz="165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wnioskodawca oraz partnerzy krajowi (o ile dotyczy), ponoszący wydatki w danym projekcie z EFS, posiadają łączny obrót za ostatni zatwierdzony rok obrotowy zgodnie z ustawą z dnia 29 września 1994 r. o rachunkowości (Dz. U. z 2021 r. poz. 217, z </a:t>
            </a:r>
            <a:r>
              <a:rPr lang="pl-PL" sz="1650" dirty="0" err="1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późn</a:t>
            </a:r>
            <a:r>
              <a:rPr lang="pl-PL" sz="165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zm.) (jeśli dotyczy) lub za ostatni zamknięty i zatwierdzony rok kalendarzowy równy lub wyższy od średnich rocznych wydatków w ocenianym projekcie. Kryterium nie dotyczy jednostek sektora finansów publicznych (</a:t>
            </a:r>
            <a:r>
              <a:rPr lang="pl-PL" sz="1650" dirty="0" err="1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jsfp</a:t>
            </a:r>
            <a:r>
              <a:rPr lang="pl-PL" sz="165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 - kryterium obrotu nie jest wówczas badane. </a:t>
            </a:r>
            <a:endParaRPr lang="pl-PL" sz="1650" dirty="0"/>
          </a:p>
        </p:txBody>
      </p:sp>
    </p:spTree>
    <p:extLst>
      <p:ext uri="{BB962C8B-B14F-4D97-AF65-F5344CB8AC3E}">
        <p14:creationId xmlns:p14="http://schemas.microsoft.com/office/powerpoint/2010/main" val="3139274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6387" name="Symbol zastępczy zawartości 2"/>
          <p:cNvSpPr>
            <a:spLocks noGrp="1"/>
          </p:cNvSpPr>
          <p:nvPr>
            <p:ph idx="1"/>
          </p:nvPr>
        </p:nvSpPr>
        <p:spPr>
          <a:xfrm>
            <a:off x="633549" y="1765799"/>
            <a:ext cx="8229600" cy="4525963"/>
          </a:xfrm>
        </p:spPr>
        <p:txBody>
          <a:bodyPr/>
          <a:lstStyle/>
          <a:p>
            <a:r>
              <a:rPr lang="pl-PL" sz="2100" dirty="0">
                <a:latin typeface="Calibri" panose="020F0502020204030204" pitchFamily="34" charset="0"/>
                <a:cs typeface="Calibri" panose="020F0502020204030204" pitchFamily="34" charset="0"/>
              </a:rPr>
              <a:t>Konkurs grantowy dotyczy konkursu przeprowadzanego w ramach projektu grantowego nr POWR.02.10.00-IP.02-00-011/20 pn. </a:t>
            </a:r>
            <a:r>
              <a:rPr lang="pl-PL" sz="2100" b="1" dirty="0">
                <a:latin typeface="Calibri" panose="020F0502020204030204" pitchFamily="34" charset="0"/>
                <a:cs typeface="Calibri" panose="020F0502020204030204" pitchFamily="34" charset="0"/>
              </a:rPr>
              <a:t>„Szkolenie i doradztwo dla kadr poradnictwa psychologiczno-pedagogicznego”. </a:t>
            </a:r>
            <a:r>
              <a:rPr lang="pl-PL" sz="2100" dirty="0">
                <a:latin typeface="Calibri" panose="020F0502020204030204" pitchFamily="34" charset="0"/>
                <a:cs typeface="Calibri" panose="020F0502020204030204" pitchFamily="34" charset="0"/>
              </a:rPr>
              <a:t>Projekt realizowany jest przez Ośrodek Rozwoju Edukacji w ramach Programu Operacyjnego Wiedza Edukacja Rozwój 2014–2020 nr Osi Priorytetowej II – Efektywne Polityki Publiczne dla Rynku Pracy, Gospodarki i Edukacji, Działania 2.10) Wysoka jakość systemu oświaty. </a:t>
            </a:r>
          </a:p>
          <a:p>
            <a:r>
              <a:rPr lang="pl-PL" sz="2100" b="1" dirty="0">
                <a:latin typeface="Calibri" panose="020F0502020204030204" pitchFamily="34" charset="0"/>
                <a:cs typeface="Calibri" panose="020F0502020204030204" pitchFamily="34" charset="0"/>
              </a:rPr>
              <a:t>Maksymalny poziom dofinansowania grantu </a:t>
            </a:r>
            <a:r>
              <a:rPr lang="pl-PL" sz="2100" dirty="0">
                <a:latin typeface="Calibri" panose="020F0502020204030204" pitchFamily="34" charset="0"/>
                <a:cs typeface="Calibri" panose="020F0502020204030204" pitchFamily="34" charset="0"/>
              </a:rPr>
              <a:t>w ramach konkursu (ze środków EFS i środków budżetu państwa) </a:t>
            </a:r>
            <a:r>
              <a:rPr lang="pl-PL" sz="2100" b="1" dirty="0">
                <a:latin typeface="Calibri" panose="020F0502020204030204" pitchFamily="34" charset="0"/>
                <a:cs typeface="Calibri" panose="020F0502020204030204" pitchFamily="34" charset="0"/>
              </a:rPr>
              <a:t>wynosi 100%. </a:t>
            </a:r>
          </a:p>
          <a:p>
            <a:r>
              <a:rPr lang="pl-PL" sz="2100" b="1" dirty="0">
                <a:latin typeface="Calibri" panose="020F0502020204030204" pitchFamily="34" charset="0"/>
                <a:cs typeface="Calibri" panose="020F0502020204030204" pitchFamily="34" charset="0"/>
              </a:rPr>
              <a:t>Maksymalna wartość Grantu </a:t>
            </a:r>
            <a:r>
              <a:rPr lang="pl-PL" sz="2100" dirty="0">
                <a:latin typeface="Calibri" panose="020F0502020204030204" pitchFamily="34" charset="0"/>
                <a:cs typeface="Calibri" panose="020F0502020204030204" pitchFamily="34" charset="0"/>
              </a:rPr>
              <a:t>dla jednego organu prowadzącego </a:t>
            </a:r>
            <a:r>
              <a:rPr lang="pl-PL" sz="2100" b="1" dirty="0">
                <a:latin typeface="Calibri" panose="020F0502020204030204" pitchFamily="34" charset="0"/>
                <a:cs typeface="Calibri" panose="020F0502020204030204" pitchFamily="34" charset="0"/>
              </a:rPr>
              <a:t>wynosi 350 000 zł.</a:t>
            </a:r>
            <a:endParaRPr lang="pl-PL" altLang="pl-PL" sz="135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0270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l-PL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OCENA WNIOSKÓW GRANTOWYCH</a:t>
            </a:r>
            <a:endParaRPr lang="pl-PL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2492479"/>
            <a:ext cx="8229600" cy="2376333"/>
          </a:xfrm>
        </p:spPr>
        <p:txBody>
          <a:bodyPr/>
          <a:lstStyle/>
          <a:p>
            <a:r>
              <a:rPr lang="pl-PL" sz="2700" dirty="0"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pl-PL" sz="2700" dirty="0">
                <a:latin typeface="Calibri" panose="020F0502020204030204" pitchFamily="34" charset="0"/>
                <a:cs typeface="Calibri" panose="020F0502020204030204" pitchFamily="34" charset="0"/>
              </a:rPr>
              <a:t>tap </a:t>
            </a:r>
            <a:r>
              <a:rPr lang="pl-PL" sz="2700" dirty="0">
                <a:latin typeface="Calibri" panose="020F0502020204030204" pitchFamily="34" charset="0"/>
                <a:cs typeface="Calibri" panose="020F0502020204030204" pitchFamily="34" charset="0"/>
              </a:rPr>
              <a:t>oceny </a:t>
            </a:r>
            <a:r>
              <a:rPr lang="pl-PL" sz="2700" dirty="0">
                <a:latin typeface="Calibri" panose="020F0502020204030204" pitchFamily="34" charset="0"/>
                <a:cs typeface="Calibri" panose="020F0502020204030204" pitchFamily="34" charset="0"/>
              </a:rPr>
              <a:t>formalnej.</a:t>
            </a:r>
          </a:p>
          <a:p>
            <a:r>
              <a:rPr lang="pl-PL" sz="2700" dirty="0"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pl-PL" sz="2700" dirty="0">
                <a:latin typeface="Calibri" panose="020F0502020204030204" pitchFamily="34" charset="0"/>
                <a:cs typeface="Calibri" panose="020F0502020204030204" pitchFamily="34" charset="0"/>
              </a:rPr>
              <a:t>tap </a:t>
            </a:r>
            <a:r>
              <a:rPr lang="pl-PL" sz="2700" dirty="0">
                <a:latin typeface="Calibri" panose="020F0502020204030204" pitchFamily="34" charset="0"/>
                <a:cs typeface="Calibri" panose="020F0502020204030204" pitchFamily="34" charset="0"/>
              </a:rPr>
              <a:t>oceny </a:t>
            </a:r>
            <a:r>
              <a:rPr lang="pl-PL" sz="2700" dirty="0">
                <a:latin typeface="Calibri" panose="020F0502020204030204" pitchFamily="34" charset="0"/>
                <a:cs typeface="Calibri" panose="020F0502020204030204" pitchFamily="34" charset="0"/>
              </a:rPr>
              <a:t>merytorycznej.</a:t>
            </a:r>
          </a:p>
          <a:p>
            <a:r>
              <a:rPr lang="pl-PL" sz="2700" dirty="0"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pl-PL" sz="2700" dirty="0">
                <a:latin typeface="Calibri" panose="020F0502020204030204" pitchFamily="34" charset="0"/>
                <a:cs typeface="Calibri" panose="020F0502020204030204" pitchFamily="34" charset="0"/>
              </a:rPr>
              <a:t>tap przyznania </a:t>
            </a:r>
            <a:r>
              <a:rPr lang="pl-PL" sz="2700" dirty="0">
                <a:latin typeface="Calibri" panose="020F0502020204030204" pitchFamily="34" charset="0"/>
                <a:cs typeface="Calibri" panose="020F0502020204030204" pitchFamily="34" charset="0"/>
              </a:rPr>
              <a:t>punktów </a:t>
            </a:r>
            <a:r>
              <a:rPr lang="pl-PL" sz="2700" dirty="0">
                <a:latin typeface="Calibri" panose="020F0502020204030204" pitchFamily="34" charset="0"/>
                <a:cs typeface="Calibri" panose="020F0502020204030204" pitchFamily="34" charset="0"/>
              </a:rPr>
              <a:t>premiujących.</a:t>
            </a:r>
          </a:p>
          <a:p>
            <a:r>
              <a:rPr lang="pl-PL" sz="2700" dirty="0"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pl-PL" sz="2700" dirty="0">
                <a:latin typeface="Calibri" panose="020F0502020204030204" pitchFamily="34" charset="0"/>
                <a:cs typeface="Calibri" panose="020F0502020204030204" pitchFamily="34" charset="0"/>
              </a:rPr>
              <a:t>tap negocjacji.</a:t>
            </a:r>
            <a:endParaRPr lang="pl-PL" sz="27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5418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l-PL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KRYTERIA WYBORU GRANTOBIORCÓW</a:t>
            </a:r>
            <a:endParaRPr lang="pl-PL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582920"/>
            <a:ext cx="8229600" cy="4525963"/>
          </a:xfrm>
        </p:spPr>
        <p:txBody>
          <a:bodyPr/>
          <a:lstStyle/>
          <a:p>
            <a:r>
              <a:rPr lang="pl-PL" b="1" dirty="0">
                <a:latin typeface="Calibri" panose="020F0502020204030204" pitchFamily="34" charset="0"/>
                <a:cs typeface="Calibri" panose="020F0502020204030204" pitchFamily="34" charset="0"/>
              </a:rPr>
              <a:t>K</a:t>
            </a:r>
            <a:r>
              <a:rPr lang="pl-PL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ryteria </a:t>
            </a:r>
            <a:r>
              <a:rPr lang="pl-PL" b="1" dirty="0">
                <a:latin typeface="Calibri" panose="020F0502020204030204" pitchFamily="34" charset="0"/>
                <a:cs typeface="Calibri" panose="020F0502020204030204" pitchFamily="34" charset="0"/>
              </a:rPr>
              <a:t>formalne </a:t>
            </a: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– muszą zostać spełnione, aby wniosek został przekazany do oceny </a:t>
            </a:r>
            <a:r>
              <a:rPr lang="pl-PL" dirty="0" smtClean="0">
                <a:latin typeface="Calibri" panose="020F0502020204030204" pitchFamily="34" charset="0"/>
                <a:cs typeface="Calibri" panose="020F0502020204030204" pitchFamily="34" charset="0"/>
              </a:rPr>
              <a:t>merytorycznej.</a:t>
            </a:r>
          </a:p>
          <a:p>
            <a:r>
              <a:rPr lang="pl-PL" b="1" dirty="0">
                <a:latin typeface="Calibri" panose="020F0502020204030204" pitchFamily="34" charset="0"/>
                <a:cs typeface="Calibri" panose="020F0502020204030204" pitchFamily="34" charset="0"/>
              </a:rPr>
              <a:t>K</a:t>
            </a:r>
            <a:r>
              <a:rPr lang="pl-PL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ryteria merytoryczne</a:t>
            </a:r>
            <a:r>
              <a:rPr lang="pl-PL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– wniosek musi uzyskać powyżej 50 % punktów łącznie oraz powyżej 50% punktów w każdym kryterium, aby </a:t>
            </a:r>
            <a:r>
              <a:rPr lang="pl-PL" dirty="0" smtClean="0">
                <a:latin typeface="Calibri" panose="020F0502020204030204" pitchFamily="34" charset="0"/>
                <a:cs typeface="Calibri" panose="020F0502020204030204" pitchFamily="34" charset="0"/>
              </a:rPr>
              <a:t>mógł </a:t>
            </a: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być dalej procedowany, w tym aby mógł uzyskać punkty </a:t>
            </a:r>
            <a:r>
              <a:rPr lang="pl-PL" dirty="0" smtClean="0">
                <a:latin typeface="Calibri" panose="020F0502020204030204" pitchFamily="34" charset="0"/>
                <a:cs typeface="Calibri" panose="020F0502020204030204" pitchFamily="34" charset="0"/>
              </a:rPr>
              <a:t>premiujące.</a:t>
            </a:r>
          </a:p>
          <a:p>
            <a:r>
              <a:rPr lang="pl-PL" b="1" dirty="0">
                <a:latin typeface="Calibri" panose="020F0502020204030204" pitchFamily="34" charset="0"/>
                <a:cs typeface="Calibri" panose="020F0502020204030204" pitchFamily="34" charset="0"/>
              </a:rPr>
              <a:t>K</a:t>
            </a:r>
            <a:r>
              <a:rPr lang="pl-PL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ryteria premiujące </a:t>
            </a:r>
            <a:r>
              <a:rPr lang="pl-PL" dirty="0" smtClean="0">
                <a:latin typeface="Calibri" panose="020F0502020204030204" pitchFamily="34" charset="0"/>
                <a:cs typeface="Calibri" panose="020F0502020204030204" pitchFamily="34" charset="0"/>
              </a:rPr>
              <a:t>– </a:t>
            </a: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wniosek nie musi uzyskać punktów premiujących. </a:t>
            </a:r>
          </a:p>
        </p:txBody>
      </p:sp>
    </p:spTree>
    <p:extLst>
      <p:ext uri="{BB962C8B-B14F-4D97-AF65-F5344CB8AC3E}">
        <p14:creationId xmlns:p14="http://schemas.microsoft.com/office/powerpoint/2010/main" val="1402494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l-PL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PROCEDURA ODWOŁAWCZA</a:t>
            </a:r>
            <a:endParaRPr lang="pl-PL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920479"/>
            <a:ext cx="8229600" cy="3531395"/>
          </a:xfrm>
        </p:spPr>
        <p:txBody>
          <a:bodyPr/>
          <a:lstStyle/>
          <a:p>
            <a:r>
              <a:rPr lang="pl-PL" sz="2100" dirty="0">
                <a:latin typeface="Calibri" panose="020F0502020204030204" pitchFamily="34" charset="0"/>
                <a:cs typeface="Calibri" panose="020F0502020204030204" pitchFamily="34" charset="0"/>
              </a:rPr>
              <a:t>Wnioskodawcy </a:t>
            </a:r>
            <a:r>
              <a:rPr lang="pl-PL" sz="2100" dirty="0">
                <a:latin typeface="Calibri" panose="020F0502020204030204" pitchFamily="34" charset="0"/>
                <a:cs typeface="Calibri" panose="020F0502020204030204" pitchFamily="34" charset="0"/>
              </a:rPr>
              <a:t>przysługuje prawo do </a:t>
            </a:r>
            <a:r>
              <a:rPr lang="pl-PL" sz="2100" b="1" dirty="0">
                <a:latin typeface="Calibri" panose="020F0502020204030204" pitchFamily="34" charset="0"/>
                <a:cs typeface="Calibri" panose="020F0502020204030204" pitchFamily="34" charset="0"/>
              </a:rPr>
              <a:t>wniesienia </a:t>
            </a:r>
            <a:r>
              <a:rPr lang="pl-PL" sz="2100" b="1" dirty="0">
                <a:latin typeface="Calibri" panose="020F0502020204030204" pitchFamily="34" charset="0"/>
                <a:cs typeface="Calibri" panose="020F0502020204030204" pitchFamily="34" charset="0"/>
              </a:rPr>
              <a:t>odwołania.</a:t>
            </a:r>
          </a:p>
          <a:p>
            <a:r>
              <a:rPr lang="pl-PL" sz="2100" dirty="0">
                <a:latin typeface="Calibri" panose="020F0502020204030204" pitchFamily="34" charset="0"/>
                <a:cs typeface="Calibri" panose="020F0502020204030204" pitchFamily="34" charset="0"/>
              </a:rPr>
              <a:t>Odwołanie może zostać wniesione </a:t>
            </a:r>
            <a:r>
              <a:rPr lang="pl-PL" sz="2100" b="1" dirty="0">
                <a:latin typeface="Calibri" panose="020F0502020204030204" pitchFamily="34" charset="0"/>
                <a:cs typeface="Calibri" panose="020F0502020204030204" pitchFamily="34" charset="0"/>
              </a:rPr>
              <a:t>w terminie 5 dni roboczych </a:t>
            </a:r>
            <a:r>
              <a:rPr lang="pl-PL" sz="2100" dirty="0">
                <a:latin typeface="Calibri" panose="020F0502020204030204" pitchFamily="34" charset="0"/>
                <a:cs typeface="Calibri" panose="020F0502020204030204" pitchFamily="34" charset="0"/>
              </a:rPr>
              <a:t>od dnia otrzymania przez Wnioskodawcę informacji o negatywnej ocenie/wyniku lub nieuzyskaniu </a:t>
            </a:r>
            <a:r>
              <a:rPr lang="pl-PL" sz="2100" dirty="0">
                <a:latin typeface="Calibri" panose="020F0502020204030204" pitchFamily="34" charset="0"/>
                <a:cs typeface="Calibri" panose="020F0502020204030204" pitchFamily="34" charset="0"/>
              </a:rPr>
              <a:t>dofinansowania.</a:t>
            </a:r>
          </a:p>
          <a:p>
            <a:r>
              <a:rPr lang="pl-PL" sz="2100" b="1" dirty="0">
                <a:latin typeface="Calibri" panose="020F0502020204030204" pitchFamily="34" charset="0"/>
                <a:cs typeface="Calibri" panose="020F0502020204030204" pitchFamily="34" charset="0"/>
              </a:rPr>
              <a:t>Odwołanie powinno zawierać </a:t>
            </a:r>
            <a:r>
              <a:rPr lang="pl-PL" sz="2100" dirty="0">
                <a:latin typeface="Calibri" panose="020F0502020204030204" pitchFamily="34" charset="0"/>
                <a:cs typeface="Calibri" panose="020F0502020204030204" pitchFamily="34" charset="0"/>
              </a:rPr>
              <a:t>wskazanie kryteriów wyboru projektów, z których oceną </a:t>
            </a:r>
            <a:r>
              <a:rPr lang="pl-PL" sz="2100" dirty="0">
                <a:latin typeface="Calibri" panose="020F0502020204030204" pitchFamily="34" charset="0"/>
                <a:cs typeface="Calibri" panose="020F0502020204030204" pitchFamily="34" charset="0"/>
              </a:rPr>
              <a:t>Wnioskodawca </a:t>
            </a:r>
            <a:r>
              <a:rPr lang="pl-PL" sz="2100" dirty="0">
                <a:latin typeface="Calibri" panose="020F0502020204030204" pitchFamily="34" charset="0"/>
                <a:cs typeface="Calibri" panose="020F0502020204030204" pitchFamily="34" charset="0"/>
              </a:rPr>
              <a:t>się nie zgadza, wraz z </a:t>
            </a:r>
            <a:r>
              <a:rPr lang="pl-PL" sz="2100" dirty="0">
                <a:latin typeface="Calibri" panose="020F0502020204030204" pitchFamily="34" charset="0"/>
                <a:cs typeface="Calibri" panose="020F0502020204030204" pitchFamily="34" charset="0"/>
              </a:rPr>
              <a:t>uzasadnieniem.</a:t>
            </a:r>
          </a:p>
          <a:p>
            <a:r>
              <a:rPr lang="pl-PL" sz="2100" b="1" dirty="0">
                <a:latin typeface="Calibri" panose="020F0502020204030204" pitchFamily="34" charset="0"/>
                <a:ea typeface="Calibri" panose="020F0502020204030204" pitchFamily="34" charset="0"/>
              </a:rPr>
              <a:t>Odwołanie rozpatrywane jes</a:t>
            </a:r>
            <a:r>
              <a:rPr lang="pl-PL" sz="2100" dirty="0">
                <a:latin typeface="Calibri" panose="020F0502020204030204" pitchFamily="34" charset="0"/>
                <a:ea typeface="Calibri" panose="020F0502020204030204" pitchFamily="34" charset="0"/>
              </a:rPr>
              <a:t>t przez </a:t>
            </a:r>
            <a:r>
              <a:rPr lang="pl-PL" sz="2100" dirty="0" err="1">
                <a:latin typeface="Calibri" panose="020F0502020204030204" pitchFamily="34" charset="0"/>
                <a:ea typeface="Calibri" panose="020F0502020204030204" pitchFamily="34" charset="0"/>
              </a:rPr>
              <a:t>Grantodawcę</a:t>
            </a:r>
            <a:r>
              <a:rPr lang="pl-PL" sz="2100" dirty="0">
                <a:latin typeface="Calibri" panose="020F0502020204030204" pitchFamily="34" charset="0"/>
                <a:ea typeface="Calibri" panose="020F0502020204030204" pitchFamily="34" charset="0"/>
              </a:rPr>
              <a:t> w terminie </a:t>
            </a:r>
            <a:r>
              <a:rPr lang="pl-PL" sz="2100" b="1" dirty="0">
                <a:latin typeface="Calibri" panose="020F0502020204030204" pitchFamily="34" charset="0"/>
                <a:ea typeface="Calibri" panose="020F0502020204030204" pitchFamily="34" charset="0"/>
              </a:rPr>
              <a:t>nie dłuższym niż 20 dni roboczych</a:t>
            </a:r>
            <a:r>
              <a:rPr lang="pl-PL" sz="2100" dirty="0">
                <a:latin typeface="Calibri" panose="020F0502020204030204" pitchFamily="34" charset="0"/>
                <a:ea typeface="Calibri" panose="020F0502020204030204" pitchFamily="34" charset="0"/>
              </a:rPr>
              <a:t> od dnia wpływu do </a:t>
            </a:r>
            <a:r>
              <a:rPr lang="pl-PL" sz="2100" dirty="0">
                <a:latin typeface="Calibri" panose="020F0502020204030204" pitchFamily="34" charset="0"/>
                <a:ea typeface="Calibri" panose="020F0502020204030204" pitchFamily="34" charset="0"/>
              </a:rPr>
              <a:t>ORE.</a:t>
            </a:r>
          </a:p>
          <a:p>
            <a:r>
              <a:rPr lang="pl-PL" sz="21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Kwot</a:t>
            </a:r>
            <a:r>
              <a:rPr lang="pl-PL" sz="2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lang="pl-PL" sz="21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21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grant</a:t>
            </a:r>
            <a:r>
              <a:rPr lang="pl-PL" sz="2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ów</a:t>
            </a:r>
            <a:r>
              <a:rPr lang="pl-PL" sz="21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przyznan</a:t>
            </a:r>
            <a:r>
              <a:rPr lang="pl-PL" sz="2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ych</a:t>
            </a:r>
            <a:r>
              <a:rPr lang="pl-PL" sz="21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przez </a:t>
            </a:r>
            <a:r>
              <a:rPr lang="pl-PL" sz="21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Grantodawcę</a:t>
            </a:r>
            <a:r>
              <a:rPr lang="pl-PL" sz="21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(po </a:t>
            </a:r>
            <a:r>
              <a:rPr lang="pl-PL" sz="2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uwzględnieniu</a:t>
            </a:r>
            <a:r>
              <a:rPr lang="pl-PL" sz="21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negocjacji oraz </a:t>
            </a:r>
            <a:r>
              <a:rPr lang="pl-PL" sz="21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odwołań</a:t>
            </a:r>
            <a:r>
              <a:rPr lang="pl-PL" sz="2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pl-PL" sz="21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są</a:t>
            </a:r>
            <a:r>
              <a:rPr lang="pl-PL" sz="21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kwot</a:t>
            </a:r>
            <a:r>
              <a:rPr lang="pl-PL" sz="21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ami</a:t>
            </a:r>
            <a:r>
              <a:rPr lang="pl-PL" sz="21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ostateczn</a:t>
            </a:r>
            <a:r>
              <a:rPr lang="pl-PL" sz="21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ymi</a:t>
            </a:r>
            <a:r>
              <a:rPr lang="pl-PL" sz="21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pl-PL" sz="1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21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4962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l-PL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OGŁOSZENIE WYNIKÓW </a:t>
            </a:r>
            <a:endParaRPr lang="pl-PL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26463"/>
            <a:ext cx="8229600" cy="4525963"/>
          </a:xfrm>
        </p:spPr>
        <p:txBody>
          <a:bodyPr/>
          <a:lstStyle/>
          <a:p>
            <a:r>
              <a:rPr lang="pl-PL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Grantodawca</a:t>
            </a:r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pl-PL" sz="1800" b="1" dirty="0">
                <a:latin typeface="Calibri" panose="020F0502020204030204" pitchFamily="34" charset="0"/>
                <a:cs typeface="Calibri" panose="020F0502020204030204" pitchFamily="34" charset="0"/>
              </a:rPr>
              <a:t>za pośrednictwem poczty elektronicznej</a:t>
            </a:r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, na wskazane we wnioskach grantowych adresy do korespondencji, kontaktuje się ze wszystkimi Wnioskodawcami, informując ich o wynikach oceny. </a:t>
            </a:r>
          </a:p>
          <a:p>
            <a:pPr lvl="0"/>
            <a:r>
              <a:rPr lang="pl-PL" sz="1800" b="1" dirty="0">
                <a:latin typeface="Calibri" panose="020F0502020204030204" pitchFamily="34" charset="0"/>
                <a:cs typeface="Calibri" panose="020F0502020204030204" pitchFamily="34" charset="0"/>
              </a:rPr>
              <a:t>Lista </a:t>
            </a:r>
            <a:r>
              <a:rPr lang="pl-PL" sz="1800" b="1" dirty="0">
                <a:latin typeface="Calibri" panose="020F0502020204030204" pitchFamily="34" charset="0"/>
                <a:cs typeface="Calibri" panose="020F0502020204030204" pitchFamily="34" charset="0"/>
              </a:rPr>
              <a:t>podmiotów</a:t>
            </a:r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, którym przyznano </a:t>
            </a:r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grant, </a:t>
            </a:r>
            <a:r>
              <a:rPr lang="pl-PL" sz="1800" b="1" dirty="0">
                <a:latin typeface="Calibri" panose="020F0502020204030204" pitchFamily="34" charset="0"/>
                <a:cs typeface="Calibri" panose="020F0502020204030204" pitchFamily="34" charset="0"/>
              </a:rPr>
              <a:t>zostanie opublikowana na </a:t>
            </a:r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stronie projektu </a:t>
            </a:r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grantowego: </a:t>
            </a:r>
            <a:r>
              <a:rPr lang="pl-PL" sz="1800" u="sng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Projekty PO-WER/szkolenia i doradztwo dla kadr </a:t>
            </a:r>
            <a:r>
              <a:rPr lang="pl-PL" sz="1800" u="sng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ppp</a:t>
            </a:r>
            <a:r>
              <a:rPr lang="pl-PL" sz="1800" u="sng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/szkolenia i doradztwo dla kadr </a:t>
            </a:r>
            <a:r>
              <a:rPr lang="pl-PL" sz="1800" u="sng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ppp</a:t>
            </a:r>
            <a:r>
              <a:rPr lang="pl-PL" sz="1800" u="sng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 aktualności</a:t>
            </a:r>
            <a:endParaRPr lang="pl-PL" sz="1800" u="sng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2306"/>
              </a:spcAft>
            </a:pPr>
            <a:r>
              <a:rPr lang="pl-PL" sz="1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W przypadku </a:t>
            </a:r>
            <a:r>
              <a:rPr lang="pl-PL" sz="18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rezygnacji</a:t>
            </a:r>
            <a:r>
              <a:rPr lang="pl-PL" sz="1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wybranego </a:t>
            </a:r>
            <a:r>
              <a:rPr lang="pl-PL" sz="18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Grantobiorcy</a:t>
            </a:r>
            <a:r>
              <a:rPr lang="pl-PL" sz="1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pl-PL" sz="18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z podpisania umowy</a:t>
            </a:r>
            <a:r>
              <a:rPr lang="pl-PL" sz="1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, decyzję o rezygnacji należy przekazać niezwłocznie </a:t>
            </a:r>
            <a:r>
              <a:rPr lang="pl-PL" sz="18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Grantodawcy</a:t>
            </a:r>
            <a:r>
              <a:rPr lang="pl-PL" sz="1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pl-PL" sz="18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w formie pisemnej</a:t>
            </a:r>
            <a:r>
              <a:rPr lang="pl-PL" sz="1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, </a:t>
            </a:r>
            <a:r>
              <a:rPr lang="pl-PL" sz="18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nie później niż w ciągu 5 dni roboczych</a:t>
            </a:r>
            <a:r>
              <a:rPr lang="pl-PL" sz="1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od dnia otrzymania informacji o przyjęciu wniosku grantowego do realizacji. </a:t>
            </a:r>
            <a:endParaRPr lang="pl-PL" sz="15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pl-PL" sz="1800" u="sng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213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l-PL" sz="3000" b="1" dirty="0">
                <a:latin typeface="Calibri" panose="020F0502020204030204" pitchFamily="34" charset="0"/>
                <a:cs typeface="Calibri" panose="020F0502020204030204" pitchFamily="34" charset="0"/>
              </a:rPr>
              <a:t>PODPISANIE UMOWY O POWIERZENIE GRANTU</a:t>
            </a:r>
            <a:endParaRPr lang="pl-PL" sz="3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808521"/>
            <a:ext cx="8229600" cy="3584359"/>
          </a:xfrm>
        </p:spPr>
        <p:txBody>
          <a:bodyPr/>
          <a:lstStyle/>
          <a:p>
            <a:r>
              <a:rPr lang="pl-PL" sz="2250" dirty="0">
                <a:latin typeface="Calibri" panose="020F0502020204030204" pitchFamily="34" charset="0"/>
                <a:ea typeface="Calibri" panose="020F0502020204030204" pitchFamily="34" charset="0"/>
              </a:rPr>
              <a:t>Podstawą zobowiązującą </a:t>
            </a:r>
            <a:r>
              <a:rPr lang="pl-PL" sz="2250" dirty="0" err="1">
                <a:latin typeface="Calibri" panose="020F0502020204030204" pitchFamily="34" charset="0"/>
                <a:ea typeface="Calibri" panose="020F0502020204030204" pitchFamily="34" charset="0"/>
              </a:rPr>
              <a:t>Grantobiorcę</a:t>
            </a:r>
            <a:r>
              <a:rPr lang="pl-PL" sz="2250" dirty="0">
                <a:latin typeface="Calibri" panose="020F0502020204030204" pitchFamily="34" charset="0"/>
                <a:ea typeface="Calibri" panose="020F0502020204030204" pitchFamily="34" charset="0"/>
              </a:rPr>
              <a:t> do realizacji projektu jest </a:t>
            </a:r>
            <a:r>
              <a:rPr lang="pl-PL" sz="2250" b="1" dirty="0">
                <a:latin typeface="Calibri" panose="020F0502020204030204" pitchFamily="34" charset="0"/>
                <a:ea typeface="Calibri" panose="020F0502020204030204" pitchFamily="34" charset="0"/>
              </a:rPr>
              <a:t>umowa o powierzenie grantu.</a:t>
            </a:r>
          </a:p>
          <a:p>
            <a:r>
              <a:rPr lang="pl-PL" sz="225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Przed </a:t>
            </a:r>
            <a:r>
              <a:rPr lang="pl-PL" sz="225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podpisaniem umowy</a:t>
            </a:r>
            <a:r>
              <a:rPr lang="pl-PL" sz="2250" i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pl-PL" sz="225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Wnioskodawca dostarczy, w terminie </a:t>
            </a:r>
            <a:r>
              <a:rPr lang="pl-PL" sz="225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nie krótszym niż 5 dni</a:t>
            </a:r>
            <a:r>
              <a:rPr lang="pl-PL" sz="225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od otrzymania informacji o pozytywnej ocenie wniosku, do </a:t>
            </a:r>
            <a:r>
              <a:rPr lang="pl-PL" sz="225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Grantodawcy</a:t>
            </a:r>
            <a:r>
              <a:rPr lang="pl-PL" sz="225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pl-PL" sz="225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oryginały dokumentów</a:t>
            </a:r>
            <a:r>
              <a:rPr lang="pl-PL" sz="225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wymienionych w Regulaminie konkursu </a:t>
            </a:r>
            <a:r>
              <a:rPr lang="pl-PL" sz="2250" dirty="0">
                <a:latin typeface="Calibri" panose="020F0502020204030204" pitchFamily="34" charset="0"/>
                <a:cs typeface="Calibri" panose="020F0502020204030204" pitchFamily="34" charset="0"/>
              </a:rPr>
              <a:t>§10 ust. 6.</a:t>
            </a:r>
            <a:endParaRPr lang="pl-PL" sz="225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l-PL" sz="225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Oświadczenia</a:t>
            </a:r>
            <a:r>
              <a:rPr lang="pl-PL" sz="225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muszą zostać dostarczone </a:t>
            </a:r>
            <a:r>
              <a:rPr lang="pl-PL" sz="225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w oryginale i być podpisane przez osoby uprawnione</a:t>
            </a:r>
            <a:r>
              <a:rPr lang="pl-PL" sz="225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do reprezentacji Wnioskodawcy</a:t>
            </a:r>
            <a:endParaRPr lang="pl-PL" sz="225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pl-PL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654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 descr="Na pomarańczowym tle narysowana jest biaym kolorem schematyczna żarówka, wewnątrz której są rysunkowe, białe koła zębate.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57251"/>
            <a:ext cx="9144000" cy="4780316"/>
          </a:xfrm>
          <a:prstGeom prst="rect">
            <a:avLst/>
          </a:prstGeom>
        </p:spPr>
      </p:pic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69917" y="1602280"/>
            <a:ext cx="8229600" cy="3394472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endParaRPr lang="pl-PL" dirty="0" smtClean="0"/>
          </a:p>
          <a:p>
            <a:pPr marL="0" indent="0">
              <a:spcBef>
                <a:spcPts val="0"/>
              </a:spcBef>
              <a:buNone/>
            </a:pPr>
            <a:endParaRPr lang="pl-PL" dirty="0"/>
          </a:p>
          <a:p>
            <a:pPr marL="0" indent="0">
              <a:spcBef>
                <a:spcPts val="0"/>
              </a:spcBef>
              <a:buNone/>
            </a:pPr>
            <a:endParaRPr lang="pl-PL" dirty="0" smtClean="0"/>
          </a:p>
          <a:p>
            <a:pPr marL="0" indent="0">
              <a:spcBef>
                <a:spcPts val="0"/>
              </a:spcBef>
              <a:buNone/>
            </a:pPr>
            <a:endParaRPr lang="pl-PL" dirty="0"/>
          </a:p>
          <a:p>
            <a:pPr marL="0" indent="0">
              <a:spcBef>
                <a:spcPts val="0"/>
              </a:spcBef>
              <a:buNone/>
            </a:pPr>
            <a:endParaRPr lang="pl-PL" dirty="0" smtClean="0"/>
          </a:p>
          <a:p>
            <a:pPr marL="0" indent="0">
              <a:spcBef>
                <a:spcPts val="0"/>
              </a:spcBef>
              <a:buNone/>
            </a:pPr>
            <a:endParaRPr lang="pl-PL" dirty="0"/>
          </a:p>
          <a:p>
            <a:pPr marL="0" indent="0">
              <a:spcBef>
                <a:spcPts val="0"/>
              </a:spcBef>
              <a:buNone/>
            </a:pPr>
            <a:endParaRPr lang="pl-PL" dirty="0" smtClean="0"/>
          </a:p>
          <a:p>
            <a:pPr marL="0" indent="0">
              <a:spcBef>
                <a:spcPts val="0"/>
              </a:spcBef>
              <a:buNone/>
            </a:pPr>
            <a:r>
              <a:rPr lang="pl-PL" dirty="0" smtClean="0"/>
              <a:t>Dziękujemy za uwagę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81837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l-PL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CEL KONKURSU</a:t>
            </a:r>
            <a:endParaRPr lang="pl-PL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801147"/>
            <a:ext cx="6164826" cy="3443749"/>
          </a:xfrm>
        </p:spPr>
        <p:txBody>
          <a:bodyPr/>
          <a:lstStyle/>
          <a:p>
            <a:pPr marL="0" indent="0">
              <a:buNone/>
            </a:pPr>
            <a:r>
              <a:rPr lang="pl-PL" sz="2700" dirty="0">
                <a:latin typeface="Calibri" panose="020F0502020204030204" pitchFamily="34" charset="0"/>
                <a:cs typeface="Calibri" panose="020F0502020204030204" pitchFamily="34" charset="0"/>
              </a:rPr>
              <a:t>Wyłonienie </a:t>
            </a:r>
            <a:r>
              <a:rPr lang="pl-PL" sz="2700" dirty="0">
                <a:latin typeface="Calibri" panose="020F0502020204030204" pitchFamily="34" charset="0"/>
                <a:cs typeface="Calibri" panose="020F0502020204030204" pitchFamily="34" charset="0"/>
              </a:rPr>
              <a:t>przedsięwzięć grantowych, które w największym stopniu przyczynią się do osiągnięcia celu projektu tj. </a:t>
            </a:r>
            <a:r>
              <a:rPr lang="pl-PL" sz="2700" b="1" dirty="0">
                <a:latin typeface="Calibri" panose="020F0502020204030204" pitchFamily="34" charset="0"/>
                <a:cs typeface="Calibri" panose="020F0502020204030204" pitchFamily="34" charset="0"/>
              </a:rPr>
              <a:t>do wsparcia pracowników poradni psychologiczno-pedagogicznych we wdrażaniu modelowych rozwiązań z zakresu prowadzenia oceny  </a:t>
            </a:r>
            <a:r>
              <a:rPr lang="pl-PL" sz="2700" b="1" dirty="0">
                <a:latin typeface="Calibri" panose="020F0502020204030204" pitchFamily="34" charset="0"/>
                <a:cs typeface="Calibri" panose="020F0502020204030204" pitchFamily="34" charset="0"/>
              </a:rPr>
              <a:t>funkcjonalnej </a:t>
            </a:r>
            <a:r>
              <a:rPr lang="pl-PL" sz="2700" b="1" dirty="0">
                <a:latin typeface="Calibri" panose="020F0502020204030204" pitchFamily="34" charset="0"/>
                <a:cs typeface="Calibri" panose="020F0502020204030204" pitchFamily="34" charset="0"/>
              </a:rPr>
              <a:t>dla dzieci i uczniów.</a:t>
            </a:r>
          </a:p>
          <a:p>
            <a:pPr marL="0" indent="0">
              <a:buNone/>
            </a:pPr>
            <a:endParaRPr lang="pl-PL" sz="27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2374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l-PL" sz="2700" b="1" dirty="0">
                <a:latin typeface="Calibri" panose="020F0502020204030204" pitchFamily="34" charset="0"/>
                <a:cs typeface="Calibri" panose="020F0502020204030204" pitchFamily="34" charset="0"/>
              </a:rPr>
              <a:t>KONKURS GRANTOWY – PODSTAWOWE INFORMACJE</a:t>
            </a:r>
            <a:endParaRPr lang="pl-PL" sz="27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920479"/>
            <a:ext cx="8229600" cy="3394472"/>
          </a:xfrm>
        </p:spPr>
        <p:txBody>
          <a:bodyPr/>
          <a:lstStyle/>
          <a:p>
            <a:r>
              <a:rPr lang="pl-PL" sz="2700" dirty="0">
                <a:latin typeface="Calibri" panose="020F0502020204030204" pitchFamily="34" charset="0"/>
                <a:cs typeface="Calibri" panose="020F0502020204030204" pitchFamily="34" charset="0"/>
              </a:rPr>
              <a:t>Konkurs </a:t>
            </a:r>
            <a:r>
              <a:rPr lang="pl-PL" sz="2700" dirty="0">
                <a:latin typeface="Calibri" panose="020F0502020204030204" pitchFamily="34" charset="0"/>
                <a:cs typeface="Calibri" panose="020F0502020204030204" pitchFamily="34" charset="0"/>
              </a:rPr>
              <a:t>jest </a:t>
            </a:r>
            <a:r>
              <a:rPr lang="pl-PL" sz="2700" dirty="0">
                <a:latin typeface="Calibri" panose="020F0502020204030204" pitchFamily="34" charset="0"/>
                <a:cs typeface="Calibri" panose="020F0502020204030204" pitchFamily="34" charset="0"/>
              </a:rPr>
              <a:t>prowadzony na terenie całej </a:t>
            </a:r>
            <a:r>
              <a:rPr lang="pl-PL" sz="2700" dirty="0">
                <a:latin typeface="Calibri" panose="020F0502020204030204" pitchFamily="34" charset="0"/>
                <a:cs typeface="Calibri" panose="020F0502020204030204" pitchFamily="34" charset="0"/>
              </a:rPr>
              <a:t>Polski.</a:t>
            </a:r>
          </a:p>
          <a:p>
            <a:r>
              <a:rPr lang="pl-PL" sz="2700" dirty="0">
                <a:latin typeface="Calibri" panose="020F0502020204030204" pitchFamily="34" charset="0"/>
                <a:cs typeface="Calibri" panose="020F0502020204030204" pitchFamily="34" charset="0"/>
              </a:rPr>
              <a:t>W ramach konkursu zostanie udzielonych </a:t>
            </a:r>
            <a:r>
              <a:rPr lang="pl-PL" sz="2700" b="1" dirty="0">
                <a:latin typeface="Calibri" panose="020F0502020204030204" pitchFamily="34" charset="0"/>
                <a:cs typeface="Calibri" panose="020F0502020204030204" pitchFamily="34" charset="0"/>
              </a:rPr>
              <a:t>16 </a:t>
            </a:r>
            <a:r>
              <a:rPr lang="pl-PL" sz="2700" b="1" dirty="0">
                <a:latin typeface="Calibri" panose="020F0502020204030204" pitchFamily="34" charset="0"/>
                <a:cs typeface="Calibri" panose="020F0502020204030204" pitchFamily="34" charset="0"/>
              </a:rPr>
              <a:t>grantów.</a:t>
            </a:r>
          </a:p>
          <a:p>
            <a:r>
              <a:rPr lang="pl-PL" sz="2700" dirty="0">
                <a:latin typeface="Calibri" panose="020F0502020204030204" pitchFamily="34" charset="0"/>
                <a:cs typeface="Calibri" panose="020F0502020204030204" pitchFamily="34" charset="0"/>
              </a:rPr>
              <a:t>K</a:t>
            </a:r>
            <a:r>
              <a:rPr lang="pl-PL" sz="2700" dirty="0">
                <a:latin typeface="Calibri" panose="020F0502020204030204" pitchFamily="34" charset="0"/>
                <a:cs typeface="Calibri" panose="020F0502020204030204" pitchFamily="34" charset="0"/>
              </a:rPr>
              <a:t>onkurs </a:t>
            </a:r>
            <a:r>
              <a:rPr lang="pl-PL" sz="2700" dirty="0">
                <a:latin typeface="Calibri" panose="020F0502020204030204" pitchFamily="34" charset="0"/>
                <a:cs typeface="Calibri" panose="020F0502020204030204" pitchFamily="34" charset="0"/>
              </a:rPr>
              <a:t>ma </a:t>
            </a:r>
            <a:r>
              <a:rPr lang="pl-PL" sz="2700" b="1" dirty="0">
                <a:latin typeface="Calibri" panose="020F0502020204030204" pitchFamily="34" charset="0"/>
                <a:cs typeface="Calibri" panose="020F0502020204030204" pitchFamily="34" charset="0"/>
              </a:rPr>
              <a:t>charakter otwarty </a:t>
            </a:r>
            <a:r>
              <a:rPr lang="pl-PL" sz="2700" dirty="0">
                <a:latin typeface="Calibri" panose="020F0502020204030204" pitchFamily="34" charset="0"/>
                <a:cs typeface="Calibri" panose="020F0502020204030204" pitchFamily="34" charset="0"/>
              </a:rPr>
              <a:t>i odbywać się będzie </a:t>
            </a:r>
            <a:r>
              <a:rPr lang="pl-PL" sz="27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w </a:t>
            </a:r>
            <a:r>
              <a:rPr lang="pl-PL" sz="2700" b="1" dirty="0">
                <a:latin typeface="Calibri" panose="020F0502020204030204" pitchFamily="34" charset="0"/>
                <a:cs typeface="Calibri" panose="020F0502020204030204" pitchFamily="34" charset="0"/>
              </a:rPr>
              <a:t>rundach.</a:t>
            </a:r>
          </a:p>
          <a:p>
            <a:r>
              <a:rPr lang="pl-PL" sz="2700" dirty="0">
                <a:latin typeface="Calibri" panose="020F0502020204030204" pitchFamily="34" charset="0"/>
                <a:cs typeface="Calibri" panose="020F0502020204030204" pitchFamily="34" charset="0"/>
              </a:rPr>
              <a:t>Wnioskowany okres realizacji przedsięwzięcia grantowego wynosi </a:t>
            </a:r>
            <a:r>
              <a:rPr lang="pl-PL" sz="2700" b="1" dirty="0">
                <a:latin typeface="Calibri" panose="020F0502020204030204" pitchFamily="34" charset="0"/>
                <a:cs typeface="Calibri" panose="020F0502020204030204" pitchFamily="34" charset="0"/>
              </a:rPr>
              <a:t>minimum 12 </a:t>
            </a:r>
            <a:r>
              <a:rPr lang="pl-PL" sz="2700" b="1" dirty="0">
                <a:latin typeface="Calibri" panose="020F0502020204030204" pitchFamily="34" charset="0"/>
                <a:cs typeface="Calibri" panose="020F0502020204030204" pitchFamily="34" charset="0"/>
              </a:rPr>
              <a:t>miesięcy.</a:t>
            </a:r>
          </a:p>
          <a:p>
            <a:r>
              <a:rPr lang="pl-PL" sz="2700" dirty="0">
                <a:latin typeface="Calibri" panose="020F0502020204030204" pitchFamily="34" charset="0"/>
                <a:cs typeface="Calibri" panose="020F0502020204030204" pitchFamily="34" charset="0"/>
              </a:rPr>
              <a:t>Granty muszą zostać zrealizowane </a:t>
            </a:r>
            <a:r>
              <a:rPr lang="pl-PL" sz="2700" b="1" dirty="0">
                <a:latin typeface="Calibri" panose="020F0502020204030204" pitchFamily="34" charset="0"/>
                <a:cs typeface="Calibri" panose="020F0502020204030204" pitchFamily="34" charset="0"/>
              </a:rPr>
              <a:t>do czerwca </a:t>
            </a:r>
            <a:r>
              <a:rPr lang="pl-PL" sz="2700" b="1" dirty="0">
                <a:latin typeface="Calibri" panose="020F0502020204030204" pitchFamily="34" charset="0"/>
                <a:cs typeface="Calibri" panose="020F0502020204030204" pitchFamily="34" charset="0"/>
              </a:rPr>
              <a:t>2023 </a:t>
            </a:r>
            <a:r>
              <a:rPr lang="pl-PL" sz="2700" b="1" dirty="0">
                <a:latin typeface="Calibri" panose="020F0502020204030204" pitchFamily="34" charset="0"/>
                <a:cs typeface="Calibri" panose="020F0502020204030204" pitchFamily="34" charset="0"/>
              </a:rPr>
              <a:t>r.</a:t>
            </a:r>
          </a:p>
        </p:txBody>
      </p:sp>
    </p:spTree>
    <p:extLst>
      <p:ext uri="{BB962C8B-B14F-4D97-AF65-F5344CB8AC3E}">
        <p14:creationId xmlns:p14="http://schemas.microsoft.com/office/powerpoint/2010/main" val="1503876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l-PL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KTO MOŻE BYĆ GRANTOBIORCĄ?</a:t>
            </a:r>
            <a:endParaRPr lang="pl-PL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1" y="2918305"/>
            <a:ext cx="4898204" cy="1174340"/>
          </a:xfrm>
        </p:spPr>
        <p:txBody>
          <a:bodyPr/>
          <a:lstStyle/>
          <a:p>
            <a:pPr marL="0" indent="0">
              <a:buNone/>
            </a:pPr>
            <a:r>
              <a:rPr lang="pl-PL" sz="2700" b="1" dirty="0"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pl-PL" sz="2700" b="1" dirty="0">
                <a:latin typeface="Calibri" panose="020F0502020204030204" pitchFamily="34" charset="0"/>
                <a:cs typeface="Calibri" panose="020F0502020204030204" pitchFamily="34" charset="0"/>
              </a:rPr>
              <a:t>rgany </a:t>
            </a:r>
            <a:r>
              <a:rPr lang="pl-PL" sz="2700" b="1" dirty="0">
                <a:latin typeface="Calibri" panose="020F0502020204030204" pitchFamily="34" charset="0"/>
                <a:cs typeface="Calibri" panose="020F0502020204030204" pitchFamily="34" charset="0"/>
              </a:rPr>
              <a:t>prowadzące </a:t>
            </a:r>
            <a:r>
              <a:rPr lang="pl-PL" sz="2700" dirty="0">
                <a:latin typeface="Calibri" panose="020F0502020204030204" pitchFamily="34" charset="0"/>
                <a:cs typeface="Calibri" panose="020F0502020204030204" pitchFamily="34" charset="0"/>
              </a:rPr>
              <a:t>poradnie psychologiczno-pedagogiczne (publiczne i niepubliczne).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16426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l-PL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W JAKI SPSÓB BĘDĄ WYPŁACANE GRANTY?</a:t>
            </a:r>
            <a:endParaRPr lang="pl-PL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920479"/>
            <a:ext cx="8229600" cy="1070609"/>
          </a:xfrm>
        </p:spPr>
        <p:txBody>
          <a:bodyPr/>
          <a:lstStyle/>
          <a:p>
            <a:pPr marL="0" indent="0">
              <a:buNone/>
            </a:pPr>
            <a:r>
              <a:rPr lang="pl-PL" sz="2700" dirty="0">
                <a:latin typeface="Calibri" panose="020F0502020204030204" pitchFamily="34" charset="0"/>
                <a:cs typeface="Calibri" panose="020F0502020204030204" pitchFamily="34" charset="0"/>
              </a:rPr>
              <a:t>Granty będą wypłacane </a:t>
            </a:r>
            <a:r>
              <a:rPr lang="pl-PL" sz="2700" b="1" dirty="0">
                <a:latin typeface="Calibri" panose="020F0502020204030204" pitchFamily="34" charset="0"/>
                <a:cs typeface="Calibri" panose="020F0502020204030204" pitchFamily="34" charset="0"/>
              </a:rPr>
              <a:t>w formie zaliczek w czterech transzach</a:t>
            </a:r>
            <a:r>
              <a:rPr lang="pl-PL" sz="2700" dirty="0">
                <a:latin typeface="Calibri" panose="020F0502020204030204" pitchFamily="34" charset="0"/>
                <a:cs typeface="Calibri" panose="020F0502020204030204" pitchFamily="34" charset="0"/>
              </a:rPr>
              <a:t>, na realizację każdego </a:t>
            </a:r>
            <a:r>
              <a:rPr lang="pl-PL" sz="2700" dirty="0">
                <a:latin typeface="Calibri" panose="020F0502020204030204" pitchFamily="34" charset="0"/>
                <a:cs typeface="Calibri" panose="020F0502020204030204" pitchFamily="34" charset="0"/>
              </a:rPr>
              <a:t>z etapów działań.</a:t>
            </a:r>
            <a:endParaRPr lang="pl-PL" sz="27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6619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l-PL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CO MOŻNA SFINANSOWAĆ Z GRANTU?</a:t>
            </a:r>
            <a:endParaRPr lang="pl-PL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2936472"/>
            <a:ext cx="8229600" cy="1383029"/>
          </a:xfrm>
        </p:spPr>
        <p:txBody>
          <a:bodyPr/>
          <a:lstStyle/>
          <a:p>
            <a:pPr marL="0" indent="0">
              <a:buNone/>
            </a:pPr>
            <a:r>
              <a:rPr lang="pl-PL" sz="2700" b="1" dirty="0">
                <a:latin typeface="Calibri" panose="020F0502020204030204" pitchFamily="34" charset="0"/>
                <a:cs typeface="Calibri" panose="020F0502020204030204" pitchFamily="34" charset="0"/>
              </a:rPr>
              <a:t>Każdy </a:t>
            </a:r>
            <a:r>
              <a:rPr lang="pl-PL" sz="2700" b="1" dirty="0">
                <a:latin typeface="Calibri" panose="020F0502020204030204" pitchFamily="34" charset="0"/>
                <a:cs typeface="Calibri" panose="020F0502020204030204" pitchFamily="34" charset="0"/>
              </a:rPr>
              <a:t>wydatek dotyczący zadań merytorycznych </a:t>
            </a:r>
            <a:r>
              <a:rPr lang="pl-PL" sz="2700" dirty="0">
                <a:latin typeface="Calibri" panose="020F0502020204030204" pitchFamily="34" charset="0"/>
                <a:cs typeface="Calibri" panose="020F0502020204030204" pitchFamily="34" charset="0"/>
              </a:rPr>
              <a:t>związanych z realizacją zadań przewidzianych w ramach grantu, </a:t>
            </a:r>
            <a:r>
              <a:rPr lang="pl-PL" sz="2700" b="1" dirty="0">
                <a:latin typeface="Calibri" panose="020F0502020204030204" pitchFamily="34" charset="0"/>
                <a:cs typeface="Calibri" panose="020F0502020204030204" pitchFamily="34" charset="0"/>
              </a:rPr>
              <a:t>zgodnie z zatwierdzonym </a:t>
            </a:r>
            <a:r>
              <a:rPr lang="pl-PL" sz="2700" b="1" dirty="0">
                <a:latin typeface="Calibri" panose="020F0502020204030204" pitchFamily="34" charset="0"/>
                <a:cs typeface="Calibri" panose="020F0502020204030204" pitchFamily="34" charset="0"/>
              </a:rPr>
              <a:t>wnioskiem</a:t>
            </a:r>
            <a:r>
              <a:rPr lang="pl-PL" sz="27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pl-PL" sz="27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2164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l-PL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ZAKRES ZADAŃ GRANTOBIORCÓW </a:t>
            </a:r>
            <a:endParaRPr lang="pl-PL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920479"/>
            <a:ext cx="8229600" cy="3531395"/>
          </a:xfrm>
        </p:spPr>
        <p:txBody>
          <a:bodyPr/>
          <a:lstStyle/>
          <a:p>
            <a:r>
              <a:rPr lang="pl-PL" sz="1800" b="1" dirty="0">
                <a:latin typeface="Calibri" panose="020F0502020204030204" pitchFamily="34" charset="0"/>
                <a:cs typeface="Calibri" panose="020F0502020204030204" pitchFamily="34" charset="0"/>
              </a:rPr>
              <a:t>U</a:t>
            </a:r>
            <a:r>
              <a:rPr lang="pl-PL" sz="1800" b="1" dirty="0">
                <a:latin typeface="Calibri" panose="020F0502020204030204" pitchFamily="34" charset="0"/>
                <a:cs typeface="Calibri" panose="020F0502020204030204" pitchFamily="34" charset="0"/>
              </a:rPr>
              <a:t>dział </a:t>
            </a:r>
            <a:r>
              <a:rPr lang="pl-PL" sz="1800" b="1" dirty="0">
                <a:latin typeface="Calibri" panose="020F0502020204030204" pitchFamily="34" charset="0"/>
                <a:cs typeface="Calibri" panose="020F0502020204030204" pitchFamily="34" charset="0"/>
              </a:rPr>
              <a:t>pracowników </a:t>
            </a:r>
            <a:r>
              <a:rPr lang="pl-PL" sz="1800" b="1" dirty="0">
                <a:latin typeface="Calibri" panose="020F0502020204030204" pitchFamily="34" charset="0"/>
                <a:cs typeface="Calibri" panose="020F0502020204030204" pitchFamily="34" charset="0"/>
              </a:rPr>
              <a:t>PPP </a:t>
            </a:r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(koordynujących) </a:t>
            </a:r>
            <a:r>
              <a:rPr lang="pl-PL" sz="1800" b="1" dirty="0">
                <a:latin typeface="Calibri" panose="020F0502020204030204" pitchFamily="34" charset="0"/>
                <a:cs typeface="Calibri" panose="020F0502020204030204" pitchFamily="34" charset="0"/>
              </a:rPr>
              <a:t>w szkoleniach </a:t>
            </a:r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z zakresu wdrażania oceny funkcjonalnej m.in. z wykorzystaniem narzędzi </a:t>
            </a:r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diagnostycznych (przeszkolenie </a:t>
            </a:r>
            <a:r>
              <a:rPr lang="pl-PL" sz="1800" b="1" dirty="0">
                <a:latin typeface="Calibri" panose="020F0502020204030204" pitchFamily="34" charset="0"/>
                <a:cs typeface="Calibri" panose="020F0502020204030204" pitchFamily="34" charset="0"/>
              </a:rPr>
              <a:t>minimum 48 osób z 16 </a:t>
            </a:r>
            <a:r>
              <a:rPr lang="pl-PL" sz="1800" b="1" dirty="0">
                <a:latin typeface="Calibri" panose="020F0502020204030204" pitchFamily="34" charset="0"/>
                <a:cs typeface="Calibri" panose="020F0502020204030204" pitchFamily="34" charset="0"/>
              </a:rPr>
              <a:t>PPP</a:t>
            </a:r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).</a:t>
            </a:r>
          </a:p>
          <a:p>
            <a:pPr lvl="0"/>
            <a:r>
              <a:rPr lang="pl-PL" sz="1800" b="1" dirty="0">
                <a:latin typeface="Calibri" panose="020F0502020204030204" pitchFamily="34" charset="0"/>
                <a:cs typeface="Calibri" panose="020F0502020204030204" pitchFamily="34" charset="0"/>
              </a:rPr>
              <a:t>Organizacja </a:t>
            </a:r>
            <a:r>
              <a:rPr lang="pl-PL" sz="1800" b="1" dirty="0">
                <a:latin typeface="Calibri" panose="020F0502020204030204" pitchFamily="34" charset="0"/>
                <a:cs typeface="Calibri" panose="020F0502020204030204" pitchFamily="34" charset="0"/>
              </a:rPr>
              <a:t>i przeprowadzenie przez pracowników </a:t>
            </a:r>
            <a:r>
              <a:rPr lang="pl-PL" sz="1800" b="1" dirty="0">
                <a:latin typeface="Calibri" panose="020F0502020204030204" pitchFamily="34" charset="0"/>
                <a:cs typeface="Calibri" panose="020F0502020204030204" pitchFamily="34" charset="0"/>
              </a:rPr>
              <a:t>PPP </a:t>
            </a:r>
            <a:r>
              <a:rPr lang="pl-PL" sz="1800" b="1" dirty="0">
                <a:latin typeface="Calibri" panose="020F0502020204030204" pitchFamily="34" charset="0"/>
                <a:cs typeface="Calibri" panose="020F0502020204030204" pitchFamily="34" charset="0"/>
              </a:rPr>
              <a:t>koordynujących szkoleń </a:t>
            </a:r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na terenie swojego województwa, m.in. w zakresie prowadzenia oceny funkcjonalnej z uwzględnieniem stosowania </a:t>
            </a:r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ww. narzędzi diagnostycznych oraz </a:t>
            </a:r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oceny funkcjonalnej </a:t>
            </a:r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pl-PL" sz="1800" b="1" dirty="0">
                <a:latin typeface="Calibri" panose="020F0502020204030204" pitchFamily="34" charset="0"/>
                <a:cs typeface="Calibri" panose="020F0502020204030204" pitchFamily="34" charset="0"/>
              </a:rPr>
              <a:t>przeszkolenie </a:t>
            </a:r>
            <a:r>
              <a:rPr lang="pl-PL" sz="1800" b="1" dirty="0">
                <a:latin typeface="Calibri" panose="020F0502020204030204" pitchFamily="34" charset="0"/>
                <a:cs typeface="Calibri" panose="020F0502020204030204" pitchFamily="34" charset="0"/>
              </a:rPr>
              <a:t>łącznie 1440 pracowników </a:t>
            </a:r>
            <a:r>
              <a:rPr lang="pl-PL" sz="1800" b="1" dirty="0">
                <a:latin typeface="Calibri" panose="020F0502020204030204" pitchFamily="34" charset="0"/>
                <a:cs typeface="Calibri" panose="020F0502020204030204" pitchFamily="34" charset="0"/>
              </a:rPr>
              <a:t>PPP </a:t>
            </a:r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k</a:t>
            </a:r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ażdy </a:t>
            </a:r>
            <a:r>
              <a:rPr lang="pl-PL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Grantobiorca</a:t>
            </a:r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przeszkoli </a:t>
            </a:r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nie mniej niż 90 pracowników </a:t>
            </a:r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PPP).</a:t>
            </a:r>
          </a:p>
          <a:p>
            <a:r>
              <a:rPr lang="pl-PL" sz="1800" b="1" dirty="0"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pl-PL" sz="1800" b="1" dirty="0">
                <a:latin typeface="Calibri" panose="020F0502020204030204" pitchFamily="34" charset="0"/>
                <a:cs typeface="Calibri" panose="020F0502020204030204" pitchFamily="34" charset="0"/>
              </a:rPr>
              <a:t>rzeprowadzenie </a:t>
            </a:r>
            <a:r>
              <a:rPr lang="pl-PL" sz="1800" b="1" dirty="0">
                <a:latin typeface="Calibri" panose="020F0502020204030204" pitchFamily="34" charset="0"/>
                <a:cs typeface="Calibri" panose="020F0502020204030204" pitchFamily="34" charset="0"/>
              </a:rPr>
              <a:t>przez </a:t>
            </a:r>
            <a:r>
              <a:rPr lang="pl-PL" sz="1800" b="1" dirty="0">
                <a:latin typeface="Calibri" panose="020F0502020204030204" pitchFamily="34" charset="0"/>
                <a:cs typeface="Calibri" panose="020F0502020204030204" pitchFamily="34" charset="0"/>
              </a:rPr>
              <a:t>PPP </a:t>
            </a:r>
            <a:r>
              <a:rPr lang="pl-PL" sz="1800" b="1" dirty="0">
                <a:latin typeface="Calibri" panose="020F0502020204030204" pitchFamily="34" charset="0"/>
                <a:cs typeface="Calibri" panose="020F0502020204030204" pitchFamily="34" charset="0"/>
              </a:rPr>
              <a:t>uczestniczące w konkursie grantowym oceny funkcjonalnej dzieci i </a:t>
            </a:r>
            <a:r>
              <a:rPr lang="pl-PL" sz="1800" b="1" dirty="0">
                <a:latin typeface="Calibri" panose="020F0502020204030204" pitchFamily="34" charset="0"/>
                <a:cs typeface="Calibri" panose="020F0502020204030204" pitchFamily="34" charset="0"/>
              </a:rPr>
              <a:t>uczniów</a:t>
            </a:r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w tym prowadzenia działań </a:t>
            </a:r>
            <a:r>
              <a:rPr lang="pl-PL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postdiagnostycznych</a:t>
            </a:r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 w szkołach objętych wsparciem </a:t>
            </a:r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każdy </a:t>
            </a:r>
            <a:r>
              <a:rPr lang="pl-PL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Grantobiorca</a:t>
            </a:r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 odpowiada za </a:t>
            </a:r>
            <a:r>
              <a:rPr lang="pl-PL" sz="1800" b="1" dirty="0">
                <a:latin typeface="Calibri" panose="020F0502020204030204" pitchFamily="34" charset="0"/>
                <a:cs typeface="Calibri" panose="020F0502020204030204" pitchFamily="34" charset="0"/>
              </a:rPr>
              <a:t>objęcie wsparciem minimum 50 dzieci/uczniów</a:t>
            </a:r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).</a:t>
            </a:r>
            <a:endParaRPr lang="pl-PL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8925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l-PL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ETAPY REALIZACJI ZADAŃ GRANTOBIORCÓW</a:t>
            </a:r>
            <a:endParaRPr lang="pl-PL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855053"/>
            <a:ext cx="5666509" cy="3629493"/>
          </a:xfrm>
        </p:spPr>
        <p:txBody>
          <a:bodyPr/>
          <a:lstStyle/>
          <a:p>
            <a:r>
              <a:rPr lang="pl-PL" b="1" dirty="0">
                <a:latin typeface="Calibri" panose="020F0502020204030204" pitchFamily="34" charset="0"/>
                <a:cs typeface="Calibri" panose="020F0502020204030204" pitchFamily="34" charset="0"/>
              </a:rPr>
              <a:t>Etap </a:t>
            </a:r>
            <a:r>
              <a:rPr lang="pl-PL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1 </a:t>
            </a:r>
            <a:r>
              <a:rPr lang="pl-PL" dirty="0" smtClean="0">
                <a:latin typeface="Calibri" panose="020F0502020204030204" pitchFamily="34" charset="0"/>
                <a:cs typeface="Calibri" panose="020F0502020204030204" pitchFamily="34" charset="0"/>
              </a:rPr>
              <a:t>- Działania </a:t>
            </a: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wstępne i przeszkolenie </a:t>
            </a:r>
            <a:r>
              <a:rPr lang="pl-PL" dirty="0" smtClean="0">
                <a:latin typeface="Calibri" panose="020F0502020204030204" pitchFamily="34" charset="0"/>
                <a:cs typeface="Calibri" panose="020F0502020204030204" pitchFamily="34" charset="0"/>
              </a:rPr>
              <a:t>kadry.</a:t>
            </a:r>
          </a:p>
          <a:p>
            <a:r>
              <a:rPr lang="pl-PL" b="1" dirty="0">
                <a:latin typeface="Calibri" panose="020F0502020204030204" pitchFamily="34" charset="0"/>
                <a:cs typeface="Calibri" panose="020F0502020204030204" pitchFamily="34" charset="0"/>
              </a:rPr>
              <a:t>Etap </a:t>
            </a:r>
            <a:r>
              <a:rPr lang="pl-PL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2 </a:t>
            </a:r>
            <a:r>
              <a:rPr lang="pl-PL" dirty="0" smtClean="0">
                <a:latin typeface="Calibri" panose="020F0502020204030204" pitchFamily="34" charset="0"/>
                <a:cs typeface="Calibri" panose="020F0502020204030204" pitchFamily="34" charset="0"/>
              </a:rPr>
              <a:t>- Przygotowanie</a:t>
            </a: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, organizacja i przeprowadzenie szkoleń przez pracowników poradni </a:t>
            </a:r>
            <a:r>
              <a:rPr lang="pl-PL" dirty="0" smtClean="0">
                <a:latin typeface="Calibri" panose="020F0502020204030204" pitchFamily="34" charset="0"/>
                <a:cs typeface="Calibri" panose="020F0502020204030204" pitchFamily="34" charset="0"/>
              </a:rPr>
              <a:t>koordynujących.</a:t>
            </a:r>
          </a:p>
          <a:p>
            <a:r>
              <a:rPr lang="pl-PL" b="1" dirty="0">
                <a:latin typeface="Calibri" panose="020F0502020204030204" pitchFamily="34" charset="0"/>
                <a:cs typeface="Calibri" panose="020F0502020204030204" pitchFamily="34" charset="0"/>
              </a:rPr>
              <a:t>Etap </a:t>
            </a:r>
            <a:r>
              <a:rPr lang="pl-PL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3 </a:t>
            </a:r>
            <a:r>
              <a:rPr lang="pl-PL" dirty="0" smtClean="0">
                <a:latin typeface="Calibri" panose="020F0502020204030204" pitchFamily="34" charset="0"/>
                <a:cs typeface="Calibri" panose="020F0502020204030204" pitchFamily="34" charset="0"/>
              </a:rPr>
              <a:t>- Realizacja </a:t>
            </a: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działań wdrożeniowych oraz wsparcia dla osób </a:t>
            </a:r>
            <a:r>
              <a:rPr lang="pl-PL" dirty="0" smtClean="0">
                <a:latin typeface="Calibri" panose="020F0502020204030204" pitchFamily="34" charset="0"/>
                <a:cs typeface="Calibri" panose="020F0502020204030204" pitchFamily="34" charset="0"/>
              </a:rPr>
              <a:t>przeszkolonych.</a:t>
            </a:r>
          </a:p>
          <a:p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b="1" dirty="0">
                <a:latin typeface="Calibri" panose="020F0502020204030204" pitchFamily="34" charset="0"/>
                <a:cs typeface="Calibri" panose="020F0502020204030204" pitchFamily="34" charset="0"/>
              </a:rPr>
              <a:t>Etap </a:t>
            </a:r>
            <a:r>
              <a:rPr lang="pl-PL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4 </a:t>
            </a:r>
            <a:r>
              <a:rPr lang="pl-PL" dirty="0" smtClean="0">
                <a:latin typeface="Calibri" panose="020F0502020204030204" pitchFamily="34" charset="0"/>
                <a:cs typeface="Calibri" panose="020F0502020204030204" pitchFamily="34" charset="0"/>
              </a:rPr>
              <a:t>- Ewaluacja </a:t>
            </a: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i działania </a:t>
            </a:r>
            <a:r>
              <a:rPr lang="pl-PL" dirty="0" smtClean="0">
                <a:latin typeface="Calibri" panose="020F0502020204030204" pitchFamily="34" charset="0"/>
                <a:cs typeface="Calibri" panose="020F0502020204030204" pitchFamily="34" charset="0"/>
              </a:rPr>
              <a:t>podsumowujące.</a:t>
            </a:r>
            <a:endParaRPr lang="pl-PL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9930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jekt domyślny">
  <a:themeElements>
    <a:clrScheme name="Projekt domyśln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ojekt domyślny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777</TotalTime>
  <Words>1341</Words>
  <Application>Microsoft Office PowerPoint</Application>
  <PresentationFormat>Pokaz na ekranie (4:3)</PresentationFormat>
  <Paragraphs>110</Paragraphs>
  <Slides>25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2</vt:i4>
      </vt:variant>
      <vt:variant>
        <vt:lpstr>Tytuły slajdów</vt:lpstr>
      </vt:variant>
      <vt:variant>
        <vt:i4>25</vt:i4>
      </vt:variant>
    </vt:vector>
  </HeadingPairs>
  <TitlesOfParts>
    <vt:vector size="32" baseType="lpstr">
      <vt:lpstr>Arial</vt:lpstr>
      <vt:lpstr>Calibri</vt:lpstr>
      <vt:lpstr>Calibri Light</vt:lpstr>
      <vt:lpstr>Times New Roman</vt:lpstr>
      <vt:lpstr>Wingdings</vt:lpstr>
      <vt:lpstr>Projekt domyślny</vt:lpstr>
      <vt:lpstr>Motyw pakietu Office</vt:lpstr>
      <vt:lpstr>OTWARTY KONKURS GRANTOWY w projekcie grantowym pn.  „Szkolenia i doradztwo dla kadr poradnictwa psychologiczno-pedagogicznego” </vt:lpstr>
      <vt:lpstr>Prezentacja programu PowerPoint</vt:lpstr>
      <vt:lpstr>CEL KONKURSU</vt:lpstr>
      <vt:lpstr>KONKURS GRANTOWY – PODSTAWOWE INFORMACJE</vt:lpstr>
      <vt:lpstr>KTO MOŻE BYĆ GRANTOBIORCĄ?</vt:lpstr>
      <vt:lpstr>W JAKI SPSÓB BĘDĄ WYPŁACANE GRANTY?</vt:lpstr>
      <vt:lpstr>CO MOŻNA SFINANSOWAĆ Z GRANTU?</vt:lpstr>
      <vt:lpstr>ZAKRES ZADAŃ GRANTOBIORCÓW </vt:lpstr>
      <vt:lpstr>ETAPY REALIZACJI ZADAŃ GRANTOBIORCÓW</vt:lpstr>
      <vt:lpstr>HARMONOGRAM NABORU WNIOSKÓW GRANTOWYCH</vt:lpstr>
      <vt:lpstr>HARMONOGRAM NABORU WNIOSKÓW GRANTOWYCH</vt:lpstr>
      <vt:lpstr>HARMONOGRAM NABORU WNIOSKÓW GRANTOWYCH</vt:lpstr>
      <vt:lpstr>ZASADY NABORU WNIOSKÓW GRANTOWYCH</vt:lpstr>
      <vt:lpstr>WNIOSEK APLIKACYJNY </vt:lpstr>
      <vt:lpstr>CZĘŚĆ FINANSOWA WNIOSKU - KOSZTY</vt:lpstr>
      <vt:lpstr>CZĘŚĆ MERYTORYCZNA WNIOSKU</vt:lpstr>
      <vt:lpstr>HARMONOGRAM ZADAŃ</vt:lpstr>
      <vt:lpstr>SPOSÓB SKŁADANIA WNIOSKÓW</vt:lpstr>
      <vt:lpstr>PRAWIDŁOWE ZŁOŻENIE WNIOSKU GRANTOWEGO OZNACZA </vt:lpstr>
      <vt:lpstr>OCENA WNIOSKÓW GRANTOWYCH</vt:lpstr>
      <vt:lpstr>KRYTERIA WYBORU GRANTOBIORCÓW</vt:lpstr>
      <vt:lpstr>PROCEDURA ODWOŁAWCZA</vt:lpstr>
      <vt:lpstr>OGŁOSZENIE WYNIKÓW </vt:lpstr>
      <vt:lpstr>PODPISANIE UMOWY O POWIERZENIE GRANTU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Szkolenia dla kadr edukacji włączającej</dc:title>
  <dc:creator>Natalia Fryzowicz;Artur Matejkowski</dc:creator>
  <cp:lastModifiedBy>Brodowska Agnieszka</cp:lastModifiedBy>
  <cp:revision>76</cp:revision>
  <dcterms:created xsi:type="dcterms:W3CDTF">2021-11-16T09:23:46Z</dcterms:created>
  <dcterms:modified xsi:type="dcterms:W3CDTF">2022-05-30T10:27:49Z</dcterms:modified>
</cp:coreProperties>
</file>