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66" r:id="rId2"/>
    <p:sldId id="368" r:id="rId3"/>
    <p:sldId id="415" r:id="rId4"/>
    <p:sldId id="416" r:id="rId5"/>
    <p:sldId id="370" r:id="rId6"/>
    <p:sldId id="387" r:id="rId7"/>
    <p:sldId id="418" r:id="rId8"/>
    <p:sldId id="442" r:id="rId9"/>
    <p:sldId id="451" r:id="rId10"/>
    <p:sldId id="452" r:id="rId11"/>
    <p:sldId id="443" r:id="rId12"/>
    <p:sldId id="453" r:id="rId13"/>
    <p:sldId id="454" r:id="rId14"/>
    <p:sldId id="462" r:id="rId15"/>
    <p:sldId id="464" r:id="rId16"/>
    <p:sldId id="478" r:id="rId17"/>
    <p:sldId id="463" r:id="rId18"/>
    <p:sldId id="479" r:id="rId19"/>
    <p:sldId id="455" r:id="rId20"/>
    <p:sldId id="456" r:id="rId21"/>
    <p:sldId id="473" r:id="rId22"/>
    <p:sldId id="465" r:id="rId23"/>
    <p:sldId id="480" r:id="rId24"/>
    <p:sldId id="469" r:id="rId25"/>
    <p:sldId id="457" r:id="rId26"/>
    <p:sldId id="458" r:id="rId27"/>
    <p:sldId id="474" r:id="rId28"/>
    <p:sldId id="466" r:id="rId29"/>
    <p:sldId id="481" r:id="rId30"/>
    <p:sldId id="470" r:id="rId31"/>
    <p:sldId id="482" r:id="rId32"/>
    <p:sldId id="459" r:id="rId33"/>
    <p:sldId id="475" r:id="rId34"/>
    <p:sldId id="483" r:id="rId35"/>
    <p:sldId id="467" r:id="rId36"/>
    <p:sldId id="484" r:id="rId37"/>
    <p:sldId id="486" r:id="rId38"/>
    <p:sldId id="471" r:id="rId39"/>
    <p:sldId id="485" r:id="rId40"/>
    <p:sldId id="487" r:id="rId41"/>
    <p:sldId id="460" r:id="rId42"/>
    <p:sldId id="461" r:id="rId43"/>
    <p:sldId id="476" r:id="rId44"/>
    <p:sldId id="468" r:id="rId45"/>
    <p:sldId id="472" r:id="rId46"/>
    <p:sldId id="488" r:id="rId47"/>
    <p:sldId id="320" r:id="rId48"/>
    <p:sldId id="412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3617" autoAdjust="0"/>
  </p:normalViewPr>
  <p:slideViewPr>
    <p:cSldViewPr snapToGrid="0">
      <p:cViewPr varScale="1">
        <p:scale>
          <a:sx n="108" d="100"/>
          <a:sy n="108" d="100"/>
        </p:scale>
        <p:origin x="13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999B5-6FE3-4FAA-9566-17A6282EEEC5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6CEAE-34AB-4E0C-B615-111EEB8F1C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043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2D443-C699-4763-8062-B769B4FE80F5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058C9-671A-491C-B2F9-0B6F0D2064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7820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Tu ważne jest aby oddzielić cel projektu od celu pilotażu, regulamin  pilotażu mówi tak: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Celem uczestnictwa w pilotażu jest weryfikacja opracowanego w ramach projektu modelu doradztwa dla przedstawicieli jednostek samorządu terytorialnego (JST). Po weryfikacji (uwzględnieniu uwag uczestników) model doradztwa zostanie wykorzystany w projektach konkursowych w całej Polsce.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</a:t>
            </a:r>
            <a:r>
              <a:rPr lang="pl-P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projektu – jest taki jak napisałaś . </a:t>
            </a: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179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058C9-671A-491C-B2F9-0B6F0D206458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094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17B2F-4513-4904-931F-CD3808C071DB}" type="slidenum">
              <a:rPr lang="pl-PL" smtClean="0"/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188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14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97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521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024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871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24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64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06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35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499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45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5AA12-65C5-4EB8-978E-4A85FC0C55BF}" type="datetimeFigureOut">
              <a:rPr lang="pl-PL" smtClean="0"/>
              <a:t>19.10.2022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E80A1-78A9-4F40-9C08-B8402D025263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" y="0"/>
            <a:ext cx="9135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2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wo.vulcan.edu.pl/przegladarka.asp?qdatprz=10-02-2019&amp;qindid=2&amp;qindrodzaj=20&amp;qprodzaj=0&amp;qprok=2018&amp;qpnr=2245&amp;qppozycja=2245" TargetMode="External"/><Relationship Id="rId2" Type="http://schemas.openxmlformats.org/officeDocument/2006/relationships/hyperlink" Target="https://www.prawo.vulcan.edu.pl/przegladarka.asp?qdatprz=10-02-2019&amp;qindid=2&amp;qindrodzaj=20&amp;qprodzaj=0&amp;qprok=2018&amp;qpnr=967&amp;qppozycja=96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awo.vulcan.edu.pl/przegdok.asp?qdatprz=05-02-2019&amp;qplikid=4745&amp;qtytul=rozporzadzenie-w-sprawie-doradztwa-zawodowego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ore.edu.pl/2018/06/nowe-publikacje-dla-samorzadowcow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>
          <a:xfrm>
            <a:off x="593422" y="1988521"/>
            <a:ext cx="8227029" cy="16557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b="1" kern="0" dirty="0">
                <a:latin typeface="Arial" panose="020B0604020202020204" pitchFamily="34" charset="0"/>
                <a:cs typeface="Arial" panose="020B0604020202020204" pitchFamily="34" charset="0"/>
              </a:rPr>
              <a:t>Charakterystyka obszarów doradztwa </a:t>
            </a:r>
            <a:r>
              <a:rPr lang="pl-PL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od 7 </a:t>
            </a:r>
            <a:r>
              <a:rPr lang="pl-PL" b="1" kern="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endParaRPr lang="pl-PL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i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2400" i="1" kern="0" dirty="0"/>
          </a:p>
          <a:p>
            <a:pPr marL="0" indent="0" algn="ctr">
              <a:buNone/>
            </a:pPr>
            <a:r>
              <a:rPr lang="pl-PL" sz="1600" i="1" kern="0" dirty="0"/>
              <a:t>Wsparcie jednostek samorządu terytorialnego </a:t>
            </a:r>
            <a:br>
              <a:rPr lang="pl-PL" sz="1600" i="1" kern="0" dirty="0"/>
            </a:br>
            <a:r>
              <a:rPr lang="pl-PL" sz="1600" i="1" kern="0" dirty="0"/>
              <a:t>w zarządzaniu oświatą ukierunkowanym na rozwój szkół </a:t>
            </a:r>
            <a:br>
              <a:rPr lang="pl-PL" sz="1600" i="1" kern="0" dirty="0"/>
            </a:br>
            <a:r>
              <a:rPr lang="pl-PL" sz="1600" i="1" kern="0" dirty="0"/>
              <a:t>i kompetencji kluczowych uczniów- II </a:t>
            </a:r>
            <a:r>
              <a:rPr lang="pl-PL" sz="1600" i="1" kern="0" dirty="0" smtClean="0"/>
              <a:t>etap</a:t>
            </a:r>
          </a:p>
          <a:p>
            <a:pPr marL="0" indent="0" algn="ctr">
              <a:buNone/>
            </a:pPr>
            <a:r>
              <a:rPr lang="pl-PL" sz="1600" i="1" kern="0" dirty="0" smtClean="0"/>
              <a:t>5-6 października 2022</a:t>
            </a:r>
            <a:endParaRPr lang="pl-PL" sz="1600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70711"/>
          </a:xfrm>
        </p:spPr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zarządcze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6348" y="1391478"/>
            <a:ext cx="7919002" cy="478548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Klarowne określenie oczekiwań JST i zasad oceny szkół (pośrednio oceny dyrektora) – definiowanie celów i wskaźników sukcesu w rocznych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długoterminowych planach rozwoju oświaty.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Analiza wyników edukacyjnych i innych efektów działania szkoły pod kątem wyznaczonych celów (korzystanie z dostępnych danych i informacji – wyniki egzaminów, ewaluacja zewnętrzna, kontrola zarządcza itp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Metody motywowania dyrektorów (dodatek funkcyjny i motywacyjny, świadczenia pozapłacowe, nagrody pieniężne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13. Narzędzia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doskonalenia zawodowego dyrektorów - rozwijanie kompetencji zarządczych dyrektora (planowanie rzeczowe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finansowe, zarządzanie kadrami, administrowanie majątkiem szkoły, znajomość aktualnych regulacji i praktyczna umiejętność ich stosowania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Narzędzia bieżącej komunikacji z dyrektorami szkół i placówek oświatowych, np. platformy informatyczne. </a:t>
            </a:r>
          </a:p>
        </p:txBody>
      </p:sp>
    </p:spTree>
    <p:extLst>
      <p:ext uri="{BB962C8B-B14F-4D97-AF65-F5344CB8AC3E}">
        <p14:creationId xmlns:p14="http://schemas.microsoft.com/office/powerpoint/2010/main" val="30676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wspierające personalny rozwój organizacji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1902" y="1531664"/>
            <a:ext cx="8144289" cy="477782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pl-PL" sz="2200" dirty="0"/>
              <a:t>Budowanie relacji przez wypracowanie zasad współpracy i komunikacji na linii organ prowadzący i dyrektorzy szkół/placówek</a:t>
            </a:r>
            <a:r>
              <a:rPr lang="pl-PL" sz="2200" dirty="0" smtClean="0"/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200" dirty="0" smtClean="0"/>
              <a:t>2</a:t>
            </a:r>
            <a:r>
              <a:rPr lang="pl-PL" sz="2200" dirty="0"/>
              <a:t>) Ustalenie zasad dysponowania przez dyrektora czasem swojej pracy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     (</a:t>
            </a:r>
            <a:r>
              <a:rPr lang="pl-PL" sz="2200" dirty="0"/>
              <a:t>godziny dyspozycyjności, urlopy itp</a:t>
            </a:r>
            <a:r>
              <a:rPr lang="pl-PL" sz="2200" dirty="0" smtClean="0"/>
              <a:t>.).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200" dirty="0" smtClean="0"/>
              <a:t>3</a:t>
            </a:r>
            <a:r>
              <a:rPr lang="pl-PL" sz="2200" dirty="0"/>
              <a:t>) Czytelne formułowanie wzajemnych oczekiwań </a:t>
            </a:r>
            <a:r>
              <a:rPr lang="pl-PL" sz="2200" dirty="0" smtClean="0"/>
              <a:t>i </a:t>
            </a:r>
            <a:r>
              <a:rPr lang="pl-PL" sz="2200" dirty="0"/>
              <a:t>zasad oceny pracy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     dyrektora.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200" dirty="0" smtClean="0"/>
              <a:t>4)  Organizacja </a:t>
            </a:r>
            <a:r>
              <a:rPr lang="pl-PL" sz="2200" dirty="0"/>
              <a:t>doskonalenie zawodowe dyrektorów, </a:t>
            </a:r>
            <a:r>
              <a:rPr lang="pl-PL" sz="2200" dirty="0" smtClean="0"/>
              <a:t>z </a:t>
            </a:r>
            <a:r>
              <a:rPr lang="pl-PL" sz="2200" dirty="0"/>
              <a:t>uwzględnieniem: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200" dirty="0" smtClean="0"/>
              <a:t>            - sieci</a:t>
            </a:r>
            <a:r>
              <a:rPr lang="pl-PL" sz="2200" dirty="0"/>
              <a:t>,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200" dirty="0" smtClean="0"/>
              <a:t>            - doskonalenia </a:t>
            </a:r>
            <a:r>
              <a:rPr lang="pl-PL" sz="2200" dirty="0"/>
              <a:t>uwzględniającego model przywództwa edukacyjnego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              (</a:t>
            </a:r>
            <a:r>
              <a:rPr lang="pl-PL" sz="2200" dirty="0"/>
              <a:t>systematyczne, planowane),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200" dirty="0" smtClean="0"/>
              <a:t>            - wspólnych </a:t>
            </a:r>
            <a:r>
              <a:rPr lang="pl-PL" sz="2200" dirty="0"/>
              <a:t>wizyt studyjnych dyrektorów szkół i liderów </a:t>
            </a:r>
            <a:r>
              <a:rPr lang="pl-PL" sz="2200" dirty="0" smtClean="0"/>
              <a:t>   </a:t>
            </a:r>
            <a:br>
              <a:rPr lang="pl-PL" sz="2200" dirty="0" smtClean="0"/>
            </a:br>
            <a:r>
              <a:rPr lang="pl-PL" sz="2200" dirty="0" smtClean="0"/>
              <a:t>               samorządowej </a:t>
            </a:r>
            <a:r>
              <a:rPr lang="pl-PL" sz="2200" dirty="0"/>
              <a:t>oświaty.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200" dirty="0"/>
              <a:t> 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200" dirty="0" smtClean="0"/>
              <a:t> </a:t>
            </a:r>
          </a:p>
          <a:p>
            <a:pPr marL="0" indent="0">
              <a:buNone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lvl="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1393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wspierające personalny rozwój organizacji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9843" y="1603513"/>
            <a:ext cx="8362121" cy="4573450"/>
          </a:xfrm>
        </p:spPr>
        <p:txBody>
          <a:bodyPr>
            <a:normAutofit/>
          </a:bodyPr>
          <a:lstStyle/>
          <a:p>
            <a:pPr marL="265113" indent="-265113">
              <a:buNone/>
            </a:pPr>
            <a:r>
              <a:rPr lang="pl-PL" sz="2000" dirty="0" smtClean="0"/>
              <a:t>5) Rozwijanie </a:t>
            </a:r>
            <a:r>
              <a:rPr lang="pl-PL" sz="2000" dirty="0"/>
              <a:t>kompetencji niezbędnych do zarządzania zespołem nauczycieli, stymulowania pracy zespołowej, budowania relacji z zewnętrznymi partnerami szkoły.</a:t>
            </a:r>
          </a:p>
          <a:p>
            <a:pPr marL="0" indent="0">
              <a:buNone/>
            </a:pPr>
            <a:r>
              <a:rPr lang="pl-PL" sz="2000" dirty="0"/>
              <a:t> </a:t>
            </a:r>
          </a:p>
          <a:p>
            <a:pPr marL="0" indent="0">
              <a:buNone/>
            </a:pPr>
            <a:r>
              <a:rPr lang="pl-PL" sz="2000" dirty="0"/>
              <a:t>6) Organizowanie regularnej komunikacji przedstawicieli samorządu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    z </a:t>
            </a:r>
            <a:r>
              <a:rPr lang="pl-PL" sz="2000" dirty="0"/>
              <a:t>dyrektorami szkół:</a:t>
            </a:r>
          </a:p>
          <a:p>
            <a:pPr marL="0" lvl="0" indent="0">
              <a:buNone/>
            </a:pPr>
            <a:r>
              <a:rPr lang="pl-PL" sz="2000" dirty="0" smtClean="0"/>
              <a:t>           - komunikator </a:t>
            </a:r>
            <a:r>
              <a:rPr lang="pl-PL" sz="2000" dirty="0"/>
              <a:t>internetowy,</a:t>
            </a:r>
          </a:p>
          <a:p>
            <a:pPr marL="0" lvl="0" indent="0">
              <a:buNone/>
            </a:pPr>
            <a:r>
              <a:rPr lang="pl-PL" sz="2000" dirty="0" smtClean="0"/>
              <a:t>           - regularne </a:t>
            </a:r>
            <a:r>
              <a:rPr lang="pl-PL" sz="2000" dirty="0"/>
              <a:t>spotkania </a:t>
            </a:r>
            <a:r>
              <a:rPr lang="pl-PL" sz="2000" dirty="0" smtClean="0"/>
              <a:t>z </a:t>
            </a:r>
            <a:r>
              <a:rPr lang="pl-PL" sz="2000" dirty="0"/>
              <a:t>dyrektorami szkół – grupowe i indywidualne.</a:t>
            </a:r>
          </a:p>
          <a:p>
            <a:pPr marL="0" indent="0">
              <a:buNone/>
            </a:pPr>
            <a:r>
              <a:rPr lang="pl-PL" sz="2000" dirty="0"/>
              <a:t> </a:t>
            </a:r>
          </a:p>
          <a:p>
            <a:pPr marL="0" indent="0">
              <a:buNone/>
            </a:pPr>
            <a:r>
              <a:rPr lang="pl-PL" sz="2000" dirty="0" smtClean="0"/>
              <a:t> </a:t>
            </a:r>
          </a:p>
          <a:p>
            <a:pPr marL="0" indent="0">
              <a:buNone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lvl="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  <a:p>
            <a:pPr marL="342900" indent="-342900">
              <a:buFont typeface="Arial" panose="020B0604020202020204" pitchFamily="34" charset="0"/>
              <a:buAutoNum type="arabicParenR"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3807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1E339D7-F3B5-4B6D-B12B-C7B58BAB8343}"/>
              </a:ext>
            </a:extLst>
          </p:cNvPr>
          <p:cNvSpPr/>
          <p:nvPr/>
        </p:nvSpPr>
        <p:spPr>
          <a:xfrm>
            <a:off x="377685" y="456994"/>
            <a:ext cx="8696325" cy="5483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8. </a:t>
            </a:r>
            <a:endParaRPr lang="pl-PL" sz="2000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wspomagania szkół – doskonalenie nauczycieli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Organ prowadzący ma obowiązek zabezpieczenia funduszy na dokształcanie </a:t>
            </a:r>
            <a:b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 doskonalenie zawodowe nauczycieli w wysokości 0,8 % planowanych rocznych środków przeznaczonych na wynagrodzenia osobowe nauczycieli.  Zarówno dokształcanie jak i doskonalenie powinno odpowiadać na potrzeby rozwojowe szkoły/przedszkola określone przez dyrektora w wyniku przeprowadzonej diagnozy. Rekomenduje się powiązanie priorytetów rozwojowych szkół/placówek z planami rozwoju oświaty oraz bieżące modyfikowanie zasad, regulaminów, procedur dotyczących doskonalenia, jak również poszukiwanie pozafinansowych rozwiązań motywowania nauczycieli.</a:t>
            </a:r>
            <a:endParaRPr lang="pl-PL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1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Art. 7a ust. 1 Ustawy z dnia 26 stycznia 1998 r.  Karta Nauczyciela (Dz. U. z 2018 r. poz. </a:t>
            </a:r>
            <a:r>
              <a:rPr lang="pl-PL" sz="1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967</a:t>
            </a:r>
            <a:r>
              <a:rPr lang="pl-PL" sz="1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i </a:t>
            </a:r>
            <a:r>
              <a:rPr lang="pl-PL" sz="1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2245</a:t>
            </a:r>
            <a:r>
              <a:rPr lang="pl-PL" sz="1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pl-PL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23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Zadania JST w obszarze 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6104" y="1404730"/>
            <a:ext cx="7879246" cy="477223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sz="2000" dirty="0"/>
              <a:t>Powiązanie systemu doskonalenia nauczycieli </a:t>
            </a:r>
            <a:br>
              <a:rPr lang="pl-PL" sz="2000" dirty="0"/>
            </a:br>
            <a:r>
              <a:rPr lang="pl-PL" sz="2000" dirty="0"/>
              <a:t>z priorytetami lokalnej strategii oświatowej oraz procesem realizacji planów pracy szkół/placówek</a:t>
            </a:r>
            <a:r>
              <a:rPr lang="pl-PL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/>
              <a:t>Motywowania nauczycieli poprzez powiązanie dodatków </a:t>
            </a:r>
            <a:br>
              <a:rPr lang="pl-PL" sz="2000" dirty="0"/>
            </a:br>
            <a:r>
              <a:rPr lang="pl-PL" sz="2000" dirty="0"/>
              <a:t>i nagród z osiąganymi rezultatami </a:t>
            </a:r>
            <a:r>
              <a:rPr lang="pl-PL" sz="2000" dirty="0" smtClean="0"/>
              <a:t>edukacyjnymi.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/>
              <a:t>Stwarzanie warunków do podejmowania przez nauczycieli nowych wyzwań i wchodzenia </a:t>
            </a:r>
            <a:r>
              <a:rPr lang="pl-PL" sz="2000" dirty="0" smtClean="0"/>
              <a:t>w </a:t>
            </a:r>
            <a:r>
              <a:rPr lang="pl-PL" sz="2000" dirty="0"/>
              <a:t>nowe obszary </a:t>
            </a:r>
            <a:r>
              <a:rPr lang="pl-PL" sz="2000" dirty="0" smtClean="0"/>
              <a:t>aktywności.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/>
              <a:t>Mobilizowanie nauczycieli do ciągłego podnoszenia swoich kwalifikacji, poprzez sprawnie działający system dokształcania </a:t>
            </a:r>
            <a:br>
              <a:rPr lang="pl-PL" sz="2000" dirty="0"/>
            </a:br>
            <a:r>
              <a:rPr lang="pl-PL" sz="2000" dirty="0"/>
              <a:t>i doskonalenia kadry </a:t>
            </a:r>
            <a:r>
              <a:rPr lang="pl-PL" sz="2000" dirty="0" smtClean="0"/>
              <a:t>pedagogicznej.</a:t>
            </a:r>
          </a:p>
          <a:p>
            <a:pPr marL="514350" indent="-514350">
              <a:buFont typeface="+mj-lt"/>
              <a:buAutoNum type="arabicPeriod"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1752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zarządcze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8108" y="1426130"/>
            <a:ext cx="78867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000" dirty="0"/>
              <a:t>Plany i regulaminy przyznawania środków na dofinansowanie doskonalenia zawodowego nauczycieli zatrudnionych </a:t>
            </a:r>
            <a:br>
              <a:rPr lang="pl-PL" sz="2000" dirty="0"/>
            </a:br>
            <a:r>
              <a:rPr lang="pl-PL" sz="2000" dirty="0"/>
              <a:t>w szkołach i placówkach powiązane z lokalnymi strategiami rozwoju oświaty</a:t>
            </a:r>
            <a:r>
              <a:rPr lang="pl-PL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 smtClean="0"/>
              <a:t>Regulaminy </a:t>
            </a:r>
            <a:r>
              <a:rPr lang="pl-PL" sz="2000" dirty="0"/>
              <a:t>nagradzania i przyznawania dodatków motywacyjnych dla nauczycieli</a:t>
            </a:r>
            <a:r>
              <a:rPr lang="pl-PL" sz="20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 smtClean="0"/>
              <a:t>Regulaminy </a:t>
            </a:r>
            <a:r>
              <a:rPr lang="pl-PL" sz="2000" dirty="0"/>
              <a:t>ustalające zasady podziału środków na dodatki motywacyjne pomiędzy szkoły</a:t>
            </a:r>
            <a:r>
              <a:rPr lang="pl-PL" sz="2000" dirty="0" smtClean="0"/>
              <a:t>.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0557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zarządcze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5837"/>
            <a:ext cx="7886700" cy="4641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4. Procedury </a:t>
            </a:r>
            <a:r>
              <a:rPr lang="pl-PL" sz="2000" dirty="0"/>
              <a:t>aplikowania o dofinansowanie projektów edukacyjnych ze środków zewnętrznych</a:t>
            </a:r>
            <a:r>
              <a:rPr lang="pl-PL" sz="2000" dirty="0" smtClean="0"/>
              <a:t>.</a:t>
            </a:r>
          </a:p>
          <a:p>
            <a:pPr marL="0" indent="0">
              <a:buNone/>
            </a:pPr>
            <a:r>
              <a:rPr lang="pl-PL" sz="2000" dirty="0" smtClean="0"/>
              <a:t>5. Powołanie i </a:t>
            </a:r>
            <a:r>
              <a:rPr lang="pl-PL" sz="2000" dirty="0"/>
              <a:t>prowadzenie samorządowej placówki doskonalenia </a:t>
            </a:r>
            <a:r>
              <a:rPr lang="pl-PL" sz="2000" dirty="0" smtClean="0"/>
              <a:t>nauczycieli.</a:t>
            </a:r>
          </a:p>
          <a:p>
            <a:pPr marL="0" indent="0">
              <a:buNone/>
            </a:pPr>
            <a:r>
              <a:rPr lang="pl-PL" sz="2000" dirty="0" smtClean="0"/>
              <a:t>6. </a:t>
            </a:r>
            <a:r>
              <a:rPr lang="pl-PL" sz="2000" dirty="0"/>
              <a:t>Wykorzystanie lokalnych zasobów oraz budowanie partnerstwa </a:t>
            </a:r>
            <a:br>
              <a:rPr lang="pl-PL" sz="2000" dirty="0"/>
            </a:br>
            <a:r>
              <a:rPr lang="pl-PL" sz="2000" dirty="0"/>
              <a:t>w organizacji lokalnego systemu doskonalenia nauczycieli/ wspomagania (połączenie lokalnych placówek, utworzenie samorządowego ośrodka doskonalenia nauczycieli).</a:t>
            </a:r>
            <a:endParaRPr lang="pl-PL" sz="2000" dirty="0" smtClean="0"/>
          </a:p>
          <a:p>
            <a:pPr marL="514350" indent="-514350">
              <a:buFont typeface="+mj-lt"/>
              <a:buAutoNum type="arabicPeriod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9301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wspierające personalny rozwój organizacji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1. Diagnoza </a:t>
            </a:r>
            <a:r>
              <a:rPr lang="pl-PL" sz="2000" dirty="0"/>
              <a:t>ukierunkowana na potrzeby rozwojowe szkół i placówek,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tym kompetencje kluczowe</a:t>
            </a:r>
          </a:p>
          <a:p>
            <a:pPr marL="0" indent="0">
              <a:buNone/>
            </a:pPr>
            <a:r>
              <a:rPr lang="pl-PL" sz="2000" dirty="0" smtClean="0"/>
              <a:t>2. Uzupełnienie </a:t>
            </a:r>
            <a:r>
              <a:rPr lang="pl-PL" sz="2000" dirty="0"/>
              <a:t>lub określenie priorytetów lub celów w planie rozwoju oświaty w oparciu </a:t>
            </a:r>
            <a:r>
              <a:rPr lang="pl-PL" sz="2000" dirty="0" smtClean="0"/>
              <a:t>o </a:t>
            </a:r>
            <a:r>
              <a:rPr lang="pl-PL" sz="2000" dirty="0"/>
              <a:t>diagnozę realnych potrzeb rozwojowych </a:t>
            </a:r>
            <a:r>
              <a:rPr lang="pl-PL" sz="2000" dirty="0" smtClean="0"/>
              <a:t>szkół</a:t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nauczycieli </a:t>
            </a:r>
            <a:r>
              <a:rPr lang="pl-PL" sz="2000" dirty="0" smtClean="0"/>
              <a:t>w </a:t>
            </a:r>
            <a:r>
              <a:rPr lang="pl-PL" sz="2000" dirty="0"/>
              <a:t>zakresie doskonalenia zawodowego/ procesowego wspomagania (podjęcie działań </a:t>
            </a:r>
            <a:r>
              <a:rPr lang="pl-PL" sz="2000" dirty="0" smtClean="0"/>
              <a:t>w </a:t>
            </a:r>
            <a:r>
              <a:rPr lang="pl-PL" sz="2000" dirty="0"/>
              <a:t>oparciu o wdrożony Projekt</a:t>
            </a:r>
            <a:r>
              <a:rPr lang="pl-PL" sz="2000" dirty="0" smtClean="0"/>
              <a:t>).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824789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wspierające personalny rozwój organizacji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6846" y="1690689"/>
            <a:ext cx="7778503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Wypracowanie, we współpracy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dyrektorami, pozapłacowego systemu motywowania nauczycieli na rzecz podnoszenia jakości pracy szkoły</a:t>
            </a:r>
          </a:p>
          <a:p>
            <a:pPr marL="0" indent="0"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Tworzenie dodatkowych obszarów aktywności nauczycieli (granty, lokalne programy, projekty, konkursy, itp.)</a:t>
            </a:r>
          </a:p>
        </p:txBody>
      </p:sp>
    </p:spTree>
    <p:extLst>
      <p:ext uri="{BB962C8B-B14F-4D97-AF65-F5344CB8AC3E}">
        <p14:creationId xmlns:p14="http://schemas.microsoft.com/office/powerpoint/2010/main" val="427853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94E1E07-2F34-414D-8751-D6AE203554C6}"/>
              </a:ext>
            </a:extLst>
          </p:cNvPr>
          <p:cNvSpPr/>
          <p:nvPr/>
        </p:nvSpPr>
        <p:spPr>
          <a:xfrm>
            <a:off x="428625" y="962025"/>
            <a:ext cx="859155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9. </a:t>
            </a:r>
            <a:endParaRPr lang="pl-PL" sz="2000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Organizacja </a:t>
            </a: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doradztwa zawodowego dla uczniów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 ramach projektu „Efektywne doradztwo edukacyjno-zawodowe dla dzieci, młodzieży i dorosłych” realizowanego przez Ośrodek Rozwoju Edukacji opracowano przykładowe programy preorientacji i orientacji zawodowej oraz doradztwo zawodowe dla systemu oświaty, a także wzorcowe rozwiązania organizacyjne funkcjonowania wewnątrzszkolnego systemu doradztwa zawodowego. Samorządy mają możliwość </a:t>
            </a:r>
            <a: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korzystania z </a:t>
            </a: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zaproponowanych rozwiązań. </a:t>
            </a:r>
            <a:endParaRPr lang="pl-PL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2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5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 dirty="0"/>
          </a:p>
        </p:txBody>
      </p:sp>
      <p:sp>
        <p:nvSpPr>
          <p:cNvPr id="3076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 dirty="0"/>
          </a:p>
        </p:txBody>
      </p:sp>
      <p:sp>
        <p:nvSpPr>
          <p:cNvPr id="3077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 dirty="0"/>
          </a:p>
        </p:txBody>
      </p:sp>
      <p:sp>
        <p:nvSpPr>
          <p:cNvPr id="3078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0" y="818356"/>
            <a:ext cx="8229600" cy="48815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3200" b="1" kern="0" dirty="0"/>
              <a:t>       </a:t>
            </a:r>
            <a:r>
              <a:rPr lang="pl-PL" sz="3200" b="1" kern="0" dirty="0" smtClean="0"/>
              <a:t>  </a:t>
            </a:r>
            <a:r>
              <a:rPr lang="pl-PL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 projektu 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84187" y="1676810"/>
            <a:ext cx="7886700" cy="3263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pl-PL" sz="2800" i="1" kern="0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08D40FE2-62EA-4CE9-BD2E-8D1DEB658423}"/>
              </a:ext>
            </a:extLst>
          </p:cNvPr>
          <p:cNvSpPr/>
          <p:nvPr/>
        </p:nvSpPr>
        <p:spPr>
          <a:xfrm>
            <a:off x="699033" y="1961357"/>
            <a:ext cx="7905216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Wsparcie samorządów w zakresie zarządzania oświatą ukierunkowanego na podnoszenie jakości świadczonych usług edukacyjnych.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dirty="0"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pl-PL" sz="2000" dirty="0">
              <a:solidFill>
                <a:schemeClr val="tx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94E1E07-2F34-414D-8751-D6AE203554C6}"/>
              </a:ext>
            </a:extLst>
          </p:cNvPr>
          <p:cNvSpPr/>
          <p:nvPr/>
        </p:nvSpPr>
        <p:spPr>
          <a:xfrm>
            <a:off x="276225" y="1028700"/>
            <a:ext cx="8591550" cy="4226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9. </a:t>
            </a:r>
            <a:endParaRPr lang="pl-PL" sz="2000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Organizacja </a:t>
            </a: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doradztwa zawodowego dla uczniów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 związku z tym rekomenduje się w zakresie doradztwa zawodowego wdrażanie obok działań standardowych wynikających z rozporządzenia w sprawie doradztwa zawodowego szereg inicjatyw w celu wsparcia prowadzonych przez JST szkół oraz zapewnienia ich uczniom wysokiej jakości tego doradztwa.</a:t>
            </a:r>
          </a:p>
          <a:p>
            <a:pPr>
              <a:spcAft>
                <a:spcPts val="0"/>
              </a:spcAft>
            </a:pPr>
            <a:endParaRPr lang="pl-PL" sz="1400" u="sng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  <a:hlinkClick r:id=""/>
            </a:endParaRPr>
          </a:p>
          <a:p>
            <a:pPr>
              <a:spcAft>
                <a:spcPts val="0"/>
              </a:spcAft>
            </a:pPr>
            <a:endParaRPr lang="pl-PL" sz="1400" u="sng" dirty="0"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  <a:hlinkClick r:id=""/>
            </a:endParaRPr>
          </a:p>
          <a:p>
            <a:pPr>
              <a:spcAft>
                <a:spcPts val="0"/>
              </a:spcAft>
            </a:pPr>
            <a:r>
              <a:rPr lang="pl-PL" sz="14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"/>
              </a:rPr>
              <a:t>http://doradztwo.ore.edu.pl/programy-i-wsdz/</a:t>
            </a:r>
            <a:r>
              <a:rPr lang="pl-PL" sz="1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[dostęp z dn. 26.12.2018]</a:t>
            </a:r>
          </a:p>
          <a:p>
            <a:pPr>
              <a:spcAft>
                <a:spcPts val="0"/>
              </a:spcAft>
            </a:pPr>
            <a:r>
              <a:rPr lang="pl-PL" sz="1400" dirty="0"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Rozporządzenie Ministra Edukacji Narodowej z dnia 16 sierpnia 2018 r. </a:t>
            </a:r>
            <a:r>
              <a:rPr lang="pl-PL" sz="1400" dirty="0">
                <a:solidFill>
                  <a:srgbClr val="CCCC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w sprawie doradztwa zawodowego</a:t>
            </a:r>
            <a:r>
              <a:rPr lang="pl-PL" sz="1400" dirty="0"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(Dz. U. poz. 1675)</a:t>
            </a:r>
            <a:endParaRPr lang="pl-PL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l-PL" sz="1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pl-PL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15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Zadania JST w obszarze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Zapewnienie koordynacji poradnictwa zawodowego dla uczniów na poziomie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powiatu.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Ułatwienie wymiany informacji i współpracy między doradcami zawodowymi, przedstawicielami lokalnych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przedsiębiorców 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instytucji rynku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pracy.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Podejmowanie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wspólnych inicjatyw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udziałem przedsiębiorców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instytucji rynku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pracy.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Angażowanie się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ponadlokalne inicjatywy zmierzające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wypracowania nowoczesnych modeli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doradztwa. </a:t>
            </a:r>
          </a:p>
        </p:txBody>
      </p:sp>
    </p:spTree>
    <p:extLst>
      <p:ext uri="{BB962C8B-B14F-4D97-AF65-F5344CB8AC3E}">
        <p14:creationId xmlns:p14="http://schemas.microsoft.com/office/powerpoint/2010/main" val="19908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zarządcze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3096" y="1616765"/>
            <a:ext cx="7932254" cy="45601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Utworzenie Powiatowego Ośrodka Kariery, który obejmie swoim działaniem uczniów szkół gminnych i powiatowych. Przy takim rozwiązaniu prowadzeniem poradnictwa we współpracy z gminnymi doradcami zawodowymi zajmuje się powiatowy doradca zawodowy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Otwieranie szkolnych ośrodków doradztwa zawodowego i punktów konsultacyjnych,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współpracujących z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powiatowymi urzędami pracy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poradniami psychologiczno- pedagogicznymi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zakresie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diagnozowania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 uczniów predyspozycji zawodowych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Publikowanie materiałów pozwalających uczniom/rodzicom poznać ofertę edukacyjną i potencjał lokalnego rynku pracy (np. informator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 ofercie kształcenia i perspektywach przyszłej pracy, broszury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poradniki dla rodziców odnośnie wyborów edukacyjnych dzieci).</a:t>
            </a:r>
          </a:p>
        </p:txBody>
      </p:sp>
    </p:spTree>
    <p:extLst>
      <p:ext uri="{BB962C8B-B14F-4D97-AF65-F5344CB8AC3E}">
        <p14:creationId xmlns:p14="http://schemas.microsoft.com/office/powerpoint/2010/main" val="2126246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zarządcze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97981"/>
            <a:ext cx="7886700" cy="457898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Uruchamianie klas patronackich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Organizowanie cyklicznych wydarzeń pozwalających na spotkanie uczniów/rodziców i pracodawców (targów edukacyjnych, targów pracy, dni przedsiębiorczości, „dni otwarte” na terenie lokalnych firm itp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Organizowanie warsztatów, projektów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konkursów dla młodzieży stojącej przed wyborem szkoły ponadpodstawowej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Tworzenie regionalnych porozumień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modeli doradztwa zawodowego.</a:t>
            </a:r>
          </a:p>
          <a:p>
            <a:pPr marL="514350" indent="-514350">
              <a:buFont typeface="+mj-lt"/>
              <a:buAutoNum type="arabicPeriod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526373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/>
              <a:t>Narzędzia i rozwiązania wspierające personalny rozwój organizacji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000" dirty="0"/>
              <a:t>Uzupełnienie lub określenie priorytetów lub celów w planie rozwoju oświaty w oparciu o diagnozę realnych potrzeb w zakresie budowy systemu doradztwa zawodowego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dirty="0"/>
              <a:t> </a:t>
            </a:r>
            <a:r>
              <a:rPr lang="pl-PL" sz="2000" dirty="0" smtClean="0"/>
              <a:t>Opracowanie </a:t>
            </a:r>
            <a:r>
              <a:rPr lang="pl-PL" sz="2000" dirty="0"/>
              <a:t>i wdrożenie lokalnego programu ukierunkowanego na wzmocnienie i rozwój systemu doradztwa zawodowego na terenie JST, z udziałem przedsiębiorców, instytucji rynku pracy, doradców zawodowych, rodziców, uczniów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Organizacja projektów lub zajęć pozalekcyjnych </a:t>
            </a:r>
            <a:r>
              <a:rPr lang="pl-PL" sz="2000" dirty="0" smtClean="0"/>
              <a:t>z </a:t>
            </a:r>
            <a:r>
              <a:rPr lang="pl-PL" sz="2000" dirty="0"/>
              <a:t>elementami doradztwa </a:t>
            </a:r>
            <a:r>
              <a:rPr lang="pl-PL" sz="2000" dirty="0" smtClean="0"/>
              <a:t>i przedsiębiorczości.</a:t>
            </a:r>
            <a:endParaRPr lang="pl-PL" sz="2000" dirty="0"/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 </a:t>
            </a:r>
            <a:r>
              <a:rPr lang="pl-PL" sz="2000" dirty="0" smtClean="0"/>
              <a:t>Tworzenie </a:t>
            </a:r>
            <a:r>
              <a:rPr lang="pl-PL" sz="2000" dirty="0"/>
              <a:t>lokalnych sieci doradztwa </a:t>
            </a:r>
            <a:r>
              <a:rPr lang="pl-PL" sz="2000" dirty="0" smtClean="0"/>
              <a:t>zawodowego.  </a:t>
            </a:r>
            <a:r>
              <a:rPr lang="pl-PL" sz="2000" dirty="0"/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4802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D8269295-424F-42BA-B967-5E15EEA86FE0}"/>
              </a:ext>
            </a:extLst>
          </p:cNvPr>
          <p:cNvSpPr/>
          <p:nvPr/>
        </p:nvSpPr>
        <p:spPr>
          <a:xfrm>
            <a:off x="228600" y="695325"/>
            <a:ext cx="861355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10. </a:t>
            </a:r>
            <a:endParaRPr lang="pl-PL" sz="2000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Wsparcie </a:t>
            </a: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uczniów niepełnosprawnych oraz uczniów </a:t>
            </a: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trudnościami w nauce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l-PL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Jednostki </a:t>
            </a: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samorządu terytorialnego mają obowiązek zapewnienia powszechnej nauki wszystkim uczniom zamieszkałym na jej terenie, w tym także uczniom z niepełnosprawnością i z trudnościami w nauce. Obok tworzenia warunków </a:t>
            </a:r>
            <a: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nauki samorządy są zobligowane do zapewnienia różnego typu zajęć (terapeutycznych, rewalidacyjnych, dydaktyczno-wyrównawczych, itp.) dla uczniów posiadających orzeczenia o potrzebie kształcenia specjalnego, opinie poradni psychologiczno-pedagogicznej oraz uczniów wskazanych przez nauczycieli do objęcia pomocą. </a:t>
            </a:r>
            <a:endParaRPr lang="pl-PL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69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D8269295-424F-42BA-B967-5E15EEA86FE0}"/>
              </a:ext>
            </a:extLst>
          </p:cNvPr>
          <p:cNvSpPr/>
          <p:nvPr/>
        </p:nvSpPr>
        <p:spPr>
          <a:xfrm>
            <a:off x="438150" y="1038225"/>
            <a:ext cx="8562975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10. Wsparcie uczniów niepełnosprawnych oraz uczniów </a:t>
            </a: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trudnościami </a:t>
            </a: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nauce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l-PL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Właściwie </a:t>
            </a: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działający system wsparcia dla tych uczniów wymaga współdziałania dyrektorów szkół, przedszkoli i placówek z rodzicami, poradnią psychologiczno-pedagogiczną oraz organem prowadzącym. Rekomenduje się wdrażanie narzędzi i rozwiązań wpływających na podniesienie jakości pomocy psychologiczno-pedagogicznej oraz możliwości stosowania indywidualnego podejścia do ucznia </a:t>
            </a:r>
            <a: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niepełnosprawnością.</a:t>
            </a:r>
            <a:endParaRPr lang="pl-PL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10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Zadania JST w obszarze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Diagnozowanie potrzeb i planowanie pracy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Tworzenie odpowiednich warunków do edukacji dzieci i młodzieży niepełnosprawnej.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Organizacja procesu nauki, wychowania 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opieki.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Budowanie systemu </a:t>
            </a:r>
            <a:r>
              <a:rPr lang="pl-PL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wsp.arcia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dla ucznia i wspieranie nauczycieli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zarządcze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Opracowanie strategii rozwoju oświaty uwzględniającej działania na rzecz uczniów ze specjalnymi potrzebami edukacyjnymi (SPE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Zawieranie porozumień pomiędzy JST w celu diagnozowania potrzeb uczniów ze SPE w regionie i planowania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rozwiązań.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Pozyskiwanie środków pozabudżetowych na dostosowanie obiektów szkolnych do potrzeb osób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niepełnosprawnych.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Tworzenie programów/standardów remontów obiektów uwzględniających potrzeby osób niepełnosprawnych.</a:t>
            </a:r>
          </a:p>
        </p:txBody>
      </p:sp>
    </p:spTree>
    <p:extLst>
      <p:ext uri="{BB962C8B-B14F-4D97-AF65-F5344CB8AC3E}">
        <p14:creationId xmlns:p14="http://schemas.microsoft.com/office/powerpoint/2010/main" val="21262463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zarządcze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5. Pozyskiwanie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środków pozabudżetowych na realizację zajęć dodatkowych dla uczniów ze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SPE.</a:t>
            </a:r>
          </a:p>
          <a:p>
            <a:pPr marL="0" indent="0"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Testowanie innowacyjnych rozwiązań organizacyjnych w zakresie kształcenia/wspierania uczniów niepełnosprawnych i ze specyficznymi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specjalnymi potrzebami edukacyjnymi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Program stypendialny dla uczniów niepełnosprawnych.</a:t>
            </a:r>
          </a:p>
        </p:txBody>
      </p:sp>
    </p:spTree>
    <p:extLst>
      <p:ext uri="{BB962C8B-B14F-4D97-AF65-F5344CB8AC3E}">
        <p14:creationId xmlns:p14="http://schemas.microsoft.com/office/powerpoint/2010/main" val="184992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9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4100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4101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4102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pl-PL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Obszary doradztwa</a:t>
            </a: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41325" y="783430"/>
            <a:ext cx="4220824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  <a:t>1. w oparciu o 12 analiz tematycznych przygotowanym przez Związek Miast Polskich jako podsumowanie udziału </a:t>
            </a:r>
            <a:b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  <a:t>w projekcie Ośrodka Rozwoju Edukacji „Wsparcie jednostek samorządu terytorialnego w zarządzaniu oświatą ukierunkowanym na rozwój szkół </a:t>
            </a:r>
            <a:b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  <a:t>i kompetencji kluczowych uczniów”</a:t>
            </a: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pl-PL" sz="1100" i="1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www.ore.edu.pl/2018/06/nowe-publikacje-dla-samorzadowcow/</a:t>
            </a:r>
            <a:endParaRPr lang="pl-PL" sz="1100" i="1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  <a:t>2. Trzy raporty z diagnozy potrzeb JST przygotowane przez Związek Miast Polskich, tj.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  <a:t> RAPORT zawierający diagnozę potrzeb JST w zakresie wspomagania szkół pod kątem skuteczności w rozwijaniu kompetencji kluczowych uczniów (gminy wiejskie i miejsko-wiejskie),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  <a:t> RAPORT zawierający diagnozę potrzeb JST w zakresie wspomagania szkół pod kątem skuteczności w rozwijaniu kompetencji kluczowych uczniów (gminy miejskie),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1100" i="1" kern="0" dirty="0">
                <a:latin typeface="Arial" panose="020B0604020202020204" pitchFamily="34" charset="0"/>
                <a:cs typeface="Arial" panose="020B0604020202020204" pitchFamily="34" charset="0"/>
              </a:rPr>
              <a:t>RAPORT zawierający diagnozę potrzeb JST w zakresie wspomagania szkół pod kątem skuteczności w rozwijaniu kompetencji kluczowych uczniów (powiaty).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4806611" y="959177"/>
            <a:ext cx="3557814" cy="3035228"/>
            <a:chOff x="6767066" y="2129992"/>
            <a:chExt cx="4743752" cy="4046971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7066" y="2129992"/>
              <a:ext cx="2266242" cy="33194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9786" y="3050004"/>
              <a:ext cx="2261032" cy="31269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996321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wspierające personalny rozwój organizacji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Uzupełnienie lub określenie priorytetów lub celów w planie rozwoju oświaty ukierunkowane na uczniów niepełnosprawnych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z trudnościami 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nauce 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oparciu o diagnozę realnych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potrzeb.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Opracowanie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wdrożenie lokalnego systemu wsparcia dla uczniów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niepełnosprawnych 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 trudnościami w nauce we współpracy z dyrektorami szkół, przedszkolami, rodzicami, poradnią psychologiczno-pedagogiczną, nauczycielami specjalistami, terapeutami, organizacjami pozarządowymi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innymi lokalnymi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instytucjami.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Program podnoszenia kompetencji nauczycieli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zakresie pracy z uczniem ze SPE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Organizacja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projektów lub zajęć pozalekcyjnych dedykowanych uczniom niepełnosprawnym i z trudnościami w nauce</a:t>
            </a:r>
          </a:p>
          <a:p>
            <a:pPr marL="0" indent="0">
              <a:buNone/>
            </a:pPr>
            <a:endParaRPr lang="pl-PL" sz="2000" dirty="0" smtClean="0"/>
          </a:p>
          <a:p>
            <a:pPr marL="514350" indent="-514350">
              <a:buFont typeface="+mj-lt"/>
              <a:buAutoNum type="arabicPeriod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354802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wspierające personalny rozwój organizacji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49" y="1825625"/>
            <a:ext cx="84176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5.Promowanie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edukacji włączającej poprzez korzystanie z dobrych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praktyk.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6.Tworzenie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lokalnych programów wpływających na kształtowanie pozytywnych postaw społecznych wśród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uczniów.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Budowanie partnerstwa publiczno-społecznego na rzecz uczniów niepełnosprawnych,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tym zlecanie organizacjom pozarządowym realizacji zadań publicznych z zakresu edukacji, oświaty i wychowania oraz działalności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rzecz osób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niepełnosprawnych.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Tworzenie szkołom/nauczycielom możliwości wymiany doświadczeń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zakresie organizacji kształcenia i wspierania uczniów z niepełnosprawnością.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43199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DB584A91-1072-4AA0-91F5-1EBDA7ACE2BD}"/>
              </a:ext>
            </a:extLst>
          </p:cNvPr>
          <p:cNvSpPr/>
          <p:nvPr/>
        </p:nvSpPr>
        <p:spPr>
          <a:xfrm>
            <a:off x="342899" y="806827"/>
            <a:ext cx="8677275" cy="442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11. Wsparcie uczniów szczególnie uzdolnionych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Wsparcie rozwoju uczniów zdolnych przez organ prowadzący powinien mieć charakter systematyczny i zorganizowany, a nie incydentalny, uwzględniający potrzeby i możliwości lokalnej społeczności. Istotne, aby opieka nad uczniami szczególnie uzdolnionymi wspierała ich rozwój zainteresowań i uzdolnień.                               W związku z tym kluczowe jest diagnozowanie potrzeb w tym zakresie oraz dostosowywanie podejmowanych działań. </a:t>
            </a:r>
            <a:endParaRPr lang="pl-PL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Rekomenduje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się, aby organ prowadzący zaimplementował wybrane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narzędzia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rozwiązania adekwatne </a:t>
            </a:r>
            <a:r>
              <a:rPr lang="pl-PL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lokalnych potrzeb i uwarunkowań, w tym posiadanych zasobów kadrowych. </a:t>
            </a:r>
            <a:endParaRPr lang="pl-PL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35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Zadania JST w obszarze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252"/>
            <a:ext cx="7886700" cy="4639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1. Realizacja indywidualnych programów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nauczania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indywidualnego toku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nauki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oraz umożliwienie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ukończenia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szkoły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każdego 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typu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skróconym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czasie.</a:t>
            </a:r>
          </a:p>
          <a:p>
            <a:pPr marL="0" indent="0">
              <a:buNone/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 Organizowanie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zajęć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pozalekcyjnych i pozaszkolnych.</a:t>
            </a:r>
          </a:p>
          <a:p>
            <a:pPr marL="0" indent="0">
              <a:buNone/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 Programy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stypendialne dla uczniów i studentów wybitnie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uzdolnionych.</a:t>
            </a:r>
          </a:p>
          <a:p>
            <a:pPr marL="0" indent="0">
              <a:buNone/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Stworzenie i wdrożenie na terenie gminy lub powiatu systemu pracy </a:t>
            </a:r>
            <a:b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z uczniami zdolnymi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b="1" dirty="0" smtClean="0"/>
              <a:t> </a:t>
            </a:r>
            <a:endParaRPr lang="pl-PL" sz="1800" dirty="0"/>
          </a:p>
          <a:p>
            <a:pPr marL="342900" indent="-342900">
              <a:buFont typeface="+mj-lt"/>
              <a:buAutoNum type="arabicPeriod"/>
            </a:pPr>
            <a:endParaRPr lang="pl-PL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0915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Zadania JST w obszarze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0416" y="1393794"/>
            <a:ext cx="7964934" cy="4783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Doskonalenie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nauczycieli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zakresie pracy z uczniami zdolnymi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Stworzenie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monitorowanie działania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sieci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współpracy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pomiędzy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szkołami oraz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instytucjami zewnętrznymi.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Konkurs małych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grantów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edukacyjnych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zakresie pracy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uczniami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zdolnymi.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Stworzenie ram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organizacyjnych dotyczących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promocji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osiągnięć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uczniów, ich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nauczycieli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szkół.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b="1" dirty="0" smtClean="0"/>
              <a:t> </a:t>
            </a:r>
            <a:endParaRPr lang="pl-PL" sz="1800" dirty="0"/>
          </a:p>
          <a:p>
            <a:pPr marL="342900" indent="-342900">
              <a:buFont typeface="+mj-lt"/>
              <a:buAutoNum type="arabicPeriod"/>
            </a:pPr>
            <a:endParaRPr lang="pl-PL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412957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zarządcze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Opracowanie wytycznych (zaleceń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procedur) dotyczących realizacji IPN lub ITN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Upowszechnianie IPN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ITN w środowisku edukacyjnym, jako formy pracy z uczniem zdolnym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Utworzenie i udostępnienie bazy informacji o zajęciach dodatkowych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Stworzenie programu stypendialnego dla uczniów wybitnie uzdolnionych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Udostępnianie informacji o stypendiach zewnętrznych: ministerialnych, fundowanych przez fundacje i stowarzyszenia lub inne instytucje.</a:t>
            </a:r>
          </a:p>
          <a:p>
            <a:pPr marL="514350" indent="-514350">
              <a:buFont typeface="+mj-lt"/>
              <a:buAutoNum type="arabicPeriod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1262463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zarządcze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3096" y="1457739"/>
            <a:ext cx="7932254" cy="4719224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6. Opracowanie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wytycznych dla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szkół 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innych podmiotów (ram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obrębie, których placówki będą realizowały szkolne programy wspierania zdolnych uczniów,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zgodnie z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przyjętą w regionie strategią oświatową,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tym np. sposób definiowania ucznia zdolnego, sposób monitorowania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ewaluacji wyników, upowszechnianie dobrych praktyk i osiągnięć itp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Wyróżnianie szkół, które osiągają wysokie efekty w pracy z uczniami zdolnymi (np. przyznawanie wyróżnień/statuetek/dyplomów; organizowanie uroczystości, na których szkoły będą wyróżnione; odwiedzanie szkół przez wójtów/burmistrzów lub inne znaczące osoby).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8. Powołanie 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sfinansowanie działań doradcy metodycznego w zakresie pracy z uczniami zdolnymi.</a:t>
            </a:r>
          </a:p>
        </p:txBody>
      </p:sp>
    </p:spTree>
    <p:extLst>
      <p:ext uri="{BB962C8B-B14F-4D97-AF65-F5344CB8AC3E}">
        <p14:creationId xmlns:p14="http://schemas.microsoft.com/office/powerpoint/2010/main" val="336170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zarządcze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26959"/>
            <a:ext cx="7886700" cy="4650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Program małych grantów edukacyjnych skierowanych na rozwój zdolności uczniowskich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Baza danych dotycząca różnych form rywalizacji dla uczniów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Upowszechnianie wiedzy na temat bieżących wydarzeń edukacyjnych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kulturalnych, w tym informacji o sukcesach nauczycieli i uczniów za pośrednictwem strony internetowej organu prowadzącego.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050826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wspierające personalny rozwój organizacji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5837"/>
            <a:ext cx="8038272" cy="4641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 Przeprowadzanie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diagnozy potrzeb i możliwości w zakresie zajęć pozalekcyjnych 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szkołach.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Uzupełnienie lub określenie priorytetów lub celów w planie rozwoju oświaty ukierunkowane na uczniów szczególnie uzdolnionych w oparciu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diagnozę realnych potrzeb. 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Opracowanie i wdrożenie lokalnego systemu wsparcia dla uczniów szczególnie uzdolnionych we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współpracy 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 dyrektorami szkół, przedszkolami, rodzicami, poradnią psychologiczno-pedagogiczną, organizacjami pozarządowymi, ośrodkami kultury, ośrodkami sportu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innymi lokalnymi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instytucjami.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48029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wspierające personalny rozwój organizacji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606858"/>
            <a:ext cx="7886700" cy="439637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4. Wdrożenie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doskonalenia nauczycieli ze szczególnym uwzględnieniem ucznia szczególnie uzdolnionego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Organizacja projektów lub zajęć pozalekcyjnych dedykowanych uczniom szczególnie uzdolnionym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Tworzenie lokalnych programów wpływających na kształtowanie pozytywnych postaw społecznych wśród uczniów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Utworzenie lokalnego „mecenatu” służącego włączeniu podmiotów lokalnych do fundowania nagród i stypendiów celowych oraz sprawowaniu opieki nad uczniami uzdolnionymi.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460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 każdym obszarze wyodrębniono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9843" y="1590261"/>
            <a:ext cx="7945507" cy="458670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zadania dla JST,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zarządcze,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wspierające personalny rozwój organizacji.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302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wspierające personalny rozwój organizacji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/>
              <a:t>8. Tworzenie </a:t>
            </a:r>
            <a:r>
              <a:rPr lang="pl-PL" sz="1800" dirty="0"/>
              <a:t>lokalnych programów wpływających na kształtowanie pozytywnych postaw społecznych wśród uczniów </a:t>
            </a:r>
          </a:p>
          <a:p>
            <a:pPr marL="0" indent="0">
              <a:buNone/>
            </a:pPr>
            <a:r>
              <a:rPr lang="pl-PL" sz="1800" dirty="0"/>
              <a:t> </a:t>
            </a:r>
            <a:r>
              <a:rPr lang="pl-PL" sz="1800" dirty="0" smtClean="0"/>
              <a:t>9</a:t>
            </a:r>
            <a:r>
              <a:rPr lang="pl-PL" sz="1800" dirty="0" smtClean="0"/>
              <a:t>.  </a:t>
            </a:r>
            <a:r>
              <a:rPr lang="pl-PL" sz="1800" dirty="0"/>
              <a:t>Utworzenie lokalnego „mecenatu” służącego włączeniu podmiotów lokalnych do fundowania nagród i stypendiów celowych oraz sprawowaniu opieki nad uczniami uzdolnionymi.</a:t>
            </a:r>
          </a:p>
        </p:txBody>
      </p:sp>
    </p:spTree>
    <p:extLst>
      <p:ext uri="{BB962C8B-B14F-4D97-AF65-F5344CB8AC3E}">
        <p14:creationId xmlns:p14="http://schemas.microsoft.com/office/powerpoint/2010/main" val="2394513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2750E40-B567-4225-83CE-36CD68A9E149}"/>
              </a:ext>
            </a:extLst>
          </p:cNvPr>
          <p:cNvSpPr/>
          <p:nvPr/>
        </p:nvSpPr>
        <p:spPr>
          <a:xfrm>
            <a:off x="319595" y="177553"/>
            <a:ext cx="8662479" cy="5474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12. </a:t>
            </a:r>
            <a:endParaRPr lang="pl-PL" sz="2000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Gospodarowanie </a:t>
            </a: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zasobami materialnymi systemu oświaty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Właściwe </a:t>
            </a: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gospodarowanie zasobami materialnymi systemu oświaty polega na prowadzeniu przemyślanej i opartej na obiektywnych danych polityki budżetowej.  Opiera się ono na „oderwaniu polityki finansowej samorządu od systemu subwencjonowania oświaty (niezrozumiały, zmienny, nieadekwatny do lokalnych potrzeb), oparciu się w polityce budżetowej na dokumentach strategicznych (strategii JST, strategii oświatowej,  programach  inwestycyjnych),  wdrażaniu  metod  oceny  celowości  wykorzystania  środków i bazy materialnej (m.in. standardy, wskaźniki, systematyczne analizy), systematycznym nadzorze </a:t>
            </a:r>
            <a: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wspieraniu dyrektorów szkół w dysponowaniu zasobami, a także w działalności inwestycyjnej (system zamówień publicznych, pozyskiwanie środków itp</a:t>
            </a:r>
            <a: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.)”.</a:t>
            </a:r>
          </a:p>
          <a:p>
            <a:pPr>
              <a:spcAft>
                <a:spcPts val="0"/>
              </a:spcAft>
            </a:pPr>
            <a:r>
              <a:rPr lang="pl-PL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Jaszczołt</a:t>
            </a:r>
            <a:r>
              <a:rPr lang="pl-PL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K. (red.), </a:t>
            </a:r>
            <a:r>
              <a:rPr lang="pl-PL" sz="1200" i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Analiza systemu zarzadzania lokalną oświatą – przegląd zadań, narzędzi i dobrych praktyk. Część II Realizacja zadań oświatowych pod kątem wyznaczonych celów.</a:t>
            </a:r>
            <a:r>
              <a:rPr lang="pl-PL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Ośrodek Rozwoju Edukacji, Warszawa 2018, s. 92</a:t>
            </a:r>
            <a:endParaRPr lang="pl-PL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684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62750E40-B567-4225-83CE-36CD68A9E149}"/>
              </a:ext>
            </a:extLst>
          </p:cNvPr>
          <p:cNvSpPr/>
          <p:nvPr/>
        </p:nvSpPr>
        <p:spPr>
          <a:xfrm>
            <a:off x="228600" y="1406525"/>
            <a:ext cx="86868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12. </a:t>
            </a:r>
            <a:endParaRPr lang="pl-PL" sz="2000" b="1" dirty="0" smtClean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Gospodarowanie </a:t>
            </a:r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zasobami materialnymi systemu oświaty</a:t>
            </a:r>
            <a:endParaRPr lang="pl-PL" sz="2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Rekomenduje się podejmowanie przez JST strategicznych decyzji w zakresie planów inwestycyjno-modernizacyjnych, zasobów materialnych i innych w modelu partycypacyjnym, ze szczególnym uwzględnieniem konsultacji i współdecydowania.</a:t>
            </a:r>
            <a:endParaRPr lang="pl-PL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l-PL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616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Zadania JST w obszarze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20427"/>
            <a:ext cx="7886700" cy="4756536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Regularne inwentaryzowanie posiadanych zasobów oraz analiza ich wykorzystania na poziomie pojedynczych szkół i placówek oraz na poziomie całej jednostki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samorządu.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Bieżące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administrowanie zasobami systemu oświaty oraz inicjowanie działań restrukturyzacyjnych, wpływających na poprawę jakości bazy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efektywność wykorzystania.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Prowadzenie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działań remontowych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inwestycyjnych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dostosowujących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zasoby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materialne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lokalnej oświaty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do potrzeb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wynikających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wyznaczonych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celów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oświatowych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pl-PL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10915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zarządcze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64816"/>
            <a:ext cx="7886700" cy="471214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Wykorzystanie procesu przygotowywania corocznej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informacji</a:t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stanie realizacja zadań oświatowych do systematycznego monitorowania zarządzania zasobami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Opracowanie lokalnych standardów stanowiących punkt odniesienia do oceny wykorzystywania zasobów w skali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szkoły/placówki.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Zapewnienie systemowego nadzoru nad zarządzaniem zasobami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szkołach/placówkach.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Konsolidacja placówek oświatowych, a także podejmowanie współpracy w celu wspólnej realizacji zadań oświatowych o zasięgu lokalnym i ponadlokalnym.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1262463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zarządcze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26959"/>
            <a:ext cx="7886700" cy="4650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5. Oparcie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działań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zakresie optymalizacji sieci szkolnej na obiektywnych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    akceptowanych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społecznie kryteriach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6. Systematyczna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analiza realizacji i aktualizowanie lokalnej strategii oświatowej oraz programów inwestycyjnych w oświacie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7. Zapewnienie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wsparcia procesu przygotowywania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realizacji inwestycji, zarządzania mieniem,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także obsługi zamówień publicznych w lokalnym systemie oświaty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Tworzenie rozwiązań organizacyjnych służących pozyskiwaniu środków zewnętrznych na poprawę infrastruktury oświatowej.</a:t>
            </a:r>
          </a:p>
        </p:txBody>
      </p:sp>
    </p:spTree>
    <p:extLst>
      <p:ext uri="{BB962C8B-B14F-4D97-AF65-F5344CB8AC3E}">
        <p14:creationId xmlns:p14="http://schemas.microsoft.com/office/powerpoint/2010/main" val="13548029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wspierające personalny rozwój organizacji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Prowadzenie konsultacji społecznych/debat/cyklicznych spotkań dotyczących poznania potrzeb i podjęcia strategicznych decyzji (m.in.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zakresie gospodarowania mieniem, optymalizacji sieci szkół, konsolidacji placówek oświatowych)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Uzupełnienie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lub określenie priorytetów oraz planu działań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planach rozwoju oświaty ukierunkowanych na działania remontowo- inwestycyjne w oparciu o diagnozę realnych potrzeb w celu zapewnienia warunków do pracy i nauki 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Inicjowanie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współpracy JST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dyrektorami szkół w celu zapewnienia jak najwyższej jakości bazy i jej efektywne wykorzystanie.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4245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619250" y="1268413"/>
            <a:ext cx="6175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endParaRPr lang="pl-PL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3" name="Prostokąt 3"/>
          <p:cNvSpPr>
            <a:spLocks noChangeArrowheads="1"/>
          </p:cNvSpPr>
          <p:nvPr/>
        </p:nvSpPr>
        <p:spPr bwMode="auto">
          <a:xfrm>
            <a:off x="250825" y="1306513"/>
            <a:ext cx="820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124" name="Prostokąt 5"/>
          <p:cNvSpPr>
            <a:spLocks noChangeArrowheads="1"/>
          </p:cNvSpPr>
          <p:nvPr/>
        </p:nvSpPr>
        <p:spPr bwMode="auto">
          <a:xfrm>
            <a:off x="250825" y="3308350"/>
            <a:ext cx="8353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3" eaLnBrk="1" hangingPunct="1">
              <a:spcBef>
                <a:spcPct val="30000"/>
              </a:spcBef>
              <a:spcAft>
                <a:spcPct val="20000"/>
              </a:spcAft>
              <a:buFontTx/>
              <a:buNone/>
            </a:pPr>
            <a:endParaRPr lang="pl-PL" altLang="pl-PL" sz="1800"/>
          </a:p>
        </p:txBody>
      </p:sp>
      <p:sp>
        <p:nvSpPr>
          <p:cNvPr id="5125" name="Prostokąt 6"/>
          <p:cNvSpPr>
            <a:spLocks noChangeArrowheads="1"/>
          </p:cNvSpPr>
          <p:nvPr/>
        </p:nvSpPr>
        <p:spPr bwMode="auto">
          <a:xfrm>
            <a:off x="4479925" y="2784475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2800" b="1"/>
          </a:p>
        </p:txBody>
      </p:sp>
      <p:sp>
        <p:nvSpPr>
          <p:cNvPr id="5126" name="Prostokąt 8"/>
          <p:cNvSpPr>
            <a:spLocks noChangeArrowheads="1"/>
          </p:cNvSpPr>
          <p:nvPr/>
        </p:nvSpPr>
        <p:spPr bwMode="auto">
          <a:xfrm>
            <a:off x="684213" y="1158875"/>
            <a:ext cx="7920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pl-PL" altLang="pl-PL" sz="240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pl-PL" sz="3200" b="1" kern="0" dirty="0"/>
          </a:p>
          <a:p>
            <a:r>
              <a:rPr lang="pl-PL" sz="3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</a:t>
            </a:r>
            <a:r>
              <a:rPr lang="pl-PL" sz="38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REZULTATY </a:t>
            </a:r>
            <a:r>
              <a:rPr lang="pl-PL" sz="38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wdrożenia: </a:t>
            </a:r>
          </a:p>
          <a:p>
            <a:r>
              <a:rPr lang="pl-PL" sz="3800" b="1" kern="0" dirty="0">
                <a:latin typeface="Arial" panose="020B0604020202020204" pitchFamily="34" charset="0"/>
                <a:cs typeface="Arial" panose="020B0604020202020204" pitchFamily="34" charset="0"/>
              </a:rPr>
              <a:t>Usprawnienie procesu zarządzania oświatą w obszarze wybranym przez JST  </a:t>
            </a:r>
          </a:p>
          <a:p>
            <a:r>
              <a:rPr lang="pl-PL" sz="3200" b="1" kern="0" dirty="0"/>
              <a:t> </a:t>
            </a:r>
            <a:endParaRPr lang="pl-PL" sz="3200" b="1" i="1" kern="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74427" y="1277522"/>
            <a:ext cx="8579296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Przykładowe rezultaty: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ujednolicenie procedur funkcjonujących w lokalnym systemie oświaty,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optymalizacja i standaryzacja zarządzania oświatą,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podniesienie kompetencji pracowników JST odpowiedzialnych za realizację zadań oświatowych w zakresie zarządzania lokalną oświatą,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zmiana postaw pracowników JST, w kierunku poszukiwania najbardziej optymalnych rozwiązań służących rozwojowi lokalnej oświaty i kompetencji kluczowych uczniów,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informatyzacja działań w zakresie zarządzania oświatą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zwiększenie umiejętności wykorzystywania już istniejących narzędzi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rozwiązań zarządczych oraz ich adaptacja do warunków danej JST,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współdziałanie ze środowiskiem lokalnym i kuratorium,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wspomaganie lokalnej polityki oświatowej poprzez zaktywizowanie i włączenie rodziców</a:t>
            </a:r>
          </a:p>
        </p:txBody>
      </p:sp>
    </p:spTree>
    <p:extLst>
      <p:ext uri="{BB962C8B-B14F-4D97-AF65-F5344CB8AC3E}">
        <p14:creationId xmlns:p14="http://schemas.microsoft.com/office/powerpoint/2010/main" val="16621313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3">
            <a:extLst>
              <a:ext uri="{FF2B5EF4-FFF2-40B4-BE49-F238E27FC236}">
                <a16:creationId xmlns:a16="http://schemas.microsoft.com/office/drawing/2014/main" id="{433EC645-D350-4C21-B60E-85F24D2D164B}"/>
              </a:ext>
            </a:extLst>
          </p:cNvPr>
          <p:cNvSpPr txBox="1">
            <a:spLocks/>
          </p:cNvSpPr>
          <p:nvPr/>
        </p:nvSpPr>
        <p:spPr>
          <a:xfrm>
            <a:off x="611560" y="3717032"/>
            <a:ext cx="6948115" cy="1007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4091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68A5C60-7761-4FEE-A0C0-217C3F75BCB7}"/>
              </a:ext>
            </a:extLst>
          </p:cNvPr>
          <p:cNvSpPr/>
          <p:nvPr/>
        </p:nvSpPr>
        <p:spPr>
          <a:xfrm>
            <a:off x="300037" y="1035841"/>
            <a:ext cx="854392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</a:t>
            </a:r>
            <a:r>
              <a:rPr lang="pl-PL" sz="20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Rola dyrektora i relacje z organem prowadzącym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2000" dirty="0" smtClean="0"/>
          </a:p>
          <a:p>
            <a:pPr algn="just"/>
            <a:endParaRPr lang="pl-PL" dirty="0"/>
          </a:p>
          <a:p>
            <a:r>
              <a:rPr lang="pl-PL" sz="2000" dirty="0" smtClean="0"/>
              <a:t>Za </a:t>
            </a:r>
            <a:r>
              <a:rPr lang="pl-PL" sz="2000" dirty="0"/>
              <a:t>funkcjonowanie szkoły/placówki oświatowej odpowiedzialny jest dyrektor.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polskim prawie zakres zadań i odpowiedzialności dyrektora został bardzo szeroko </a:t>
            </a:r>
            <a:r>
              <a:rPr lang="pl-PL" sz="2000" dirty="0" smtClean="0"/>
              <a:t>określony w </a:t>
            </a:r>
            <a:r>
              <a:rPr lang="pl-PL" sz="2000" dirty="0"/>
              <a:t>różnych aktach prawnych, tj. ustawa Prawo oświatowe, ustawa o systemie oświaty, ustawa Karta Nauczyciela, ustawa o finansach publicznych, ustawa Kodeks Pracy</a:t>
            </a:r>
            <a:r>
              <a:rPr lang="pl-PL" sz="2000" dirty="0" smtClean="0"/>
              <a:t>.</a:t>
            </a:r>
          </a:p>
          <a:p>
            <a:r>
              <a:rPr lang="pl-PL" sz="2000" dirty="0" smtClean="0"/>
              <a:t> 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W związku ze sprawowaną funkcją i mnogością zadań dyrektor napotyka na szereg trudności, które bez odpowiedniego wsparcia ze strony organu prowadzącego mogą rodzić poważne konsekwencje dla jakościowego funkcjonowania szkół/placówek. </a:t>
            </a:r>
            <a:endParaRPr lang="pl-PL" sz="2000" dirty="0"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68A5C60-7761-4FEE-A0C0-217C3F75BCB7}"/>
              </a:ext>
            </a:extLst>
          </p:cNvPr>
          <p:cNvSpPr/>
          <p:nvPr/>
        </p:nvSpPr>
        <p:spPr>
          <a:xfrm>
            <a:off x="300037" y="1483102"/>
            <a:ext cx="8543925" cy="3349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2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Obszar </a:t>
            </a:r>
            <a:r>
              <a:rPr lang="pl-PL" sz="2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7. </a:t>
            </a:r>
          </a:p>
          <a:p>
            <a:r>
              <a:rPr lang="pl-PL" sz="2400" b="1" dirty="0"/>
              <a:t>Rekomenduje się </a:t>
            </a:r>
            <a:r>
              <a:rPr lang="pl-PL" sz="2400" dirty="0"/>
              <a:t>inicjowanie przez samorząd współpracy na rzecz szkół i placówek oświatowych zarówno w obszarze budowania relacji, jak i w obszarze zorganizowanego wsparcia w rozwoju kompetencyjnym dyrektorów.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l-PL" sz="2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dirty="0">
              <a:highlight>
                <a:srgbClr val="FFFF00"/>
              </a:highlight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pl-PL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Zadania JST w obszarze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88274"/>
            <a:ext cx="7886700" cy="435133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endParaRPr lang="pl-PL" sz="1800" b="1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2000" dirty="0" smtClean="0"/>
              <a:t>Budowa </a:t>
            </a:r>
            <a:r>
              <a:rPr lang="pl-PL" sz="2000" dirty="0"/>
              <a:t>lokalnego modelu relacji organu prowadzącego </a:t>
            </a:r>
            <a:br>
              <a:rPr lang="pl-PL" sz="2000" dirty="0"/>
            </a:br>
            <a:r>
              <a:rPr lang="pl-PL" sz="2000" dirty="0"/>
              <a:t>i dyrektorów </a:t>
            </a:r>
            <a:r>
              <a:rPr lang="pl-PL" sz="2000" dirty="0" smtClean="0"/>
              <a:t>szkół/placówek.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Realizacja przyjętego modelu zarządzania zespołem dyrektorów </a:t>
            </a:r>
            <a:br>
              <a:rPr lang="pl-PL" sz="2000" dirty="0"/>
            </a:br>
            <a:r>
              <a:rPr lang="pl-PL" sz="2000" dirty="0"/>
              <a:t>(w tym: planowanie, motywowanie, organizowanie, przewodzenie, kontrolowanie</a:t>
            </a:r>
            <a:r>
              <a:rPr lang="pl-PL" sz="2000" dirty="0" smtClean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Wspieranie dyrektorów w realizacji </a:t>
            </a:r>
            <a:r>
              <a:rPr lang="pl-PL" sz="2000" dirty="0" smtClean="0"/>
              <a:t>ich </a:t>
            </a:r>
            <a:r>
              <a:rPr lang="pl-PL" sz="2000" dirty="0"/>
              <a:t>misji (w tym bieżąca komunikacja i doskonalenie zawodowe).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4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zarządcze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 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6592" y="1205947"/>
            <a:ext cx="7905750" cy="477223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sz="2000" dirty="0"/>
              <a:t>Decyzje dot. struktury lokalnego systemu oświaty (poprzez np. tworzenie zespołów szkół</a:t>
            </a:r>
            <a:r>
              <a:rPr lang="pl-PL" sz="2000" dirty="0" smtClean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Wybór sposobu organizacji obsługi szkół</a:t>
            </a:r>
            <a:br>
              <a:rPr lang="pl-PL" sz="2000" dirty="0"/>
            </a:br>
            <a:r>
              <a:rPr lang="pl-PL" sz="2000" dirty="0"/>
              <a:t>i placówek oświatowych od strony finansowo-księgowej („Im ‘bliżej’ dyrektora jednostki siedzi księgowy, tym </a:t>
            </a:r>
            <a:r>
              <a:rPr lang="pl-PL" sz="2000" dirty="0" smtClean="0"/>
              <a:t>w </a:t>
            </a:r>
            <a:r>
              <a:rPr lang="pl-PL" sz="2000" dirty="0"/>
              <a:t>praktyce dyrektor ma większy wpływ na jej pracę (…) Księgowy w urzędzie raczej nie będzie przygotowywał zestawień, które potrzebne będą dyrektorowi”), administracyjno-gospodarczej, kadrowej, prawnej itp</a:t>
            </a:r>
            <a:r>
              <a:rPr lang="pl-PL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Ustalenie zakresu samodzielności dyrektora </a:t>
            </a:r>
            <a:br>
              <a:rPr lang="pl-PL" sz="2000" dirty="0"/>
            </a:br>
            <a:r>
              <a:rPr lang="pl-PL" sz="2000" dirty="0"/>
              <a:t>w dysponowaniu środkami i zawieraniu umów (w tym dysponowanie pieniędzmi zarobionymi przez szkołę</a:t>
            </a:r>
            <a:r>
              <a:rPr lang="pl-PL" sz="2000" dirty="0" smtClean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Zdefiniowanie poziomu samodzielności dyrektora </a:t>
            </a:r>
            <a:br>
              <a:rPr lang="pl-PL" sz="2000" dirty="0"/>
            </a:br>
            <a:r>
              <a:rPr lang="pl-PL" sz="2000" dirty="0"/>
              <a:t>w procesie przygotowania arkusza organizacyjnego i jego uprawnień do dokonywania zmian w planie finansowym jednostki.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Narzędzia i rozwiązania zarządcze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2852" y="1378226"/>
            <a:ext cx="8083826" cy="479873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dirty="0" smtClean="0"/>
              <a:t>5.  Zdefiniowanie </a:t>
            </a:r>
            <a:r>
              <a:rPr lang="pl-PL" sz="2000" dirty="0"/>
              <a:t>roli dyrektora w procesie rekrutacji uczniów (np. </a:t>
            </a:r>
            <a:r>
              <a:rPr lang="pl-PL" sz="2000" dirty="0" smtClean="0"/>
              <a:t>zasady     przyjmowania </a:t>
            </a:r>
            <a:r>
              <a:rPr lang="pl-PL" sz="2000" dirty="0"/>
              <a:t>uczniów spoza obwodu szkoły</a:t>
            </a:r>
            <a:r>
              <a:rPr lang="pl-PL" sz="2000" dirty="0" smtClean="0"/>
              <a:t>).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dirty="0" smtClean="0"/>
              <a:t>6.   Wybór </a:t>
            </a:r>
            <a:r>
              <a:rPr lang="pl-PL" sz="2000" dirty="0"/>
              <a:t>formy i warunków zatrudnienia dyrektora (na podstawie KN lub jako pracownik samorządowy) oraz określenie poziomu jego wynagrodzenia.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dirty="0" smtClean="0">
                <a:cs typeface="Arial" panose="020B0604020202020204" pitchFamily="34" charset="0"/>
              </a:rPr>
              <a:t>7. </a:t>
            </a:r>
            <a:r>
              <a:rPr lang="pl-PL" sz="2000" dirty="0"/>
              <a:t>Zdefiniowanie zakresu zwolnienia dyrektora z godzin dydaktycznych. </a:t>
            </a:r>
            <a:endParaRPr lang="pl-PL" sz="20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dirty="0" smtClean="0">
                <a:cs typeface="Arial" panose="020B0604020202020204" pitchFamily="34" charset="0"/>
              </a:rPr>
              <a:t>8. </a:t>
            </a:r>
            <a:r>
              <a:rPr lang="pl-PL" sz="2000" dirty="0"/>
              <a:t>Sposób rekrutacji kandydatów na dyrektorów – organizacja konkursów (określanie wymogów, aktywne poszukiwanie kandydatów, rezerwa kadrowa, profesjonalizacja komisji konkursowej).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000" dirty="0" smtClean="0">
                <a:cs typeface="Arial" panose="020B0604020202020204" pitchFamily="34" charset="0"/>
              </a:rPr>
              <a:t>9. </a:t>
            </a:r>
            <a:r>
              <a:rPr lang="pl-PL" sz="2000" dirty="0"/>
              <a:t>Korzystanie z wizji rozwoju szkoły (prezentowanej przez kandydata podczas konkursu), jako narzędzia zarządczego w relacji organ prowadzący – dyrektor: sprawozdawanie postępów, uzgadnianie zmian.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38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1111</TotalTime>
  <Words>3501</Words>
  <Application>Microsoft Office PowerPoint</Application>
  <PresentationFormat>Pokaz na ekranie (4:3)</PresentationFormat>
  <Paragraphs>262</Paragraphs>
  <Slides>48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54" baseType="lpstr">
      <vt:lpstr>Arial</vt:lpstr>
      <vt:lpstr>Calibri</vt:lpstr>
      <vt:lpstr>Calibri Light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W każdym obszarze wyodrębniono: </vt:lpstr>
      <vt:lpstr>Prezentacja programu PowerPoint</vt:lpstr>
      <vt:lpstr>Prezentacja programu PowerPoint</vt:lpstr>
      <vt:lpstr>Zadania JST w obszarze </vt:lpstr>
      <vt:lpstr>Narzędzia i rozwiązania zarządcze  </vt:lpstr>
      <vt:lpstr>Narzędzia i rozwiązania zarządcze </vt:lpstr>
      <vt:lpstr>Narzędzia i rozwiązania zarządcze </vt:lpstr>
      <vt:lpstr>Narzędzia i rozwiązania wspierające personalny rozwój organizacji</vt:lpstr>
      <vt:lpstr>Narzędzia i rozwiązania wspierające personalny rozwój organizacji</vt:lpstr>
      <vt:lpstr>Prezentacja programu PowerPoint</vt:lpstr>
      <vt:lpstr>Zadania JST w obszarze </vt:lpstr>
      <vt:lpstr>Narzędzia i rozwiązania zarządcze </vt:lpstr>
      <vt:lpstr>Narzędzia i rozwiązania zarządcze </vt:lpstr>
      <vt:lpstr>Narzędzia i rozwiązania wspierające personalny rozwój organizacji</vt:lpstr>
      <vt:lpstr>Narzędzia i rozwiązania wspierające personalny rozwój organizacji</vt:lpstr>
      <vt:lpstr>Prezentacja programu PowerPoint</vt:lpstr>
      <vt:lpstr>Prezentacja programu PowerPoint</vt:lpstr>
      <vt:lpstr>Zadania JST w obszarze </vt:lpstr>
      <vt:lpstr>Narzędzia i rozwiązania zarządcze </vt:lpstr>
      <vt:lpstr>Narzędzia i rozwiązania zarządcze </vt:lpstr>
      <vt:lpstr>Narzędzia i rozwiązania wspierające personalny rozwój organizacji</vt:lpstr>
      <vt:lpstr>Prezentacja programu PowerPoint</vt:lpstr>
      <vt:lpstr>Prezentacja programu PowerPoint</vt:lpstr>
      <vt:lpstr>Zadania JST w obszarze </vt:lpstr>
      <vt:lpstr>Narzędzia i rozwiązania zarządcze </vt:lpstr>
      <vt:lpstr>Narzędzia i rozwiązania zarządcze </vt:lpstr>
      <vt:lpstr>Narzędzia i rozwiązania wspierające personalny rozwój organizacji</vt:lpstr>
      <vt:lpstr>Narzędzia i rozwiązania wspierające personalny rozwój organizacji</vt:lpstr>
      <vt:lpstr>Prezentacja programu PowerPoint</vt:lpstr>
      <vt:lpstr>Zadania JST w obszarze </vt:lpstr>
      <vt:lpstr>Zadania JST w obszarze </vt:lpstr>
      <vt:lpstr>Narzędzia i rozwiązania zarządcze </vt:lpstr>
      <vt:lpstr>Narzędzia i rozwiązania zarządcze </vt:lpstr>
      <vt:lpstr>Narzędzia i rozwiązania zarządcze </vt:lpstr>
      <vt:lpstr>Narzędzia i rozwiązania wspierające personalny rozwój organizacji</vt:lpstr>
      <vt:lpstr>Narzędzia i rozwiązania wspierające personalny rozwój organizacji</vt:lpstr>
      <vt:lpstr>Narzędzia i rozwiązania wspierające personalny rozwój organizacji</vt:lpstr>
      <vt:lpstr>Prezentacja programu PowerPoint</vt:lpstr>
      <vt:lpstr>Prezentacja programu PowerPoint</vt:lpstr>
      <vt:lpstr>Zadania JST w obszarze </vt:lpstr>
      <vt:lpstr>Narzędzia i rozwiązania zarządcze </vt:lpstr>
      <vt:lpstr>Narzędzia i rozwiązania zarządcze </vt:lpstr>
      <vt:lpstr>Narzędzia i rozwiązania wspierające personalny rozwój organizacji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Czajka</dc:creator>
  <cp:lastModifiedBy>Dorota Jastrzębska</cp:lastModifiedBy>
  <cp:revision>221</cp:revision>
  <dcterms:created xsi:type="dcterms:W3CDTF">2019-04-26T07:45:51Z</dcterms:created>
  <dcterms:modified xsi:type="dcterms:W3CDTF">2022-10-19T13:25:37Z</dcterms:modified>
</cp:coreProperties>
</file>