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66" r:id="rId2"/>
    <p:sldId id="368" r:id="rId3"/>
    <p:sldId id="335" r:id="rId4"/>
    <p:sldId id="415" r:id="rId5"/>
    <p:sldId id="416" r:id="rId6"/>
    <p:sldId id="370" r:id="rId7"/>
    <p:sldId id="387" r:id="rId8"/>
    <p:sldId id="413" r:id="rId9"/>
    <p:sldId id="417" r:id="rId10"/>
    <p:sldId id="451" r:id="rId11"/>
    <p:sldId id="418" r:id="rId12"/>
    <p:sldId id="442" r:id="rId13"/>
    <p:sldId id="443" r:id="rId14"/>
    <p:sldId id="381" r:id="rId15"/>
    <p:sldId id="383" r:id="rId16"/>
    <p:sldId id="422" r:id="rId17"/>
    <p:sldId id="423" r:id="rId18"/>
    <p:sldId id="424" r:id="rId19"/>
    <p:sldId id="441" r:id="rId20"/>
    <p:sldId id="445" r:id="rId21"/>
    <p:sldId id="380" r:id="rId22"/>
    <p:sldId id="425" r:id="rId23"/>
    <p:sldId id="426" r:id="rId24"/>
    <p:sldId id="427" r:id="rId25"/>
    <p:sldId id="440" r:id="rId26"/>
    <p:sldId id="446" r:id="rId27"/>
    <p:sldId id="447" r:id="rId28"/>
    <p:sldId id="379" r:id="rId29"/>
    <p:sldId id="428" r:id="rId30"/>
    <p:sldId id="429" r:id="rId31"/>
    <p:sldId id="430" r:id="rId32"/>
    <p:sldId id="439" r:id="rId33"/>
    <p:sldId id="448" r:id="rId34"/>
    <p:sldId id="378" r:id="rId35"/>
    <p:sldId id="431" r:id="rId36"/>
    <p:sldId id="432" r:id="rId37"/>
    <p:sldId id="433" r:id="rId38"/>
    <p:sldId id="438" r:id="rId39"/>
    <p:sldId id="449" r:id="rId40"/>
    <p:sldId id="377" r:id="rId41"/>
    <p:sldId id="384" r:id="rId42"/>
    <p:sldId id="434" r:id="rId43"/>
    <p:sldId id="435" r:id="rId44"/>
    <p:sldId id="436" r:id="rId45"/>
    <p:sldId id="437" r:id="rId46"/>
    <p:sldId id="450" r:id="rId47"/>
    <p:sldId id="320" r:id="rId48"/>
    <p:sldId id="412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1" autoAdjust="0"/>
    <p:restoredTop sz="93617" autoAdjust="0"/>
  </p:normalViewPr>
  <p:slideViewPr>
    <p:cSldViewPr snapToGrid="0">
      <p:cViewPr varScale="1">
        <p:scale>
          <a:sx n="108" d="100"/>
          <a:sy n="108" d="100"/>
        </p:scale>
        <p:origin x="13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999B5-6FE3-4FAA-9566-17A6282EEEC5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6CEAE-34AB-4E0C-B615-111EEB8F1C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043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2D443-C699-4763-8062-B769B4FE80F5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058C9-671A-491C-B2F9-0B6F0D2064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782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Tu ważne jest aby oddzielić cel projektu od celu pilotażu, regulamin  pilotażu mówi tak: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Celem uczestnictwa w pilotażu jest weryfikacja opracowanego w ramach projektu modelu doradztwa dla przedstawicieli jednostek samorządu terytorialnego (JST). Po weryfikacji (uwzględnieniu uwag uczestników) model doradztwa zostanie wykorzystany w projektach konkursowych w całej Polsce.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projektu – jest taki jak napisałaś 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179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7B2F-4513-4904-931F-CD3808C071DB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649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094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 jego zadań należy w szczególności: </a:t>
            </a:r>
          </a:p>
          <a:p>
            <a:pPr marL="342900" indent="-342900" algn="just">
              <a:buAutoNum type="arabicParenR"/>
            </a:pP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zapewnienie warunków działania szkoły lub placówki, w tym bezpiecznych i higienicznych warunków nauki, wychowania i opieki; </a:t>
            </a:r>
          </a:p>
          <a:p>
            <a:pPr marL="342900" indent="-342900" algn="just">
              <a:buAutoNum type="arabicParenR"/>
            </a:pP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zapewnienie warunków umożliwiających stosowanie specjalnej organizacji nauki i metod pracy dla dzieci i młodzieży objętych kształceniem specjalnym; </a:t>
            </a:r>
          </a:p>
          <a:p>
            <a:pPr marL="0" indent="0" algn="just">
              <a:buNone/>
            </a:pP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3) wykonywanie remontów obiektów szkolnych oraz zadań inwestycyjnych w tym zakresie; </a:t>
            </a:r>
          </a:p>
          <a:p>
            <a:pPr marL="0" indent="0" algn="just">
              <a:buNone/>
            </a:pP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4) zapewnienie obsługi administracyjnej, w tym prawnej, obsługi finansowej, w tym w zakresie wykonywania czynności i obsługi organizacyjnej szkoły lub placówki; </a:t>
            </a:r>
          </a:p>
          <a:p>
            <a:pPr marL="0" indent="0" algn="just">
              <a:buNone/>
            </a:pP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5) wyposażenie szkoły lub placówki w pomoce dydaktyczne i sprzęt niezbędny do pełnej realizacji programów nauczania, programów wychowawczo-profilaktycznych, przeprowadzania egzaminów oraz wykonywania innych zadań statutowych; </a:t>
            </a:r>
          </a:p>
          <a:p>
            <a:pPr marL="0" indent="0" algn="just">
              <a:buNone/>
            </a:pP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6) wykonywanie czynności w sprawach z zakresu prawa pracy w stosunku do dyrektora szkoły lub placówki.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351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7B2F-4513-4904-931F-CD3808C071DB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188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14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7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521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024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871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24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64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06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35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499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45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2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re.edu.pl/2018/06/nowe-publikacje-dla-samorzadowcow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593422" y="1988521"/>
            <a:ext cx="8227029" cy="1655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4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Charakterystyka obszarów doradztwa od 1 do 6 </a:t>
            </a:r>
          </a:p>
          <a:p>
            <a:pPr marL="0" indent="0" algn="ctr">
              <a:buNone/>
            </a:pPr>
            <a:endParaRPr lang="pl-PL" sz="2400" i="1" kern="0" dirty="0"/>
          </a:p>
          <a:p>
            <a:pPr marL="0" indent="0" algn="ctr">
              <a:buNone/>
            </a:pPr>
            <a:endParaRPr lang="pl-PL" sz="1800" i="1" kern="0" dirty="0" smtClean="0"/>
          </a:p>
          <a:p>
            <a:pPr marL="0" indent="0" algn="ctr">
              <a:buNone/>
            </a:pPr>
            <a:r>
              <a:rPr lang="pl-PL" sz="16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Wsparcie </a:t>
            </a:r>
            <a:r>
              <a:rPr lang="pl-PL" sz="1600" i="1" kern="0" dirty="0">
                <a:latin typeface="Arial" panose="020B0604020202020204" pitchFamily="34" charset="0"/>
                <a:cs typeface="Arial" panose="020B0604020202020204" pitchFamily="34" charset="0"/>
              </a:rPr>
              <a:t>jednostek samorządu terytorialnego </a:t>
            </a:r>
            <a:br>
              <a:rPr lang="pl-PL" sz="16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i="1" kern="0" dirty="0">
                <a:latin typeface="Arial" panose="020B0604020202020204" pitchFamily="34" charset="0"/>
                <a:cs typeface="Arial" panose="020B0604020202020204" pitchFamily="34" charset="0"/>
              </a:rPr>
              <a:t>w zarządzaniu oświatą ukierunkowanym na rozwój szkół </a:t>
            </a:r>
            <a:br>
              <a:rPr lang="pl-PL" sz="16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i="1" kern="0" dirty="0">
                <a:latin typeface="Arial" panose="020B0604020202020204" pitchFamily="34" charset="0"/>
                <a:cs typeface="Arial" panose="020B0604020202020204" pitchFamily="34" charset="0"/>
              </a:rPr>
              <a:t>i kompetencji kluczowych uczniów- II </a:t>
            </a:r>
            <a:r>
              <a:rPr lang="pl-PL" sz="16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etap</a:t>
            </a:r>
          </a:p>
          <a:p>
            <a:pPr marL="0" indent="0" algn="ctr">
              <a:buNone/>
            </a:pPr>
            <a:r>
              <a:rPr lang="pl-PL" sz="16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5-6 października 2022 r. </a:t>
            </a:r>
            <a:endParaRPr lang="pl-PL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Rola organu prowadzącego w realizacji zadań z obszaru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3618" y="1337353"/>
            <a:ext cx="7886700" cy="435133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Ustawodawca nałożył na organy prowadzące publiczne szkoły i placówki szereg ograniczeń i wymogów odnośnie sposobu organizacji kształcenia, wychowania i opieki nad uczniami. Są to między innymi: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szczegółowe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plany nauczania i zasady wynagradzania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nauczycieli,</a:t>
            </a:r>
          </a:p>
          <a:p>
            <a:pPr algn="just"/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konieczność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uzyskania zgody kuratora na wiele działań.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konsekwencji wpływ samorządu na realizację założonej wizji rozwoju systemu oświaty jest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ograniczony. </a:t>
            </a:r>
          </a:p>
          <a:p>
            <a:pPr marL="0" indent="0" algn="ctr">
              <a:buNone/>
            </a:pP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Pomimo ustawowych ograniczeń oświata postrzegana jest jako najważniejsze zadanie JST 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Zadania JST w obszarze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Gromadzenie informacji i analiza aktualnej sytuacji w zakresie realizacji zadań oświatowych </a:t>
            </a:r>
          </a:p>
          <a:p>
            <a:pPr marL="342900" indent="-34290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Wypracowanie strategicznej wizji rozwoju</a:t>
            </a:r>
          </a:p>
          <a:p>
            <a:pPr marL="342900" indent="-34290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Weryfikacja podejmowanych działań pod kątem zgodności ze strategią rozwoju</a:t>
            </a:r>
          </a:p>
          <a:p>
            <a:pPr marL="342900" indent="-34290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Włączanie lokalnej społeczności w proces diagnostyczny </a:t>
            </a:r>
          </a:p>
          <a:p>
            <a:pPr marL="342900" indent="-342900">
              <a:buAutoNum type="arabicParenR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zarządcze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Systemy informatyczne umożliwiające gromadzenie i przetwarzanie danych o oświacie </a:t>
            </a:r>
          </a:p>
          <a:p>
            <a:pPr marL="342900" indent="-34290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Przygotowanie pogłębionych analiz (strategicznych) ukazujących oświatę samorządową </a:t>
            </a:r>
          </a:p>
          <a:p>
            <a:pPr marL="342900" indent="-34290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Proces planowania celów oświatowych</a:t>
            </a: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-965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Narzędzia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i rozwiązania wspierające personalny rozwój organizacji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81386"/>
            <a:ext cx="7886700" cy="4777821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buAutoNum type="arabicParenR"/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Uzgodnienie w gronie kluczowych interesariuszy wspólnego rozumienia oczekiwanej „wartości w oświacie” i odzwierciedlenie jej w wizji i misji lokalnego systemu oświaty.</a:t>
            </a:r>
          </a:p>
          <a:p>
            <a:pPr marL="342900" lvl="0" indent="-342900">
              <a:buAutoNum type="arabicParenR"/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Analizowanie potrzeb i oczekiwań społeczności lokalnej w zakresie </a:t>
            </a:r>
            <a:r>
              <a:rPr lang="pl-PL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organizacji</a:t>
            </a:r>
            <a:br>
              <a:rPr lang="pl-PL" sz="6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funkcjonowania jednostek oświatowych, np. analizy SWOT z perspektywy samorządowca, rodzica, dyrektorów, nauczycieli, uczniów, pracodawców, itp.</a:t>
            </a:r>
          </a:p>
          <a:p>
            <a:pPr marL="342900" lvl="0" indent="-342900">
              <a:buAutoNum type="arabicParenR"/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Organizowanie wspólnych warsztatów tematycznych według potrzeb, np. kształcenie kompetencji kluczowych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Włączenie różnych interesariuszy, w tym dyrektorów szkół i placówek oświatowych w proces planowania rozwoju oświaty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Stosowanie na etapie prowadzenia diagnozy otwartych debat oświatowych nt. oczekiwanych rezultatów systemu edukacji i uwzględnienie jej wyników </a:t>
            </a:r>
            <a:r>
              <a:rPr lang="pl-PL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decyzjach strategicznych</a:t>
            </a:r>
          </a:p>
          <a:p>
            <a:pPr marL="342900" lvl="0" indent="-342900">
              <a:buFont typeface="Arial" panose="020B0604020202020204" pitchFamily="34" charset="0"/>
              <a:buAutoNum type="arabicParenR"/>
            </a:pPr>
            <a:r>
              <a:rPr lang="pl-PL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Uzupełnienie </a:t>
            </a: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lub określenie priorytetów i celów w planach rozwoju oświaty w oparciu </a:t>
            </a:r>
            <a:r>
              <a:rPr lang="pl-PL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diagnozę realnych potrzeb  w danej JST,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pl-PL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Wdrażanie </a:t>
            </a: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i monitorowanie planu rozwoju oświaty.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Organizowanie debat o stanie realizacji zadań oświatowych z udziałem lokalnych interesariuszy.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pl-PL" sz="6400" dirty="0">
                <a:latin typeface="Arial" panose="020B0604020202020204" pitchFamily="34" charset="0"/>
                <a:cs typeface="Arial" panose="020B0604020202020204" pitchFamily="34" charset="0"/>
              </a:rPr>
              <a:t>Prowadzenie badań ankietowych wizerunku prowadzonych szkół/placówek lub inne według potrzeb.</a:t>
            </a:r>
          </a:p>
          <a:p>
            <a:pPr marL="342900" indent="-342900" algn="just">
              <a:buFont typeface="Arial" panose="020B0604020202020204" pitchFamily="34" charset="0"/>
              <a:buAutoNum type="arabicParenR"/>
            </a:pPr>
            <a:endParaRPr lang="pl-PL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5600" dirty="0"/>
          </a:p>
          <a:p>
            <a:pPr marL="0" indent="0">
              <a:buNone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lvl="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0" lvl="0" indent="0">
              <a:buNone/>
            </a:pPr>
            <a:r>
              <a:rPr lang="pl-PL" sz="1800" dirty="0"/>
              <a:t>5)</a:t>
            </a:r>
          </a:p>
          <a:p>
            <a:r>
              <a:rPr lang="pl-PL" sz="1800" dirty="0"/>
              <a:t>5) 6)</a:t>
            </a: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92722280-BD1A-4627-ADD8-27A98CC9AABB}"/>
              </a:ext>
            </a:extLst>
          </p:cNvPr>
          <p:cNvSpPr/>
          <p:nvPr/>
        </p:nvSpPr>
        <p:spPr>
          <a:xfrm>
            <a:off x="142876" y="257180"/>
            <a:ext cx="8696324" cy="339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2. Monitorowanie jakości usług edukacyjnych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Prawo oświatowe nakłada na JST obowiązek przygotowania sprawozdania </a:t>
            </a:r>
            <a: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realizacji zadań oświatowych. W artykule 11 ustawy Prawo oświatowe widnieją następujące zapisy:</a:t>
            </a:r>
            <a:r>
              <a:rPr lang="pl-PL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„ 7. Organ wykonawczy jednostki samorządu terytorialnego, </a:t>
            </a:r>
            <a:r>
              <a:rPr lang="pl-PL" i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i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l-PL" i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terminie do dnia 31 października, przedstawia organowi stanowiącemu jednostki samorządu terytorialnego informację o stanie realizacji zadań oświatowych tej jednostki za poprzedni rok szkolny, w tym o wynikach:</a:t>
            </a:r>
            <a:endParaRPr lang="pl-PL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C4ED379-D7DE-42FA-B341-A759585EC232}"/>
              </a:ext>
            </a:extLst>
          </p:cNvPr>
          <p:cNvSpPr/>
          <p:nvPr/>
        </p:nvSpPr>
        <p:spPr>
          <a:xfrm>
            <a:off x="228600" y="3460626"/>
            <a:ext cx="88392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1)egzaminu ósmoklasisty, egzaminu maturalnego i egzaminu potwierdzającego kwalifikacje w zawodzie, z uwzględnieniem działań podejmowanych przez szkoły nakierowanych na kształcenie uczniów ze specjalnymi potrzebami edukacyjnymi, w szkołach tych typów, których prowadzenie należy do zadań własnych jednostki samorządu terytorialnego;</a:t>
            </a:r>
          </a:p>
          <a:p>
            <a:pPr algn="just">
              <a:spcBef>
                <a:spcPts val="600"/>
              </a:spcBef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2) nadzoru pedagogicznego sprawowanego przez kuratora oświaty lub właściwego ministra w szkołach i placówkach tych typów i rodzajów, których prowadzenie należy do zadań własnych jednostki samorządu terytorialnego”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2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D57B8F9E-5CCE-4ACD-98EF-53D30E1D8103}"/>
              </a:ext>
            </a:extLst>
          </p:cNvPr>
          <p:cNvSpPr/>
          <p:nvPr/>
        </p:nvSpPr>
        <p:spPr>
          <a:xfrm>
            <a:off x="428625" y="1230421"/>
            <a:ext cx="84201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Obszar 2. Monitorowanie jakości usług edukacyjnych</a:t>
            </a:r>
          </a:p>
          <a:p>
            <a:endParaRPr lang="pl-PL" b="1" dirty="0"/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Organ prowadzący nie sprawuje nadzoru pedagogicznego, ma jednak wpływ na organizację szkół oraz ich dyrektorów. Zadaniem samorządu jest oszczędne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 efektywne gospodarowanie środkami publicznymi w celu zapewnienia wysokiej jakości warunków nauki i opieki w zarządzanych przez siebie placówkach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związku z tym planowanie strategiczne powinno być również skoncentrowane na monitorowaniu jakości usług edukacyjnych. Rekomenduje się świadome planowanie monitorowania w szerszym ujęciu, z wykorzystaniem poniżej opisanych narzędzi i rozwiązań zarządczych oraz wspierających personalny rozwój organizacji.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74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Podstawa prawna działania samorządu – obszar 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77108"/>
            <a:ext cx="7886700" cy="4799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Prawo do monitorowania jakości usług edukacyjnych można jednak wywieść z innych przepisów: 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• Art. 11 ust. 7 ustawy prawo oświatowe  (o obowiązku składania przez organ wykonawczy organowi stanowiącemu jednostki samorządu terytorialnego informacji o stanie realizacji zadań oświatowych).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przedstawić informacje, organ prowadzący musi najpierw zebrać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zanalizować niezbędne dane. 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• Art. 28 i 47 ustawy o finansach publicznych (o obowiązku efektywnego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oszczędnego gospodarowania środkami publicznymi). </a:t>
            </a:r>
          </a:p>
          <a:p>
            <a:pPr marL="0" indent="0">
              <a:buNone/>
            </a:pPr>
            <a:r>
              <a:rPr lang="pl-PL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Aby efektywnie i oszczędnie gospodarować niemałymi środkami na realizację zadań oświatowych, niezbędnym jest badanie celowości poszczególnych decyzji o ich dysponowaniu (por. art. 175 ust. 1 pkt 1 </a:t>
            </a:r>
            <a:r>
              <a:rPr lang="pl-PL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uofp</a:t>
            </a:r>
            <a:r>
              <a:rPr lang="pl-PL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6023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209321"/>
            <a:ext cx="7886700" cy="903384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Rola organu prowadzącego w realizacji zadań z obszaru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112704"/>
            <a:ext cx="7886700" cy="5064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Organ prowadzący nie sprawuje nadzoru pedagogicznego, tym samym nie podejmuje decyzji o tym, kto i w jaki sposób kształci, wychowuje i sprawuje opiekę nad uczniami. Ma jednak wpływ na organizację szkół oraz ich dyrektorów. Zapewnia także miejsce i odpowiada za warunki realizacji zadań oświatowych, a także środki na ich realizację. </a:t>
            </a:r>
          </a:p>
          <a:p>
            <a:pPr marL="0" indent="0"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Zakres monitorowania wynika ze sposobu określania celów.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przykład: 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• jeśli w celu poprawy znajomości języka obcego sfinansowano podziały na grupy na językach obcych, monitorować można odpowiednie wyniki na sprawdzianie lub egzaminie; 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• jeśli celem było przeciwdziałanie zjawiskom patologicznym w gminie i w związku z tym zorganizowano w szkołach popołudniowe zajęcia sportowe – monitorowaną miarą będą np. statystyki policyjne; 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• jeśli dodatkowe godziny pracy świetlicy utworzono w celu ułatwienia rodzicom pracy zawodowej, monitorowana będzie liczba uczniów przebywających w niej w dodatkowych godzinach.</a:t>
            </a:r>
          </a:p>
        </p:txBody>
      </p:sp>
    </p:spTree>
    <p:extLst>
      <p:ext uri="{BB962C8B-B14F-4D97-AF65-F5344CB8AC3E}">
        <p14:creationId xmlns:p14="http://schemas.microsoft.com/office/powerpoint/2010/main" val="34506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Zadania JST w obszarze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Gromadzenie i analizowanie informacji o organizacji i efektach pracy szkół</a:t>
            </a:r>
          </a:p>
          <a:p>
            <a:pPr marL="514350" indent="-51435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Monitorowanie strategicznych celów lokalnej polityki oświatowej </a:t>
            </a:r>
          </a:p>
        </p:txBody>
      </p:sp>
    </p:spTree>
    <p:extLst>
      <p:ext uri="{BB962C8B-B14F-4D97-AF65-F5344CB8AC3E}">
        <p14:creationId xmlns:p14="http://schemas.microsoft.com/office/powerpoint/2010/main" val="36007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zarządcze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18082"/>
            <a:ext cx="7886700" cy="4658881"/>
          </a:xfrm>
        </p:spPr>
        <p:txBody>
          <a:bodyPr>
            <a:normAutofit/>
          </a:bodyPr>
          <a:lstStyle/>
          <a:p>
            <a:pPr marL="514350" indent="-514350" algn="just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Analiza wyników kształcenia </a:t>
            </a:r>
          </a:p>
          <a:p>
            <a:pPr marL="514350" indent="-514350" algn="just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Badania ankietowe zadowolenia uczniów i rodziców</a:t>
            </a:r>
          </a:p>
          <a:p>
            <a:pPr marL="514350" indent="-514350" algn="just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Audyt organizacyjny szkół</a:t>
            </a:r>
          </a:p>
          <a:p>
            <a:pPr marL="514350" indent="-514350" algn="just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Analiza długoterminowych procesów następujących w oświacie</a:t>
            </a:r>
          </a:p>
          <a:p>
            <a:pPr marL="514350" indent="-514350" algn="just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Informacje o realizacji zadań oświatowych jako narzędzie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monitorowania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polityki oświatowej </a:t>
            </a:r>
          </a:p>
          <a:p>
            <a:pPr marL="514350" indent="-514350" algn="just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Powołanie lokalnej rady oświatowej </a:t>
            </a:r>
          </a:p>
        </p:txBody>
      </p:sp>
    </p:spTree>
    <p:extLst>
      <p:ext uri="{BB962C8B-B14F-4D97-AF65-F5344CB8AC3E}">
        <p14:creationId xmlns:p14="http://schemas.microsoft.com/office/powerpoint/2010/main" val="40761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 dirty="0"/>
          </a:p>
        </p:txBody>
      </p:sp>
      <p:sp>
        <p:nvSpPr>
          <p:cNvPr id="307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 dirty="0"/>
          </a:p>
        </p:txBody>
      </p:sp>
      <p:sp>
        <p:nvSpPr>
          <p:cNvPr id="307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 dirty="0"/>
          </a:p>
        </p:txBody>
      </p:sp>
      <p:sp>
        <p:nvSpPr>
          <p:cNvPr id="307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818356"/>
            <a:ext cx="8229600" cy="48815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3200" b="1" kern="0" dirty="0"/>
              <a:t>         </a:t>
            </a:r>
            <a:endParaRPr lang="pl-PL" sz="3200" b="1" kern="0" dirty="0" smtClean="0"/>
          </a:p>
          <a:p>
            <a:r>
              <a:rPr lang="pl-PL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Cel </a:t>
            </a:r>
            <a:r>
              <a:rPr lang="pl-PL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projektu 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84187" y="1676810"/>
            <a:ext cx="7886700" cy="3263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pl-PL" sz="2800" i="1" kern="0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8D40FE2-62EA-4CE9-BD2E-8D1DEB658423}"/>
              </a:ext>
            </a:extLst>
          </p:cNvPr>
          <p:cNvSpPr/>
          <p:nvPr/>
        </p:nvSpPr>
        <p:spPr>
          <a:xfrm>
            <a:off x="800896" y="2371958"/>
            <a:ext cx="7920036" cy="21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Wsparcie samorządów w zakresie zarządzania oświatą ukierunkowanego na podnoszenie jakości świadczonych usług edukacyjnych. </a:t>
            </a:r>
            <a:endParaRPr lang="pl-PL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pl-PL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pl-PL" sz="20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C35301-6F1F-43AE-8E7B-3281AEC9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wspierające personalny rozwój organizacji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C7CA4A-4030-44D3-8DA2-07BC8E384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Prowadzenie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badań ankietowych zadowolenia uczniów z pracy szkół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Prowadzenie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badań ankietowych zadowolenia rodziców 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Prowadzenie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badań potrzeb społecznych w kontekście organizacji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dodatkowych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zajęć lub form opieki nad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uczniami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Budowanie dialogu oświatowego (wsparcie w powoływaniu rad   </a:t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oświatowych, rad młodzieżowych)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2B8945F-F559-4FD5-A083-CA0C546E4687}"/>
              </a:ext>
            </a:extLst>
          </p:cNvPr>
          <p:cNvSpPr/>
          <p:nvPr/>
        </p:nvSpPr>
        <p:spPr>
          <a:xfrm>
            <a:off x="323850" y="1020500"/>
            <a:ext cx="8496299" cy="4134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3. Zarządzanie oświatą na poziomie organu prowadzącego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Sprawne i efektywne działanie struktury organizacyjnej lokalnego systemu oświaty stanowi istotny warunek skutecznego zarządzania usługami edukacyjnymi. Przyjęty model zarządzania powinien sprzyjać współpracy </a:t>
            </a:r>
            <a: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zespole oświatowym JST oraz na linii zespół oświatowy – dyrektorzy szkół, przedszkoli i placówek oświatowych. </a:t>
            </a:r>
            <a:endParaRPr lang="pl-PL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Rekomenduje </a:t>
            </a: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się wdrożenie kompleksowych rozwiązań informatycznych ułatwiających zarządzanie oświatą </a:t>
            </a:r>
            <a: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prowadzenie tematycznych spotkań roboczych. </a:t>
            </a:r>
            <a:endParaRPr lang="pl-PL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98305"/>
            <a:ext cx="7886700" cy="815248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Podstawa prawna działania samorządu – obszar 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9293" y="1100831"/>
            <a:ext cx="7956057" cy="5076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Jednostki samorządu terytorialnego, jako organy prowadzące szkoły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placówki publiczne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,: </a:t>
            </a: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zgodnie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 art. 10 ust. 1 ustawy z dnia 14 grudnia 2016 r. Prawo oświatowe realizują zadania, do których należy w szczególności: zapewnienie warunków działania szkoły lub placówki, w tym bezpiecznych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higienicznych warunków nauki, wychowania i opieki, zapewnienie warunków umożliwiających stosowanie specjalnej organizacji nauki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metod pracy dla dzieci i młodzieży objętych kształceniem specjalnym, wykonywanie remontów obiektów szkolnych oraz zadań inwestycyjnych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tym zakresie, zapewnienie obsługi administracyjnej, w tym prawnej, obsługi finansowej,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organizacyjnej</a:t>
            </a:r>
          </a:p>
          <a:p>
            <a:pPr marL="0" indent="0">
              <a:buNone/>
            </a:pP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celu wykonywania tych zadań, zgodnie z art. 10 a–d ustawy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samorządzie gminnym oraz art. 6a–d ustawy o samorządzie powiatowym, JST może zapewnić wspólną obsługę administracyjną, finansową i organizacyjną prowadzonych szkół i placówek przez „jednostkę obsługującą” – wydzieloną komórkę organizacyjną urzędu lub powołaną do tego celu odrębną jednostkę. </a:t>
            </a:r>
          </a:p>
        </p:txBody>
      </p:sp>
    </p:spTree>
    <p:extLst>
      <p:ext uri="{BB962C8B-B14F-4D97-AF65-F5344CB8AC3E}">
        <p14:creationId xmlns:p14="http://schemas.microsoft.com/office/powerpoint/2010/main" val="16023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4757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Rola organu prowadzącego w realizacji zadań z obszaru 3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222872"/>
            <a:ext cx="7886700" cy="495409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Tworzenie i zarządzanie siecią szkół, przedszkoli i placówek edukacyjnych – powoływanie i likwidowanie jednostek, nadawanie statutów, prowadzenie ewidencji, zatwierdzanie arkuszy organizacji szkół i placówek. 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Wybór i nadzorowanie dyrektorów szkół/placówek – organizacja konkursów, ocena ich pracy, motywowanie i doskonalenie jako kierowników zakładów, wnioskowanie o odznaczenia i nagrody dla dyrektorów. 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Monitorowanie procesu świadczenia usług edukacyjnych – gromadzenie informacji, przygotowanie sprawozdań i danych do SIO oraz systemu statystyki publicznej, w tym danych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potrzebach osób niepełnosprawnych. 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Wyznaczanie ram polityki kadrowej i płacowej w szkołach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placówkach edukacyjnych – zapewnienie obsługi administracyjnej, w tym prawnej, obsługi finansowej oraz obsługi organizacyjnej szkoły lub placówki, określanie zasad rozliczania obowiązkowego wymiaru godzin pracy nauczycieli, finansowanie doskonalenia zawodowego.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06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Zadania JST w obszarze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Tworzenie i zarządzanie siecią szkół, przedszkoli i placówek edukacyjnych.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Wybór i nadzorowanie dyrektorów szkół/ placówek.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Monitorowanie procesu świadczenia usług edukacyjnych.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Wyznaczanie ram polityki kadrowej i płacowej w szkołach i placówkach edukacyjnych.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07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7748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zarządcze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2660" y="1154096"/>
            <a:ext cx="7982690" cy="5022867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pl-PL" sz="1800" dirty="0"/>
              <a:t>Wprowadzenie elektronicznych arkuszy organizacyjnych z modułem finansowym </a:t>
            </a:r>
            <a:endParaRPr lang="pl-PL" sz="1800" dirty="0" smtClean="0"/>
          </a:p>
          <a:p>
            <a:pPr marL="342900" indent="-342900">
              <a:buAutoNum type="arabicParenR"/>
            </a:pPr>
            <a:r>
              <a:rPr lang="pl-PL" sz="1800" dirty="0" smtClean="0"/>
              <a:t>Stosowanie </a:t>
            </a:r>
            <a:r>
              <a:rPr lang="pl-PL" sz="1800" dirty="0"/>
              <a:t>zintegrowanego systemu informatycznego wspomagającego zarządzanie oświatą, </a:t>
            </a:r>
            <a:endParaRPr lang="pl-PL" sz="1800" dirty="0" smtClean="0"/>
          </a:p>
          <a:p>
            <a:pPr marL="342900" indent="-342900">
              <a:buAutoNum type="arabicParenR"/>
            </a:pPr>
            <a:r>
              <a:rPr lang="pl-PL" sz="1800" dirty="0" smtClean="0"/>
              <a:t>Wdrażanie </a:t>
            </a:r>
            <a:r>
              <a:rPr lang="pl-PL" sz="1800" dirty="0"/>
              <a:t>systemów zarządzania jakością. </a:t>
            </a:r>
          </a:p>
          <a:p>
            <a:pPr marL="342900" indent="-342900">
              <a:buAutoNum type="arabicParenR"/>
            </a:pPr>
            <a:r>
              <a:rPr lang="pl-PL" sz="1800" dirty="0"/>
              <a:t>Wprowadzenie rocznych raportów z efektów pracy szkół (stanu realizacji zadań oświatowych) składanych przez dyrektorów, raportów PUP (bezrobotni absolwenci), analiza informacji i raportów OKE.</a:t>
            </a:r>
          </a:p>
          <a:p>
            <a:pPr marL="342900" indent="-342900">
              <a:buAutoNum type="arabicParenR"/>
            </a:pPr>
            <a:r>
              <a:rPr lang="pl-PL" sz="1800" dirty="0"/>
              <a:t>Wprowadzanie organizacyjnych standardów oświatowych. </a:t>
            </a:r>
          </a:p>
          <a:p>
            <a:pPr marL="342900" indent="-342900">
              <a:buAutoNum type="arabicParenR"/>
            </a:pPr>
            <a:r>
              <a:rPr lang="pl-PL" sz="1800" dirty="0"/>
              <a:t>Organizowanie wspólnej obsługi administracyjnej, finansowej i organizacyjnej prowadzonych szkół i placówek przez jednostkę obsługującą.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61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98305"/>
            <a:ext cx="7886700" cy="120083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wspierające personalny rozwój organizacji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259345"/>
            <a:ext cx="7886700" cy="508629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7200" b="1" u="sng" dirty="0">
                <a:latin typeface="Arial" panose="020B0604020202020204" pitchFamily="34" charset="0"/>
                <a:cs typeface="Arial" panose="020B0604020202020204" pitchFamily="34" charset="0"/>
              </a:rPr>
              <a:t>Rozwiązania ukierunkowane na współpracę z dyrektorami:</a:t>
            </a: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1) Wypracowanie zasad współpracy i komunikacji na linii organ prowadzący i dyrektorzy szkół/placówek, </a:t>
            </a: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2) Czytelne formułowanie wzajemnych oczekiwań na linii organ prowadzący – dyrektor</a:t>
            </a: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3) Opracowanie modelu kompetencyjnego kandydata na dyrektora szkół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przedszkoli</a:t>
            </a: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4) Ustalenie modelu zarządzania oświatą w JST (modele zdefiniowane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literaturze to: menedżerski, przedsiębiorczy, konkurencyjny, scentralizowany, demokratyczny i nieingerujący) i zapoznanie z nim dyrektorów</a:t>
            </a: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5) Wsparcie kompetencyjne dyrektorów ukierunkowane na budowanie nowoczesnego środowiska nauki i pracy w zmieniającej się rzeczywistości (kompetencje kluczowe, szkoła jako organizacja ucząca się, inteligencja emocjonalna dyrektora i nauczyciela)</a:t>
            </a: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6) Wsparcie </a:t>
            </a:r>
            <a:r>
              <a:rPr lang="pl-PL" sz="7200" dirty="0" err="1">
                <a:latin typeface="Arial" panose="020B0604020202020204" pitchFamily="34" charset="0"/>
                <a:cs typeface="Arial" panose="020B0604020202020204" pitchFamily="34" charset="0"/>
              </a:rPr>
              <a:t>coachingowe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 dla dyrektorów, w tym szczególnie dla pracujących pierwszą kadencję </a:t>
            </a: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7) Współpraca z dyrektorami w budowaniu projakościowego systemu oświaty </a:t>
            </a:r>
          </a:p>
          <a:p>
            <a:pPr marL="0" indent="0">
              <a:buNone/>
            </a:pPr>
            <a:endParaRPr lang="pl-PL" sz="56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5600" dirty="0"/>
          </a:p>
          <a:p>
            <a:pPr marL="0" indent="0">
              <a:buNone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lvl="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0" lvl="0" indent="0">
              <a:buNone/>
            </a:pPr>
            <a:r>
              <a:rPr lang="pl-PL" sz="1800" dirty="0"/>
              <a:t>5)</a:t>
            </a:r>
          </a:p>
          <a:p>
            <a:r>
              <a:rPr lang="pl-PL" sz="1800" dirty="0"/>
              <a:t>5) 6)</a:t>
            </a: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wspierające personalny rozwój organizacji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49" y="1266092"/>
            <a:ext cx="8115856" cy="491087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pl-PL" sz="5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5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7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Rozwiązania </a:t>
            </a:r>
            <a:r>
              <a:rPr lang="pl-PL" sz="7200" b="1" u="sng" dirty="0">
                <a:latin typeface="Arial" panose="020B0604020202020204" pitchFamily="34" charset="0"/>
                <a:cs typeface="Arial" panose="020B0604020202020204" pitchFamily="34" charset="0"/>
              </a:rPr>
              <a:t>ukierunkowane na współpracę w zespole oświatowym </a:t>
            </a:r>
            <a:r>
              <a:rPr lang="pl-PL" sz="7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JST</a:t>
            </a:r>
            <a:r>
              <a:rPr lang="pl-PL" sz="72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1) Wypracowanie zasad współpracy i komunikacji wewnątrz zespołu oświatowego</a:t>
            </a: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2) Opisy stanowisk</a:t>
            </a: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3) Ocena pracownika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oparciu o obowiązujące przepisy prawa </a:t>
            </a: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4) Ocena rozwojowa pracowników w oparciu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model kompetencyjny, jako narzędzie wspierające budowanie planów potrzeb szkoleniowych (opis kompetencji na poszczególnych poziomach).</a:t>
            </a:r>
          </a:p>
          <a:p>
            <a:pPr marL="0" indent="0">
              <a:buNone/>
            </a:pP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5600" dirty="0"/>
          </a:p>
          <a:p>
            <a:pPr marL="0" indent="0">
              <a:buNone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lvl="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0" lvl="0" indent="0">
              <a:buNone/>
            </a:pPr>
            <a:r>
              <a:rPr lang="pl-PL" sz="1800" dirty="0"/>
              <a:t>5)</a:t>
            </a:r>
          </a:p>
          <a:p>
            <a:r>
              <a:rPr lang="pl-PL" sz="1800" dirty="0"/>
              <a:t>5) 6)</a:t>
            </a: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03476DA-C95C-49F0-BCE2-A6919FB77ACF}"/>
              </a:ext>
            </a:extLst>
          </p:cNvPr>
          <p:cNvSpPr/>
          <p:nvPr/>
        </p:nvSpPr>
        <p:spPr>
          <a:xfrm>
            <a:off x="295275" y="799857"/>
            <a:ext cx="8553450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4. Planowanie budżetowe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Finansowanie oświaty jest jednym z najbardziej kosztownych zadań, jakie wykonują samorządy. Istotne, zatem staje się świadome podejmowanie decyzji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związanych z nakładami na edukację w powiązaniu z oczekiwanymi efektami nauczania. Ważna też staje się </a:t>
            </a:r>
            <a:r>
              <a:rPr lang="pl-PL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priorytetyzacja</a:t>
            </a: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rzeczywistych potrzeb szkół i przedszkoli oraz wspólne podejmowanie decyzji w odniesieniu do tworzenia planów finansowych w szkole/gminie. </a:t>
            </a:r>
            <a:endParaRPr lang="pl-PL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Rekomenduje </a:t>
            </a: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się współudział różnych interesariuszy w tworzeniu planów finansowych oraz podejmowanie kluczowych decyzji uwzględniających stosunek nakładów do efektów.</a:t>
            </a:r>
            <a:endParaRPr lang="pl-PL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l-PL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Podstawa prawna działania samorządu – obszar 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1.Zgodnie z art. 11 ust. 1 ustawy – Prawo oświatowe zadania oświatowe jednostek samorządu terytorialnego są finansowane na zasadach określonych w odrębnych ustawach. Natomiast środki niezbędne do realizacji zadań oświatowych, tj. zapewnienie kształcenia, wychowania i opieki, w tym kształcenia specjalnego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profilaktyki społecznej, zapewnienie dodatkowej, bezpłatnej nauki języka polskiego, zapewnienie warunków prowadzenia kwalifikacyjnych kursów zawodowych w szkołach i placówkach prowadzonych przez powiat, w tym na wynagrodzenia nauczycieli oraz utrzymanie szkół i placówek, są zagwarantowane w dochodach jednostek samorządu terytorialnego. </a:t>
            </a:r>
          </a:p>
          <a:p>
            <a:pPr marL="0" indent="0">
              <a:buNone/>
            </a:pPr>
            <a:r>
              <a:rPr lang="pl-PL" sz="1800" dirty="0"/>
              <a:t>2. Jednym z podstawowych dokumentów regulujących proces budżetowy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oświacie jest arkusz organizacji </a:t>
            </a:r>
            <a:r>
              <a:rPr lang="pl-PL" sz="1800" dirty="0" smtClean="0"/>
              <a:t>szkoły/przedszkola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6023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 dirty="0"/>
          </a:p>
        </p:txBody>
      </p:sp>
      <p:sp>
        <p:nvSpPr>
          <p:cNvPr id="512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 dirty="0"/>
          </a:p>
        </p:txBody>
      </p:sp>
      <p:sp>
        <p:nvSpPr>
          <p:cNvPr id="512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 dirty="0"/>
          </a:p>
        </p:txBody>
      </p:sp>
      <p:sp>
        <p:nvSpPr>
          <p:cNvPr id="5126" name="Prostokąt 8"/>
          <p:cNvSpPr>
            <a:spLocks noChangeArrowheads="1"/>
          </p:cNvSpPr>
          <p:nvPr/>
        </p:nvSpPr>
        <p:spPr bwMode="auto">
          <a:xfrm>
            <a:off x="684213" y="113982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pl-PL" sz="3300" b="1" kern="0" dirty="0" smtClean="0"/>
          </a:p>
          <a:p>
            <a:endParaRPr lang="pl-PL" sz="3300" b="1" kern="0" dirty="0"/>
          </a:p>
          <a:p>
            <a:r>
              <a:rPr lang="pl-PL" sz="2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Obszary </a:t>
            </a:r>
            <a:r>
              <a:rPr lang="pl-PL" sz="2900" b="1" kern="0" dirty="0">
                <a:latin typeface="Arial" panose="020B0604020202020204" pitchFamily="34" charset="0"/>
                <a:cs typeface="Arial" panose="020B0604020202020204" pitchFamily="34" charset="0"/>
              </a:rPr>
              <a:t>doradztwa</a:t>
            </a:r>
            <a:endParaRPr lang="pl-PL" sz="2900" b="1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06999" y="1894551"/>
            <a:ext cx="8579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Analizowanie potrzeb i planowanie realizacji założonej wizji rozwoju lokalnego systemu oświaty.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Monitorowanie jakości usług edukacyjnych.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Zarządzanie oświatą na poziomie organu prowadzącego.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Planowanie budżetowe.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Udział mieszkańców/partnerów w usługach edukacyjnych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Udział rodziców w planowaniu, realizacji i ocenie usług edukacyjnych.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21707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Rola organu prowadzącego w realizacji zadań z obszaru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5723" y="443884"/>
            <a:ext cx="7758609" cy="57551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Zgodnie z art. 44 ust. 3 ustawy o finansach publicznych wydatki publiczne, więc także wydatki na oświatę, powinny być dokonywane w sposób celowy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oszczędny, z zachowaniem zasad: 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uzyskiwania najlepszych efektów z danych nakładów; 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optymalnego doboru metod i środków służących osiągnięciu założonych celów;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sposób umożliwiający terminową realizację zadań; 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wysokości i terminach wynikających z wcześniej zaciągniętych zobowiązań</a:t>
            </a:r>
            <a:r>
              <a:rPr lang="pl-PL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06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Zadania JST w obszarze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Tworzenia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planów finansowych w sposób uwzględniający realne potrzeby szkół i placówek oświatowych.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Podejmowanie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decyzji o przeznaczeniu części środków na wydatki majątkowe.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Budżetowanie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wydatków w układzie zadaniowym.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07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zarządcze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288973"/>
            <a:ext cx="7886700" cy="488799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Stosowanie różnych odmian „bonu finansowego”, wiążącego wielkość środków finansowych przeznaczonych na utrzymanie szkół z liczbą uczniów lub skalą inaczej zdefiniowanych zadań.</a:t>
            </a:r>
          </a:p>
          <a:p>
            <a:pPr marL="514350" indent="-51435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Podejście „historyczne” – opierające plan finansowy na kolejny rok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wykonanie planu finansowego w roku bieżącym (przewidywanym)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latach poprzednich.</a:t>
            </a:r>
          </a:p>
          <a:p>
            <a:pPr marL="514350" indent="-51435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Budowanie planu finansowego na podstawie rzetelnie wyliczonych przyszłych potrzeb finansowych szkoły/placówki</a:t>
            </a:r>
          </a:p>
          <a:p>
            <a:pPr marL="514350" indent="-51435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Zespół doradczy dyrektorów szkół ds. oceny stanu bazy materialnej oświaty i tworzenia listy rankingowej planowanych wydatków majątkowych</a:t>
            </a:r>
          </a:p>
          <a:p>
            <a:pPr marL="514350" indent="-51435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Mechanizm analizy i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priorytetyzowania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potrzeb inwestycyjnych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lokalnej oświacie.</a:t>
            </a:r>
          </a:p>
          <a:p>
            <a:pPr marL="514350" indent="-51435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Budżet zadaniowy w oświacie.</a:t>
            </a:r>
          </a:p>
          <a:p>
            <a:pPr marL="514350" indent="-514350">
              <a:buAutoNum type="arabicParenR"/>
            </a:pPr>
            <a:endParaRPr lang="pl-PL" sz="1800" dirty="0"/>
          </a:p>
          <a:p>
            <a:pPr marL="514350" indent="-514350">
              <a:buAutoNum type="arabicParenR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0761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5862" y="186432"/>
            <a:ext cx="7879487" cy="1168644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wspierające personalny rozwój organizacji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5863" y="1168438"/>
            <a:ext cx="7886700" cy="49108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7200" b="1" u="sng" dirty="0">
                <a:latin typeface="Arial" panose="020B0604020202020204" pitchFamily="34" charset="0"/>
                <a:cs typeface="Arial" panose="020B0604020202020204" pitchFamily="34" charset="0"/>
              </a:rPr>
              <a:t>Uspołecznianie procesu planowania finansowego w szkole/gminie </a:t>
            </a:r>
            <a:endParaRPr lang="pl-PL" sz="7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7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między </a:t>
            </a:r>
            <a:r>
              <a:rPr lang="pl-PL" sz="7200" b="1" u="sng" dirty="0">
                <a:latin typeface="Arial" panose="020B0604020202020204" pitchFamily="34" charset="0"/>
                <a:cs typeface="Arial" panose="020B0604020202020204" pitchFamily="34" charset="0"/>
              </a:rPr>
              <a:t>innymi poprzez</a:t>
            </a:r>
            <a:r>
              <a:rPr lang="pl-PL" sz="7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pl-PL" sz="7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1)przeprowadzenie diagnozy i </a:t>
            </a:r>
            <a:r>
              <a:rPr lang="pl-PL" sz="7200" dirty="0" err="1">
                <a:latin typeface="Arial" panose="020B0604020202020204" pitchFamily="34" charset="0"/>
                <a:cs typeface="Arial" panose="020B0604020202020204" pitchFamily="34" charset="0"/>
              </a:rPr>
              <a:t>priorytetyzacji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 rzeczywistych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potrzeb</a:t>
            </a:r>
          </a:p>
          <a:p>
            <a:pPr marL="0" indent="0">
              <a:buNone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finansowych szkoły/ placówki we współpracy  z dyrektorami,</a:t>
            </a:r>
          </a:p>
          <a:p>
            <a:pPr marL="0" indent="0">
              <a:buNone/>
            </a:pP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2)podejmowanie decyzji dotyczących modernizacji infrastruktury </a:t>
            </a:r>
            <a:endParaRPr lang="pl-P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porozumieniu z rodzicami,</a:t>
            </a:r>
          </a:p>
          <a:p>
            <a:pPr marL="0" indent="0">
              <a:buNone/>
            </a:pP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3)organizację grantów lokalnych na rzecz np. rozwijania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kompetencji</a:t>
            </a:r>
          </a:p>
          <a:p>
            <a:pPr marL="0" indent="0">
              <a:buNone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kluczowych, interdyscyplinarnych projektów edukacyjnych, itp.,</a:t>
            </a:r>
          </a:p>
          <a:p>
            <a:pPr marL="0" indent="0">
              <a:buNone/>
            </a:pP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4)ustalenie kanonu informacji nt. możliwości pozyskiwania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środków</a:t>
            </a:r>
          </a:p>
          <a:p>
            <a:pPr marL="0" indent="0">
              <a:buNone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zewnętrznych oraz udrożnienie kanałów informacyjnych na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linii</a:t>
            </a:r>
          </a:p>
          <a:p>
            <a:pPr marL="0" indent="0">
              <a:buNone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JST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dyrektorzy</a:t>
            </a:r>
          </a:p>
          <a:p>
            <a:pPr marL="0" indent="0">
              <a:buNone/>
            </a:pPr>
            <a:endParaRPr lang="pl-PL" sz="56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5600" dirty="0"/>
          </a:p>
          <a:p>
            <a:pPr marL="0" indent="0">
              <a:buNone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lvl="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0" lvl="0" indent="0">
              <a:buNone/>
            </a:pPr>
            <a:r>
              <a:rPr lang="pl-PL" sz="1800" dirty="0"/>
              <a:t>5)</a:t>
            </a:r>
          </a:p>
          <a:p>
            <a:r>
              <a:rPr lang="pl-PL" sz="1800" dirty="0"/>
              <a:t>5) 6)</a:t>
            </a: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9933B07B-3337-4716-8A97-71F78CDF4434}"/>
              </a:ext>
            </a:extLst>
          </p:cNvPr>
          <p:cNvSpPr/>
          <p:nvPr/>
        </p:nvSpPr>
        <p:spPr>
          <a:xfrm>
            <a:off x="266700" y="1046753"/>
            <a:ext cx="8610600" cy="4549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5. Udział mieszkańców/partnerów w usługach edukacyjnych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Szkoły i placówki oświatowo-wychowawcze powinny tworzyć spójny system oparty na współdziałaniu samorządu i szkół z otoczeniem społeczno-gospodarczym. Dużego znaczenia w tym zakresie nabiera budowa lokalnego partnerstwa na rzecz edukacji. Rozpoczyna się ona od rozpoznania partnerów i podjęcia próby włączenia ich w proces tworzenia/aktualizacji lokalnej strategii rozwoju oświaty oraz włączenia we wdrażanie zaplanowanych priorytetów/celów/zadań wraz z ich ewaluacją. </a:t>
            </a:r>
            <a:endParaRPr lang="pl-PL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Rekomenduje </a:t>
            </a: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się budowanie i wdrażanie programów partnerskich na rzecz rozwoju oświaty w celu zapewnienia jak najwyższą jakość kształcenia. </a:t>
            </a:r>
            <a:endParaRPr lang="pl-PL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35206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Podstawa prawna działania samorządu – obszar 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4361" y="189298"/>
            <a:ext cx="8169121" cy="5375105"/>
          </a:xfrm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Mieszkańcy oraz lokalne instytucje mogą być partnerami szkoły 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brać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udział w planowaniu lokalnej polityki oświatowej, jej realizacji i jej ocenie, wynika to między innymi z ustawy Prawo oświatowe. 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szkołach funkcjonują (art. 83) rady rodziców, ponadto na terenie szkół mogą funkcjonować (art. 86) stowarzyszenia i inne organizacje,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Ustawa prawo oświatowe (art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 3) wskazuje również na organizacje wspierające system oświaty. 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Organy prowadzące szkoły zostały przez ustawodawcę zobligowane do współdziałania z tymi organizacjami i instytucjami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Rozdział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4 Prawo oświatowe - Możliwość powołania rady oświatowej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art.78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3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Rola organu prowadzącego w realizacji zadań z obszaru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027907"/>
            <a:ext cx="7886700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Lokalna polityka oświatowa powinna zapewniać mieszkańcom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jak 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najwyższą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jakość kształcenia opartą na równym dostępie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wszystkich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mieszkańców do oferty edukacyjnej. Szkoły i placówki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oświatowo-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wychowawcze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powinny tworzyć spójny system opartych na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współdziałaniu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samorządu i szkół z otoczeniem społeczno-gospodarczym. </a:t>
            </a:r>
          </a:p>
          <a:p>
            <a:pPr marL="0" indent="0" algn="just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Zadania JST w obszarze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67161"/>
            <a:ext cx="7876158" cy="433040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Współpraca z organami społecznymi w systemie oświaty.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Identyfikowanie i włączanie mieszkańców oraz lokalnych partnerów instytucjonalnych.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Wspieranie inicjatyw społecznych/organizacji pozarządowych.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Promowanie współpracy szkół zawodowych z lokalnymi pracodawcami.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Współdziałanie z kuratorem oświaty oraz okręgową komisją egzaminacyjną.</a:t>
            </a:r>
          </a:p>
          <a:p>
            <a:pPr marL="457200" indent="-457200" algn="just">
              <a:buFont typeface="+mj-lt"/>
              <a:buAutoNum type="arabicPeriod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07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zarządcze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40101"/>
            <a:ext cx="7886700" cy="4899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1) Utworzenie gminnej/powiatowej rady oświatowej.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2) Opracowanie lokalnej strategii rozwoju oświaty z udziałem partnerów społecznych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3) Uwzględnienie w programie współpracy z organizacjami pozarządowymi zadań dotyczących funkcjonowania oświaty i wychowania w gminie/ powiecie.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4) Współpraca z organizacjami i podmiotami niepublicznymi w prowadzeniu placówek oświatowo-wychowawczych.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5) Rozwijanie dualnego sytemu kształcenia zawodowego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6) Oparcie zarządzania oświatą na zobiektywizowanych danych i analizach, w tym danych okręgowej komisji egzaminacyjnej.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7) Stworzenie mechanizmu współpracy z kuratorem oświaty w realizacji lokalnej polityki oświatowej zgodnej z wymogami nadzoru pedagogicznego.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61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65254"/>
            <a:ext cx="7886700" cy="1112704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wspierające personalny rozwój organizacji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8108" y="1132927"/>
            <a:ext cx="8041625" cy="49108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1) Opracowanie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i wdrożenie lokalnego programu uspołecznienia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zarządzania</a:t>
            </a:r>
          </a:p>
          <a:p>
            <a:pPr marL="0" indent="0">
              <a:buNone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   oświatą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2) Zbudowanie lokalnego partnerstwa na rzecz edukacji i rynku pracy </a:t>
            </a:r>
            <a:endParaRPr lang="pl-P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   z instytucjami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, organizacjami pozarządowymi i pracodawcami.</a:t>
            </a: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3) Systematyczne badania opinii mieszkańców (rodziców, uczniów) </a:t>
            </a:r>
            <a:endParaRPr lang="pl-P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   w odniesieniu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do funkcjonowania lokalnej edukacji.</a:t>
            </a: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4) Cykliczne spotkania z mieszkańcami.</a:t>
            </a: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5) Promowanie współpracy szkół z lokalnymi pracodawcami oraz </a:t>
            </a:r>
            <a:endParaRPr lang="pl-P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   z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organizacjami pozarządowymi</a:t>
            </a: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6) Zapewnienie regularnego przekazywania sprofilowanych informacji dla </a:t>
            </a:r>
            <a:endParaRPr lang="pl-P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   szerokiego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spektrum odbiorców, np. pracodawców, instytucji badawczych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   organizacji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pozarządowych.</a:t>
            </a: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7) Współpraca szkół/placówek oświatowych z osobami i podmiotami,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które</a:t>
            </a: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mogą wzbogacić ofertę edukacyjną dla dzieci i młodzieży.</a:t>
            </a:r>
          </a:p>
          <a:p>
            <a:pPr marL="0" indent="0">
              <a:buNone/>
            </a:pP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56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5600" dirty="0"/>
          </a:p>
          <a:p>
            <a:pPr marL="0" indent="0">
              <a:buNone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lvl="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0" lvl="0" indent="0">
              <a:buNone/>
            </a:pPr>
            <a:r>
              <a:rPr lang="pl-PL" sz="1800" dirty="0"/>
              <a:t>5)</a:t>
            </a:r>
          </a:p>
          <a:p>
            <a:r>
              <a:rPr lang="pl-PL" sz="1800" dirty="0"/>
              <a:t>5) 6)</a:t>
            </a: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410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410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410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Obszary doradztwa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299056" y="959177"/>
            <a:ext cx="4365019" cy="46613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  <a:t>1. w oparciu o 12 analiz tematycznych przygotowanym przez Związek Miast Polskich jako podsumowanie udziału </a:t>
            </a:r>
            <a:b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  <a:t>w projekcie Ośrodka Rozwoju Edukacji „Wsparcie jednostek samorządu terytorialnego w zarządzaniu oświatą ukierunkowanym na rozwój szkół </a:t>
            </a:r>
            <a:r>
              <a:rPr lang="pl-PL" sz="11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  <a:t>kompetencji kluczowych uczniów</a:t>
            </a:r>
            <a:r>
              <a:rPr lang="pl-PL" sz="11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pl-PL" sz="1100" i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www.ore.edu.pl/2018/06/nowe-publikacje-dla-samorzadowcow</a:t>
            </a:r>
            <a:r>
              <a:rPr lang="pl-PL" sz="1100" i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pl-PL" sz="1100" i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pl-PL" sz="1050" i="1" kern="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  <a:t>Trzy raporty z diagnozy potrzeb JST przygotowane przez Związek Miast Polskich, tj.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  <a:t> RAPORT zawierający diagnozę potrzeb JST w zakresie wspomagania szkół pod kątem skuteczności w rozwijaniu kompetencji kluczowych uczniów (gminy wiejskie i miejsko-wiejskie),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  <a:t> RAPORT zawierający diagnozę potrzeb JST w zakresie wspomagania szkół pod kątem skuteczności w rozwijaniu kompetencji kluczowych uczniów (gminy miejskie),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  <a:t>RAPORT zawierający diagnozę potrzeb JST w zakresie wspomagania szkół pod kątem skuteczności w rozwijaniu kompetencji kluczowych uczniów (powiaty).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4806611" y="959177"/>
            <a:ext cx="3557814" cy="3035228"/>
            <a:chOff x="6767066" y="2129992"/>
            <a:chExt cx="4743752" cy="4046971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7066" y="2129992"/>
              <a:ext cx="2266242" cy="33194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9786" y="3050004"/>
              <a:ext cx="2261032" cy="31269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996321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749DC5-7A9A-4977-9790-36C6AE9FB4E3}"/>
              </a:ext>
            </a:extLst>
          </p:cNvPr>
          <p:cNvSpPr/>
          <p:nvPr/>
        </p:nvSpPr>
        <p:spPr>
          <a:xfrm>
            <a:off x="195262" y="561975"/>
            <a:ext cx="8797818" cy="437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6. Udział rodziców w planowaniu, realizacji i ocenie usług </a:t>
            </a:r>
            <a:r>
              <a:rPr lang="pl-PL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edukacyjnych</a:t>
            </a:r>
            <a:endParaRPr lang="pl-PL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„Rodzice są klientami szkoły szczególnie zainteresowanymi funkcjonowaniem lokalnego systemu oświaty w sposób zapewniający ich dzieciom równy dostęp </a:t>
            </a:r>
            <a: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edukacji na jak najwyższym poziomie. Dobre funkcjonowanie lokalnej oświaty powinno być oparte na ścisłej współpracy w trójkącie: samorząd – szkoła – rodzice (mieszkańcy), z zastrzeżeniem, że współpraca ta nie powinna mieć charakteru deklaratywnego lub wymuszonego jedynie obowiązkami prawnymi. Interesem samorządu terytorialnego jest zwiększenie uczestnictwa rodziców, zarówno w życiu szkół, jak i w kontaktach z samorządem”. </a:t>
            </a:r>
            <a:endParaRPr lang="pl-PL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749DC5-7A9A-4977-9790-36C6AE9FB4E3}"/>
              </a:ext>
            </a:extLst>
          </p:cNvPr>
          <p:cNvSpPr/>
          <p:nvPr/>
        </p:nvSpPr>
        <p:spPr>
          <a:xfrm>
            <a:off x="195262" y="1333500"/>
            <a:ext cx="8753475" cy="239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6. Udział rodziców w planowaniu, realizacji i ocenie usług edukacyjnych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Rekomenduje się uwzględnianie przez samorząd opinii rodziców o potrzebach i stanie lokalnej oświaty jako szansy na poprawę jej funkcjonowania, a także szansy na zwiększenie poczucia partycypacji społecznej mieszkańców.</a:t>
            </a:r>
            <a:endParaRPr lang="pl-PL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Podstawa prawna działania samorządu – obszar 6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20427"/>
            <a:ext cx="7886700" cy="4756536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Konstytucja Rzeczypospolitej Polskiej – art. 48 rodzice mają prawo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wychowywania dzieci zgodnie ze swoimi przekonaniami.;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art. 53 rodzice mają prawo do zapewnienia dzieciom wychowania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nauczania moralnego i religijnego zgodnie ze swoimi przekonaniami…;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art. 70 pkt 3 rodzice mają wolność wyboru dla swoich dzieci szkół innych niż publiczne. Obywatele i instytucje mają prawo zakładania szkół… .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Ustawa Prawo oświatowe określa, iż w szkołach prowadzonych przez jednostki samorządu terytorialnego, co do zasady, działają rady szkół (art. 80–82) oraz rady rodziców (art. 83)</a:t>
            </a:r>
          </a:p>
        </p:txBody>
      </p:sp>
    </p:spTree>
    <p:extLst>
      <p:ext uri="{BB962C8B-B14F-4D97-AF65-F5344CB8AC3E}">
        <p14:creationId xmlns:p14="http://schemas.microsoft.com/office/powerpoint/2010/main" val="16023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Rola organu prowadzącego w realizacji zadań z obszaru 6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8592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Rodzice są klientami szkoły szczególnie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zainteresowanymi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funkcjonowaniem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lokalnego systemu oświaty w sposób zapewniający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dzieciom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równy dostęp do edukacji na jak najwyższym poziomie. Dobre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funkcjonowanie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lokalnej oświaty powinno być oparte na ścisłej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współpracy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trójkącie: samorząd – szkoła – rodzice (mieszkańcy), z zastrzeżeniem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że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współpraca ta nie powinna mieć charakteru deklaratywnego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lub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wymuszonego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jedynie obowiązkami prawnymi. Interesem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samorządu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terytorialnego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jest zwiększenie uczestnictwa rodziców, zarówno 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życiu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szkół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jak i w kontaktach z samorządem. </a:t>
            </a:r>
          </a:p>
        </p:txBody>
      </p:sp>
    </p:spTree>
    <p:extLst>
      <p:ext uri="{BB962C8B-B14F-4D97-AF65-F5344CB8AC3E}">
        <p14:creationId xmlns:p14="http://schemas.microsoft.com/office/powerpoint/2010/main" val="34506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Zadania JST w obszarze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Wspomaganie realizacji lokalnej polityki oświatowej poprzez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zaktywizowanie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włączenie rodziców.</a:t>
            </a:r>
          </a:p>
          <a:p>
            <a:pPr marL="514350" indent="-514350"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Współpraca z rodzicami w działaniach na rzecz pokonywania barier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dostępie do edukacji.</a:t>
            </a:r>
          </a:p>
          <a:p>
            <a:pPr marL="514350" indent="-514350"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Promowanie współpracy szkół z otoczeniem społecznym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wykorzystaniem potencjału rodziców.</a:t>
            </a:r>
          </a:p>
          <a:p>
            <a:pPr marL="514350" indent="-514350"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Wykorzystanie współpracy z rodzicami do stworzenia systemu edukacji osób dorosłych.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07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zarządcze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14907"/>
            <a:ext cx="7886700" cy="435133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Wspieranie funkcjonowania rad rodziców oraz tworzenia rad szkół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placówkach JST (aspekt prawny)Uwzględnianie potrzeb rodziców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planowaniu sieci szkolnej.</a:t>
            </a:r>
          </a:p>
          <a:p>
            <a:pPr marL="514350" indent="-51435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Wykorzystanie inicjatyw i opinii rodziców w organizacji kształcenia dzieci o specjalnych potrzebach edukacyjnych</a:t>
            </a:r>
          </a:p>
          <a:p>
            <a:pPr marL="514350" indent="-51435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Tworzenie lokalnych sieci współpracy ze szkołami w realizacji inicjatyw rodziców i ich stowarzyszeń</a:t>
            </a:r>
          </a:p>
          <a:p>
            <a:pPr marL="514350" indent="-51435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Uwzględnianie wyników ewaluacji zewnętrznej w obszarze: „Rodzice są partnerami szkoły” do oceny pracy szkół.</a:t>
            </a:r>
          </a:p>
          <a:p>
            <a:pPr marL="514350" indent="-51435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Podejmowanie działań na rzecz przeciwdziałania wykluczeniu edukacyjnemu dorosłych poprzez tworzenie w szkołach Lokalnych Ośrodków Wiedzy i Edukacji (LOWE).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88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02662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wspierające personalny rozwój organizacji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13895"/>
            <a:ext cx="7886700" cy="48630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1) Wspierania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funkcjonowania rad rodziców, powoływania rad szkół i rad </a:t>
            </a:r>
            <a:endParaRPr lang="pl-P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   oświatowych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) Badanie opinii uczniów i rodziców w procesie planowania i oceny </a:t>
            </a:r>
            <a:endParaRPr lang="pl-P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  lokalnego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systemu edukacji (ankieta, grupy fokusowe, itp.).</a:t>
            </a:r>
          </a:p>
          <a:p>
            <a:pPr marL="0" indent="0">
              <a:buNone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) Wspieranie w realizacji wymagania „Rodzice są partnerami szkoły”.</a:t>
            </a:r>
          </a:p>
          <a:p>
            <a:pPr marL="0" indent="0">
              <a:buNone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) Zapewnienie regularnego przekazywania sprofilowanych informacji dla </a:t>
            </a:r>
            <a:endParaRPr lang="pl-P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  rodziców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) Wspieranie w organizowaniu szkoleń i doradztwa dla dorosłych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rodziców, mieszkańców).</a:t>
            </a:r>
          </a:p>
          <a:p>
            <a:pPr marL="0" indent="0">
              <a:buNone/>
            </a:pPr>
            <a:endParaRPr lang="pl-PL" sz="7200" dirty="0"/>
          </a:p>
          <a:p>
            <a:pPr marL="0" indent="0">
              <a:buNone/>
            </a:pPr>
            <a:endParaRPr lang="pl-PL" sz="56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5600" dirty="0"/>
          </a:p>
          <a:p>
            <a:pPr marL="0" indent="0">
              <a:buNone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lvl="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0" lvl="0" indent="0">
              <a:buNone/>
            </a:pPr>
            <a:r>
              <a:rPr lang="pl-PL" sz="1800" dirty="0"/>
              <a:t>5)</a:t>
            </a:r>
          </a:p>
          <a:p>
            <a:r>
              <a:rPr lang="pl-PL" sz="1800" dirty="0"/>
              <a:t>5) 6)</a:t>
            </a: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12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12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512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pl-PL" sz="3200" b="1" kern="0" dirty="0"/>
          </a:p>
          <a:p>
            <a:r>
              <a:rPr lang="pl-PL" sz="3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</a:t>
            </a:r>
            <a:r>
              <a:rPr lang="pl-PL" sz="3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REZULTATY </a:t>
            </a:r>
            <a:r>
              <a:rPr lang="pl-PL" sz="3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wdrożenia: </a:t>
            </a:r>
          </a:p>
          <a:p>
            <a:r>
              <a:rPr lang="pl-PL" sz="3800" b="1" kern="0" dirty="0">
                <a:latin typeface="Arial" panose="020B0604020202020204" pitchFamily="34" charset="0"/>
                <a:cs typeface="Arial" panose="020B0604020202020204" pitchFamily="34" charset="0"/>
              </a:rPr>
              <a:t>Usprawnienie procesu zarządzania oświatą w obszarze wybranym przez JST  </a:t>
            </a:r>
          </a:p>
          <a:p>
            <a:r>
              <a:rPr lang="pl-PL" sz="3200" b="1" kern="0" dirty="0"/>
              <a:t> </a:t>
            </a:r>
            <a:endParaRPr lang="pl-PL" sz="3200" b="1" i="1" kern="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74427" y="1277522"/>
            <a:ext cx="8579296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Przykładowe rezultaty: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ujednolicenie procedur funkcjonujących w lokalnym systemie oświaty,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optymalizacja i standaryzacja zarządzania oświatą,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podniesienie kompetencji pracowników JST odpowiedzialnych za realizację zadań oświatowych w zakresie zarządzania lokalną oświatą,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zmiana postaw pracowników JST, w kierunku poszukiwania najbardziej optymalnych rozwiązań służących rozwojowi lokalnej oświaty i kompetencji kluczowych uczniów,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informatyzacja działań w zakresie zarządzania oświatą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zwiększenie umiejętności wykorzystywania już istniejących narzędzi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rozwiązań zarządczych oraz ich adaptacja do warunków danej JST,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współdziałanie ze środowiskiem lokalnym i kuratorium,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wspomaganie lokalnej polityki oświatowej poprzez zaktywizowanie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włączenie rodziców</a:t>
            </a:r>
          </a:p>
        </p:txBody>
      </p:sp>
    </p:spTree>
    <p:extLst>
      <p:ext uri="{BB962C8B-B14F-4D97-AF65-F5344CB8AC3E}">
        <p14:creationId xmlns:p14="http://schemas.microsoft.com/office/powerpoint/2010/main" val="16621313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3">
            <a:extLst>
              <a:ext uri="{FF2B5EF4-FFF2-40B4-BE49-F238E27FC236}">
                <a16:creationId xmlns:a16="http://schemas.microsoft.com/office/drawing/2014/main" id="{433EC645-D350-4C21-B60E-85F24D2D164B}"/>
              </a:ext>
            </a:extLst>
          </p:cNvPr>
          <p:cNvSpPr txBox="1">
            <a:spLocks/>
          </p:cNvSpPr>
          <p:nvPr/>
        </p:nvSpPr>
        <p:spPr>
          <a:xfrm>
            <a:off x="611560" y="3717032"/>
            <a:ext cx="6948115" cy="1007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4091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tx2"/>
                </a:solidFill>
              </a:rPr>
              <a:t/>
            </a:r>
            <a:br>
              <a:rPr lang="pl-PL" sz="3200" b="1" dirty="0" smtClean="0">
                <a:solidFill>
                  <a:schemeClr val="tx2"/>
                </a:solidFill>
              </a:rPr>
            </a:br>
            <a:r>
              <a:rPr lang="pl-PL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każdym obszarze wyodrębniono</a:t>
            </a:r>
            <a:r>
              <a:rPr lang="pl-PL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pl-PL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949839"/>
            <a:ext cx="7886700" cy="501723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zadania dla JST,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zarządcze,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wspierające personalny rozwój organizacji.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302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68A5C60-7761-4FEE-A0C0-217C3F75BCB7}"/>
              </a:ext>
            </a:extLst>
          </p:cNvPr>
          <p:cNvSpPr/>
          <p:nvPr/>
        </p:nvSpPr>
        <p:spPr>
          <a:xfrm>
            <a:off x="300037" y="1711702"/>
            <a:ext cx="8543925" cy="2805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1. Analizowanie potrzeb i planowanie realizacji założonej wizji rozwoju lokalnego systemu oświaty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Oświata postrzegana jest, jako jedno z najważniejszych zadań realizowanych przez jednostki samorządu terytorialnego. Mimo tego JST ma ograniczony wpływ na sposób organizacji kształcenia, wychowania i opieki nad uczniami, ze względu na ograniczenia prawne. </a:t>
            </a:r>
            <a:endParaRPr lang="pl-PL" dirty="0"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68A5C60-7761-4FEE-A0C0-217C3F75BCB7}"/>
              </a:ext>
            </a:extLst>
          </p:cNvPr>
          <p:cNvSpPr/>
          <p:nvPr/>
        </p:nvSpPr>
        <p:spPr>
          <a:xfrm>
            <a:off x="300037" y="1483102"/>
            <a:ext cx="8543925" cy="2805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1. Analizowanie potrzeb i planowanie realizacji założonej wizji rozwoju lokalnego systemu oświaty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Ważne </a:t>
            </a: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jednak, aby samorząd podejmował systemowe rozwiązania w zakresie zarządzania oświatą. </a:t>
            </a:r>
            <a:r>
              <a:rPr lang="pl-PL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Sprawdzonym rozwiązaniem jest planowanie strategiczne. </a:t>
            </a: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Rekomenduje się budowanie planów rozwoju oświaty w modelu partycypacyjnym, czyli z włączeniem szeroko rozumianej społeczności lokalnej. </a:t>
            </a:r>
            <a:endParaRPr lang="pl-PL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Podstawa prawna działania samorządu – obszar 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22024"/>
            <a:ext cx="7886700" cy="4854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Dokumenty składające się na system planowania usług edukacyjnych:  </a:t>
            </a:r>
          </a:p>
          <a:p>
            <a:pPr marL="342900" indent="-34290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Strategia oświatowa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- dokument przyjmowany na podstawie art. 18 ust 1 ustawy o samorządzie gminnym i art. 12 pkt. 4 ustawy o samorządzie powiatowym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Plan sieci szkół (art. 39 ustawy Prawo oświatowe )</a:t>
            </a:r>
          </a:p>
          <a:p>
            <a:pPr marL="342900" indent="-34290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Statuty szkół/placówek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(art. 98, art. 114 ustawy prawo oświatowe )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Plany pracy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szkół (art. 70 ust 1 pkt 1 ustawy prawo oświatowe )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Plan pracy placówki doskonalenia nauczycieli (art. 51 ust1 pkt 6 ustawy Prawo oświatowe )</a:t>
            </a:r>
          </a:p>
          <a:p>
            <a:pPr marL="342900" indent="-34290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Arkusz organizacji szkoły lub placówki (art. 110 ustawy Prawo oświatowe)</a:t>
            </a:r>
          </a:p>
          <a:p>
            <a:pPr marL="342900" indent="-342900"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Budżet JST oraz plany finansowe jednostek realizujących zadania oświatowe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(art. 18 ust 2 pkt 4 ustawy o samorządzie gminnym, art. 12 ust 5 ustawy o samorządzie powiatowym )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4696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Rola organu prowadzącego w realizacji zadań z obszaru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266940"/>
            <a:ext cx="7886700" cy="318077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myśl art. 10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ustawy prawo oświatowe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organ prowadzący szkołę lub placówkę odpowiada za jej działalność. </a:t>
            </a:r>
          </a:p>
        </p:txBody>
      </p:sp>
    </p:spTree>
    <p:extLst>
      <p:ext uri="{BB962C8B-B14F-4D97-AF65-F5344CB8AC3E}">
        <p14:creationId xmlns:p14="http://schemas.microsoft.com/office/powerpoint/2010/main" val="1655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</TotalTime>
  <Words>4054</Words>
  <Application>Microsoft Office PowerPoint</Application>
  <PresentationFormat>Pokaz na ekranie (4:3)</PresentationFormat>
  <Paragraphs>369</Paragraphs>
  <Slides>48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 W każdym obszarze wyodrębniono: </vt:lpstr>
      <vt:lpstr>Prezentacja programu PowerPoint</vt:lpstr>
      <vt:lpstr>Prezentacja programu PowerPoint</vt:lpstr>
      <vt:lpstr>Podstawa prawna działania samorządu – obszar 1</vt:lpstr>
      <vt:lpstr>Rola organu prowadzącego w realizacji zadań z obszaru </vt:lpstr>
      <vt:lpstr>Rola organu prowadzącego w realizacji zadań z obszaru 1</vt:lpstr>
      <vt:lpstr>Zadania JST w obszarze </vt:lpstr>
      <vt:lpstr>Narzędzia i rozwiązania zarządcze </vt:lpstr>
      <vt:lpstr> Narzędzia i rozwiązania wspierające personalny rozwój organizacji</vt:lpstr>
      <vt:lpstr>Prezentacja programu PowerPoint</vt:lpstr>
      <vt:lpstr>Prezentacja programu PowerPoint</vt:lpstr>
      <vt:lpstr>Podstawa prawna działania samorządu – obszar 2</vt:lpstr>
      <vt:lpstr>Rola organu prowadzącego w realizacji zadań z obszaru </vt:lpstr>
      <vt:lpstr>Zadania JST w obszarze </vt:lpstr>
      <vt:lpstr>Narzędzia i rozwiązania zarządcze </vt:lpstr>
      <vt:lpstr>Narzędzia i rozwiązania wspierające personalny rozwój organizacji </vt:lpstr>
      <vt:lpstr>Prezentacja programu PowerPoint</vt:lpstr>
      <vt:lpstr>Podstawa prawna działania samorządu – obszar 3</vt:lpstr>
      <vt:lpstr>Rola organu prowadzącego w realizacji zadań z obszaru 3 </vt:lpstr>
      <vt:lpstr>Zadania JST w obszarze </vt:lpstr>
      <vt:lpstr>Narzędzia i rozwiązania zarządcze </vt:lpstr>
      <vt:lpstr>Narzędzia i rozwiązania wspierające personalny rozwój organizacji</vt:lpstr>
      <vt:lpstr>Narzędzia i rozwiązania wspierające personalny rozwój organizacji</vt:lpstr>
      <vt:lpstr>Prezentacja programu PowerPoint</vt:lpstr>
      <vt:lpstr>Podstawa prawna działania samorządu – obszar 4</vt:lpstr>
      <vt:lpstr>Rola organu prowadzącego w realizacji zadań z obszaru </vt:lpstr>
      <vt:lpstr>Zadania JST w obszarze </vt:lpstr>
      <vt:lpstr>Narzędzia i rozwiązania zarządcze </vt:lpstr>
      <vt:lpstr>Narzędzia i rozwiązania wspierające personalny rozwój organizacji</vt:lpstr>
      <vt:lpstr>Prezentacja programu PowerPoint</vt:lpstr>
      <vt:lpstr>Podstawa prawna działania samorządu – obszar 5</vt:lpstr>
      <vt:lpstr>Rola organu prowadzącego w realizacji zadań z obszaru </vt:lpstr>
      <vt:lpstr>Zadania JST w obszarze </vt:lpstr>
      <vt:lpstr>Narzędzia i rozwiązania zarządcze </vt:lpstr>
      <vt:lpstr>Narzędzia i rozwiązania wspierające personalny rozwój organizacji</vt:lpstr>
      <vt:lpstr>Prezentacja programu PowerPoint</vt:lpstr>
      <vt:lpstr>Prezentacja programu PowerPoint</vt:lpstr>
      <vt:lpstr>Podstawa prawna działania samorządu – obszar 6</vt:lpstr>
      <vt:lpstr>Rola organu prowadzącego w realizacji zadań z obszaru 6</vt:lpstr>
      <vt:lpstr>Zadania JST w obszarze </vt:lpstr>
      <vt:lpstr>Narzędzia i rozwiązania zarządcze </vt:lpstr>
      <vt:lpstr>Narzędzia i rozwiązania wspierające personalny rozwój organizacji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Czajka</dc:creator>
  <cp:lastModifiedBy>Dorota Jastrzębska</cp:lastModifiedBy>
  <cp:revision>178</cp:revision>
  <dcterms:created xsi:type="dcterms:W3CDTF">2019-04-26T07:45:51Z</dcterms:created>
  <dcterms:modified xsi:type="dcterms:W3CDTF">2022-10-19T11:38:38Z</dcterms:modified>
</cp:coreProperties>
</file>