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6" r:id="rId2"/>
    <p:sldId id="276" r:id="rId3"/>
    <p:sldId id="293" r:id="rId4"/>
    <p:sldId id="367" r:id="rId5"/>
    <p:sldId id="351" r:id="rId6"/>
    <p:sldId id="314" r:id="rId7"/>
    <p:sldId id="297" r:id="rId8"/>
    <p:sldId id="376" r:id="rId9"/>
    <p:sldId id="298" r:id="rId10"/>
    <p:sldId id="371" r:id="rId11"/>
    <p:sldId id="369" r:id="rId12"/>
    <p:sldId id="377" r:id="rId13"/>
    <p:sldId id="370" r:id="rId14"/>
    <p:sldId id="352" r:id="rId15"/>
    <p:sldId id="332" r:id="rId16"/>
    <p:sldId id="359" r:id="rId17"/>
    <p:sldId id="362" r:id="rId18"/>
    <p:sldId id="363" r:id="rId19"/>
    <p:sldId id="384" r:id="rId20"/>
    <p:sldId id="361" r:id="rId21"/>
    <p:sldId id="373" r:id="rId22"/>
    <p:sldId id="374" r:id="rId23"/>
    <p:sldId id="383" r:id="rId24"/>
    <p:sldId id="368" r:id="rId25"/>
    <p:sldId id="29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D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72308" autoAdjust="0"/>
  </p:normalViewPr>
  <p:slideViewPr>
    <p:cSldViewPr snapToGrid="0">
      <p:cViewPr varScale="1">
        <p:scale>
          <a:sx n="115" d="100"/>
          <a:sy n="115" d="100"/>
        </p:scale>
        <p:origin x="14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5F12E-8E12-4EE3-AB6C-900ECEBF2DC8}" type="doc">
      <dgm:prSet loTypeId="urn:microsoft.com/office/officeart/2005/8/layout/equation1" loCatId="relationship" qsTypeId="urn:microsoft.com/office/officeart/2005/8/quickstyle/simple2" qsCatId="simple" csTypeId="urn:microsoft.com/office/officeart/2005/8/colors/accent3_2" csCatId="accent3" phldr="1"/>
      <dgm:spPr/>
    </dgm:pt>
    <dgm:pt modelId="{06788CA8-2D0B-4BB3-AF91-025085FD3B5B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Doradca ds. personalnego rozwoju organizacji </a:t>
          </a:r>
          <a:endParaRPr lang="pl-PL" dirty="0">
            <a:solidFill>
              <a:schemeClr val="tx1"/>
            </a:solidFill>
          </a:endParaRPr>
        </a:p>
      </dgm:t>
    </dgm:pt>
    <dgm:pt modelId="{F74C73EF-F643-4CBC-8473-D4F79FDAAA30}" type="parTrans" cxnId="{A1827473-C1C6-4089-A0D6-EF7586260AA2}">
      <dgm:prSet/>
      <dgm:spPr/>
      <dgm:t>
        <a:bodyPr/>
        <a:lstStyle/>
        <a:p>
          <a:endParaRPr lang="pl-PL"/>
        </a:p>
      </dgm:t>
    </dgm:pt>
    <dgm:pt modelId="{D57AAEDB-3C1E-4165-8391-9E48C5CC8006}" type="sibTrans" cxnId="{A1827473-C1C6-4089-A0D6-EF7586260AA2}">
      <dgm:prSet/>
      <dgm:spPr/>
      <dgm:t>
        <a:bodyPr/>
        <a:lstStyle/>
        <a:p>
          <a:endParaRPr lang="pl-PL"/>
        </a:p>
      </dgm:t>
    </dgm:pt>
    <dgm:pt modelId="{053F318C-598F-4D79-BC66-9FAFA8F31CC2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Doradca ds. rozwiązań zarządczych </a:t>
          </a:r>
          <a:endParaRPr lang="pl-PL" dirty="0">
            <a:solidFill>
              <a:schemeClr val="tx1"/>
            </a:solidFill>
          </a:endParaRPr>
        </a:p>
      </dgm:t>
    </dgm:pt>
    <dgm:pt modelId="{CFCDE817-7571-4804-ACBA-CC25529F61F8}" type="parTrans" cxnId="{F3D404AF-D088-418D-9AE2-CA0664C35A4A}">
      <dgm:prSet/>
      <dgm:spPr/>
      <dgm:t>
        <a:bodyPr/>
        <a:lstStyle/>
        <a:p>
          <a:endParaRPr lang="pl-PL"/>
        </a:p>
      </dgm:t>
    </dgm:pt>
    <dgm:pt modelId="{BB3B477D-0C7D-4181-9BFE-F37E1A4A70D4}" type="sibTrans" cxnId="{F3D404AF-D088-418D-9AE2-CA0664C35A4A}">
      <dgm:prSet/>
      <dgm:spPr/>
      <dgm:t>
        <a:bodyPr/>
        <a:lstStyle/>
        <a:p>
          <a:endParaRPr lang="pl-PL"/>
        </a:p>
      </dgm:t>
    </dgm:pt>
    <dgm:pt modelId="{5335FCD2-C5C1-4D1B-B8C6-909D82A76029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Zespół doradców </a:t>
          </a:r>
          <a:endParaRPr lang="pl-PL" dirty="0">
            <a:solidFill>
              <a:schemeClr val="tx1"/>
            </a:solidFill>
          </a:endParaRPr>
        </a:p>
      </dgm:t>
    </dgm:pt>
    <dgm:pt modelId="{F452E8A4-7766-4971-B54A-F4695161A790}" type="parTrans" cxnId="{1381F6A9-1E3C-4FA2-92BB-116CFA2C8413}">
      <dgm:prSet/>
      <dgm:spPr/>
      <dgm:t>
        <a:bodyPr/>
        <a:lstStyle/>
        <a:p>
          <a:endParaRPr lang="pl-PL"/>
        </a:p>
      </dgm:t>
    </dgm:pt>
    <dgm:pt modelId="{645A10F9-E39B-4BF1-8E16-7011E6870827}" type="sibTrans" cxnId="{1381F6A9-1E3C-4FA2-92BB-116CFA2C8413}">
      <dgm:prSet/>
      <dgm:spPr/>
      <dgm:t>
        <a:bodyPr/>
        <a:lstStyle/>
        <a:p>
          <a:endParaRPr lang="pl-PL"/>
        </a:p>
      </dgm:t>
    </dgm:pt>
    <dgm:pt modelId="{E649D935-0008-4E5A-A095-79BF6B7A7AFD}" type="pres">
      <dgm:prSet presAssocID="{D2C5F12E-8E12-4EE3-AB6C-900ECEBF2DC8}" presName="linearFlow" presStyleCnt="0">
        <dgm:presLayoutVars>
          <dgm:dir/>
          <dgm:resizeHandles val="exact"/>
        </dgm:presLayoutVars>
      </dgm:prSet>
      <dgm:spPr/>
    </dgm:pt>
    <dgm:pt modelId="{76920381-7C67-4978-A731-B4F975EDD17F}" type="pres">
      <dgm:prSet presAssocID="{06788CA8-2D0B-4BB3-AF91-025085FD3B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61772D-EDC4-40DD-8A72-A8BFCA7EE329}" type="pres">
      <dgm:prSet presAssocID="{D57AAEDB-3C1E-4165-8391-9E48C5CC8006}" presName="spacerL" presStyleCnt="0"/>
      <dgm:spPr/>
    </dgm:pt>
    <dgm:pt modelId="{62E51799-8C6A-429C-9D58-A3B4DDB4FB45}" type="pres">
      <dgm:prSet presAssocID="{D57AAEDB-3C1E-4165-8391-9E48C5CC8006}" presName="sibTrans" presStyleLbl="sibTrans2D1" presStyleIdx="0" presStyleCnt="2"/>
      <dgm:spPr/>
      <dgm:t>
        <a:bodyPr/>
        <a:lstStyle/>
        <a:p>
          <a:endParaRPr lang="pl-PL"/>
        </a:p>
      </dgm:t>
    </dgm:pt>
    <dgm:pt modelId="{F45FEA2D-AF70-44F4-B105-C1B2D7FB4ACE}" type="pres">
      <dgm:prSet presAssocID="{D57AAEDB-3C1E-4165-8391-9E48C5CC8006}" presName="spacerR" presStyleCnt="0"/>
      <dgm:spPr/>
    </dgm:pt>
    <dgm:pt modelId="{9509FB82-C72D-4AB4-9B38-0D463F37619F}" type="pres">
      <dgm:prSet presAssocID="{053F318C-598F-4D79-BC66-9FAFA8F31C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3F6507-F99C-462B-9225-1A965BD5C7BB}" type="pres">
      <dgm:prSet presAssocID="{BB3B477D-0C7D-4181-9BFE-F37E1A4A70D4}" presName="spacerL" presStyleCnt="0"/>
      <dgm:spPr/>
    </dgm:pt>
    <dgm:pt modelId="{0525D0CE-0644-46B7-A0C9-C755C98D1F43}" type="pres">
      <dgm:prSet presAssocID="{BB3B477D-0C7D-4181-9BFE-F37E1A4A70D4}" presName="sibTrans" presStyleLbl="sibTrans2D1" presStyleIdx="1" presStyleCnt="2"/>
      <dgm:spPr/>
      <dgm:t>
        <a:bodyPr/>
        <a:lstStyle/>
        <a:p>
          <a:endParaRPr lang="pl-PL"/>
        </a:p>
      </dgm:t>
    </dgm:pt>
    <dgm:pt modelId="{6AC0CEA1-1A65-48AC-AA77-EB54E967F37F}" type="pres">
      <dgm:prSet presAssocID="{BB3B477D-0C7D-4181-9BFE-F37E1A4A70D4}" presName="spacerR" presStyleCnt="0"/>
      <dgm:spPr/>
    </dgm:pt>
    <dgm:pt modelId="{BA4C6ED0-8632-4BC9-8614-17BCF0BABE15}" type="pres">
      <dgm:prSet presAssocID="{5335FCD2-C5C1-4D1B-B8C6-909D82A7602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C6242D7-7728-40C2-971F-8B1802242204}" type="presOf" srcId="{06788CA8-2D0B-4BB3-AF91-025085FD3B5B}" destId="{76920381-7C67-4978-A731-B4F975EDD17F}" srcOrd="0" destOrd="0" presId="urn:microsoft.com/office/officeart/2005/8/layout/equation1"/>
    <dgm:cxn modelId="{E663F458-33F1-4398-9000-73EA5803A95D}" type="presOf" srcId="{053F318C-598F-4D79-BC66-9FAFA8F31CC2}" destId="{9509FB82-C72D-4AB4-9B38-0D463F37619F}" srcOrd="0" destOrd="0" presId="urn:microsoft.com/office/officeart/2005/8/layout/equation1"/>
    <dgm:cxn modelId="{44C9C3BC-EA04-47A3-9E90-29AA7AD68E82}" type="presOf" srcId="{D57AAEDB-3C1E-4165-8391-9E48C5CC8006}" destId="{62E51799-8C6A-429C-9D58-A3B4DDB4FB45}" srcOrd="0" destOrd="0" presId="urn:microsoft.com/office/officeart/2005/8/layout/equation1"/>
    <dgm:cxn modelId="{F3D404AF-D088-418D-9AE2-CA0664C35A4A}" srcId="{D2C5F12E-8E12-4EE3-AB6C-900ECEBF2DC8}" destId="{053F318C-598F-4D79-BC66-9FAFA8F31CC2}" srcOrd="1" destOrd="0" parTransId="{CFCDE817-7571-4804-ACBA-CC25529F61F8}" sibTransId="{BB3B477D-0C7D-4181-9BFE-F37E1A4A70D4}"/>
    <dgm:cxn modelId="{A1827473-C1C6-4089-A0D6-EF7586260AA2}" srcId="{D2C5F12E-8E12-4EE3-AB6C-900ECEBF2DC8}" destId="{06788CA8-2D0B-4BB3-AF91-025085FD3B5B}" srcOrd="0" destOrd="0" parTransId="{F74C73EF-F643-4CBC-8473-D4F79FDAAA30}" sibTransId="{D57AAEDB-3C1E-4165-8391-9E48C5CC8006}"/>
    <dgm:cxn modelId="{C900F4E7-9A93-4D3F-8C2E-8DCDD460A70F}" type="presOf" srcId="{5335FCD2-C5C1-4D1B-B8C6-909D82A76029}" destId="{BA4C6ED0-8632-4BC9-8614-17BCF0BABE15}" srcOrd="0" destOrd="0" presId="urn:microsoft.com/office/officeart/2005/8/layout/equation1"/>
    <dgm:cxn modelId="{242F5AE5-7EA4-463A-BDE2-E03AC2E97AE4}" type="presOf" srcId="{D2C5F12E-8E12-4EE3-AB6C-900ECEBF2DC8}" destId="{E649D935-0008-4E5A-A095-79BF6B7A7AFD}" srcOrd="0" destOrd="0" presId="urn:microsoft.com/office/officeart/2005/8/layout/equation1"/>
    <dgm:cxn modelId="{9C149C8D-F91C-4863-83D6-29F425B4BD90}" type="presOf" srcId="{BB3B477D-0C7D-4181-9BFE-F37E1A4A70D4}" destId="{0525D0CE-0644-46B7-A0C9-C755C98D1F43}" srcOrd="0" destOrd="0" presId="urn:microsoft.com/office/officeart/2005/8/layout/equation1"/>
    <dgm:cxn modelId="{1381F6A9-1E3C-4FA2-92BB-116CFA2C8413}" srcId="{D2C5F12E-8E12-4EE3-AB6C-900ECEBF2DC8}" destId="{5335FCD2-C5C1-4D1B-B8C6-909D82A76029}" srcOrd="2" destOrd="0" parTransId="{F452E8A4-7766-4971-B54A-F4695161A790}" sibTransId="{645A10F9-E39B-4BF1-8E16-7011E6870827}"/>
    <dgm:cxn modelId="{B79AF586-2D47-4843-B5DF-1922061E46F4}" type="presParOf" srcId="{E649D935-0008-4E5A-A095-79BF6B7A7AFD}" destId="{76920381-7C67-4978-A731-B4F975EDD17F}" srcOrd="0" destOrd="0" presId="urn:microsoft.com/office/officeart/2005/8/layout/equation1"/>
    <dgm:cxn modelId="{15ADF203-C893-45BF-8FD5-9B2FB3FFF919}" type="presParOf" srcId="{E649D935-0008-4E5A-A095-79BF6B7A7AFD}" destId="{5661772D-EDC4-40DD-8A72-A8BFCA7EE329}" srcOrd="1" destOrd="0" presId="urn:microsoft.com/office/officeart/2005/8/layout/equation1"/>
    <dgm:cxn modelId="{662727FF-2169-413E-92D6-64335B98768E}" type="presParOf" srcId="{E649D935-0008-4E5A-A095-79BF6B7A7AFD}" destId="{62E51799-8C6A-429C-9D58-A3B4DDB4FB45}" srcOrd="2" destOrd="0" presId="urn:microsoft.com/office/officeart/2005/8/layout/equation1"/>
    <dgm:cxn modelId="{3D2914A4-4821-4691-93D8-46355E75C487}" type="presParOf" srcId="{E649D935-0008-4E5A-A095-79BF6B7A7AFD}" destId="{F45FEA2D-AF70-44F4-B105-C1B2D7FB4ACE}" srcOrd="3" destOrd="0" presId="urn:microsoft.com/office/officeart/2005/8/layout/equation1"/>
    <dgm:cxn modelId="{EE87962F-4A8B-42FD-9671-0CEFDDCF3379}" type="presParOf" srcId="{E649D935-0008-4E5A-A095-79BF6B7A7AFD}" destId="{9509FB82-C72D-4AB4-9B38-0D463F37619F}" srcOrd="4" destOrd="0" presId="urn:microsoft.com/office/officeart/2005/8/layout/equation1"/>
    <dgm:cxn modelId="{0BF00EDF-2C97-4C8A-907B-B73437DCA1F5}" type="presParOf" srcId="{E649D935-0008-4E5A-A095-79BF6B7A7AFD}" destId="{273F6507-F99C-462B-9225-1A965BD5C7BB}" srcOrd="5" destOrd="0" presId="urn:microsoft.com/office/officeart/2005/8/layout/equation1"/>
    <dgm:cxn modelId="{448670CB-70B0-4515-A4E3-EAFBEABE0245}" type="presParOf" srcId="{E649D935-0008-4E5A-A095-79BF6B7A7AFD}" destId="{0525D0CE-0644-46B7-A0C9-C755C98D1F43}" srcOrd="6" destOrd="0" presId="urn:microsoft.com/office/officeart/2005/8/layout/equation1"/>
    <dgm:cxn modelId="{AAB55D9F-D8AD-4D3C-98CD-C2E0FD75373B}" type="presParOf" srcId="{E649D935-0008-4E5A-A095-79BF6B7A7AFD}" destId="{6AC0CEA1-1A65-48AC-AA77-EB54E967F37F}" srcOrd="7" destOrd="0" presId="urn:microsoft.com/office/officeart/2005/8/layout/equation1"/>
    <dgm:cxn modelId="{FF380911-EA0A-4C4E-9010-DFC257F5CBFD}" type="presParOf" srcId="{E649D935-0008-4E5A-A095-79BF6B7A7AFD}" destId="{BA4C6ED0-8632-4BC9-8614-17BCF0BABE1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20381-7C67-4978-A731-B4F975EDD17F}">
      <dsp:nvSpPr>
        <dsp:cNvPr id="0" name=""/>
        <dsp:cNvSpPr/>
      </dsp:nvSpPr>
      <dsp:spPr>
        <a:xfrm>
          <a:off x="1031" y="1415431"/>
          <a:ext cx="1367394" cy="13673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chemeClr val="tx1"/>
              </a:solidFill>
            </a:rPr>
            <a:t>Doradca ds. personalnego rozwoju organizacji </a:t>
          </a:r>
          <a:endParaRPr lang="pl-PL" sz="1300" kern="1200" dirty="0">
            <a:solidFill>
              <a:schemeClr val="tx1"/>
            </a:solidFill>
          </a:endParaRPr>
        </a:p>
      </dsp:txBody>
      <dsp:txXfrm>
        <a:off x="201281" y="1615681"/>
        <a:ext cx="966894" cy="966894"/>
      </dsp:txXfrm>
    </dsp:sp>
    <dsp:sp modelId="{62E51799-8C6A-429C-9D58-A3B4DDB4FB45}">
      <dsp:nvSpPr>
        <dsp:cNvPr id="0" name=""/>
        <dsp:cNvSpPr/>
      </dsp:nvSpPr>
      <dsp:spPr>
        <a:xfrm>
          <a:off x="1479458" y="1702584"/>
          <a:ext cx="793088" cy="793088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1584582" y="2005861"/>
        <a:ext cx="582840" cy="186534"/>
      </dsp:txXfrm>
    </dsp:sp>
    <dsp:sp modelId="{9509FB82-C72D-4AB4-9B38-0D463F37619F}">
      <dsp:nvSpPr>
        <dsp:cNvPr id="0" name=""/>
        <dsp:cNvSpPr/>
      </dsp:nvSpPr>
      <dsp:spPr>
        <a:xfrm>
          <a:off x="2383579" y="1415431"/>
          <a:ext cx="1367394" cy="13673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chemeClr val="tx1"/>
              </a:solidFill>
            </a:rPr>
            <a:t>Doradca ds. rozwiązań zarządczych </a:t>
          </a:r>
          <a:endParaRPr lang="pl-PL" sz="1300" kern="1200" dirty="0">
            <a:solidFill>
              <a:schemeClr val="tx1"/>
            </a:solidFill>
          </a:endParaRPr>
        </a:p>
      </dsp:txBody>
      <dsp:txXfrm>
        <a:off x="2583829" y="1615681"/>
        <a:ext cx="966894" cy="966894"/>
      </dsp:txXfrm>
    </dsp:sp>
    <dsp:sp modelId="{0525D0CE-0644-46B7-A0C9-C755C98D1F43}">
      <dsp:nvSpPr>
        <dsp:cNvPr id="0" name=""/>
        <dsp:cNvSpPr/>
      </dsp:nvSpPr>
      <dsp:spPr>
        <a:xfrm>
          <a:off x="3862006" y="1702584"/>
          <a:ext cx="793088" cy="793088"/>
        </a:xfrm>
        <a:prstGeom prst="mathEqual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3967130" y="1865960"/>
        <a:ext cx="582840" cy="466336"/>
      </dsp:txXfrm>
    </dsp:sp>
    <dsp:sp modelId="{BA4C6ED0-8632-4BC9-8614-17BCF0BABE15}">
      <dsp:nvSpPr>
        <dsp:cNvPr id="0" name=""/>
        <dsp:cNvSpPr/>
      </dsp:nvSpPr>
      <dsp:spPr>
        <a:xfrm>
          <a:off x="4766127" y="1415431"/>
          <a:ext cx="1367394" cy="13673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chemeClr val="tx1"/>
              </a:solidFill>
            </a:rPr>
            <a:t>Zespół doradców </a:t>
          </a:r>
          <a:endParaRPr lang="pl-PL" sz="1300" kern="1200" dirty="0">
            <a:solidFill>
              <a:schemeClr val="tx1"/>
            </a:solidFill>
          </a:endParaRPr>
        </a:p>
      </dsp:txBody>
      <dsp:txXfrm>
        <a:off x="4966377" y="1615681"/>
        <a:ext cx="966894" cy="966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2D443-C699-4763-8062-B769B4FE80F5}" type="datetimeFigureOut">
              <a:rPr lang="pl-PL" smtClean="0"/>
              <a:t>21.10.2022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058C9-671A-491C-B2F9-0B6F0D2064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782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843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Proces doradczy nie będzie prowadzony równoległe – bo to sugerowałoby ( nie wiem tak ja to widzę) niezależnie równolegle</a:t>
            </a:r>
            <a:r>
              <a:rPr lang="pl-PL" baseline="0" dirty="0" smtClean="0"/>
              <a:t> a tu chodzi o wspólna realizację i synergię działań.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288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To nie są zadania doradców tylko formy realizacji pilotażu. Zadaniem doradców jest przeprowadzenie pełnego cyklu doradztwa w oparciu o wybrany przez JST obszar.</a:t>
            </a:r>
          </a:p>
          <a:p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265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Trochę się powtarzamy</a:t>
            </a:r>
            <a:r>
              <a:rPr lang="pl-PL" baseline="0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338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Ok. dobre bo z terminami i porządkujące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8889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Może warto także dodać jeszcze inne argumenty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630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751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Zamiast</a:t>
            </a:r>
            <a:r>
              <a:rPr lang="pl-PL" baseline="0" dirty="0" smtClean="0"/>
              <a:t> pracowników zespołów ekonomiczno-administracyjnych dałabym pracowników centrów usług wspólnych ( no chyba, że jeszcze gdzieś funkcjonują jeszcze stare </a:t>
            </a:r>
            <a:r>
              <a:rPr lang="pl-PL" baseline="0" dirty="0" err="1" smtClean="0"/>
              <a:t>zeasy</a:t>
            </a:r>
            <a:r>
              <a:rPr lang="pl-PL" baseline="0" dirty="0" smtClean="0"/>
              <a:t> !?) ale to do Twojej decyzji. 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37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Zamiast</a:t>
            </a:r>
            <a:r>
              <a:rPr lang="pl-PL" baseline="0" dirty="0" smtClean="0"/>
              <a:t> pracowników zespołów ekonomiczno-administracyjnych dałabym pracowników centrów usług wspólnych ( no chyba, że jeszcze gdzieś funkcjonują jeszcze stare </a:t>
            </a:r>
            <a:r>
              <a:rPr lang="pl-PL" baseline="0" dirty="0" err="1" smtClean="0"/>
              <a:t>zeasy</a:t>
            </a:r>
            <a:r>
              <a:rPr lang="pl-PL" baseline="0" dirty="0" smtClean="0"/>
              <a:t> !?) ale to do Twojej decyzji. 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37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Uwaga jak wyżej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7B2F-4513-4904-931F-CD3808C071D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8990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To nie są zasady organizacji modelu – to są zasady którymi mają się kierować doradcy realizujący doradztwo.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7B2F-4513-4904-931F-CD3808C071D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7071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Zamiast „ wyłoniony” napisałabym wskazany, oddelegowany</a:t>
            </a:r>
            <a:r>
              <a:rPr lang="pl-PL" baseline="0" dirty="0" smtClean="0"/>
              <a:t> przez JST do uczestnictwa w pilotażu. Tu warto byłoby dopowiedzieć  dlaczego rezygnujemy właściwie ze szkoleń indywidulanych, dlatego, że jednej osobie jest trudno przeprowadzić zmianę w swoim urzędzie. W wyjaśnieniach ujęłam to jeszcze w taki sposób: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Realizowane w projekcie działania adresowane są do 2–3-osobowych zespołów przedstawicieli JST delegowanych przez jednostki samorządu terytorialnego, chcemy bowiem, aby samorządowcy jednocześnie podnosili swoje kompetencje zawodowe, organizacyjne bez zaniedbywania rozwoju kompetencji społecznych oraz menadżerskich ukierunkowanych na realizację wyznaczonych w JST celów. Osoby wydelegowane </a:t>
            </a:r>
            <a:b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uczestnictwa w szkoleniu będą pracowały razem nad wypracowywaniem materiałów dotyczących ich jednostki, w tym samodzielnie wykonywały zadania w macierzystej jednostce. Po zakończeniu prac będą wdrażać wypracowane rozwiązania, z tego też powodu, istotnym warunkiem jest ich aktywne uczestnictwo, zaangażowanie oraz obecność na wszystkich spotkaniach i szkoleniach w ramach pilotażu. 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Obecność kadry zarządzającej oświatą w zespołach reprezentujących jednostki – jest wskazana ze względu na konieczność podjęcia decyzji o kierunku zmian oraz narzędziach zarządczych i rozwiązaniach przyjętych do wdrożenia, przyczyni się także do usprawnienia komunikacji i współpracy w jednostkach samorządu terytorialnego w procesie tworzenia rozwiązań usprawniających procesy zarządcze. Przyspieszy również proces wdrażania uzgodnionego harmonogramu oraz doprowadzi do większej integracji zainteresowanych środowisk wokół przyjętych celów. </a:t>
            </a:r>
          </a:p>
          <a:p>
            <a:r>
              <a:rPr lang="pl-PL" baseline="0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859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Wydaje mi się, że to trochę za mało na założenia projektu</a:t>
            </a:r>
            <a:r>
              <a:rPr lang="pl-PL" baseline="0" dirty="0" smtClean="0"/>
              <a:t> – tylko pierwszy punkt się do tego odnosi. Skorzystaj z  modelu. Tytuł slajdu nie odpowiada jego treści.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017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Uwaga jak wyżej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7B2F-4513-4904-931F-CD3808C071DB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303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21.10.2022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214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21.10.2022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7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21.10.2022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521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21.10.2022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024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21.10.2022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871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21.10.2022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024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21.10.2022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64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21.10.2022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206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21.10.2022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35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21.10.2022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499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21.10.2022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45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5AA12-65C5-4EB8-978E-4A85FC0C55BF}" type="datetimeFigureOut">
              <a:rPr lang="pl-PL" smtClean="0"/>
              <a:t>21.10.2022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2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ecepcja@hphotel.p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photel.pl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mikucka@ore.edu.pl" TargetMode="External"/><Relationship Id="rId2" Type="http://schemas.openxmlformats.org/officeDocument/2006/relationships/hyperlink" Target="mailto:Piotr.matuszak@ore.edu.p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05748" y="1462088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-474663" y="1487487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pl-PL" kern="0" dirty="0"/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412161" y="2536985"/>
            <a:ext cx="8227029" cy="274909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400" i="1" kern="0" dirty="0">
                <a:latin typeface="+mj-lt"/>
              </a:rPr>
              <a:t>w</a:t>
            </a:r>
            <a:r>
              <a:rPr lang="pl-PL" sz="1400" i="1" kern="0" dirty="0" smtClean="0">
                <a:latin typeface="+mj-lt"/>
              </a:rPr>
              <a:t> ramach projektu </a:t>
            </a:r>
          </a:p>
          <a:p>
            <a:pPr marL="0" indent="0" algn="ctr">
              <a:buNone/>
            </a:pPr>
            <a:r>
              <a:rPr lang="pl-PL" sz="1600" i="1" kern="0" dirty="0" smtClean="0">
                <a:latin typeface="+mj-lt"/>
              </a:rPr>
              <a:t>Wsparcie </a:t>
            </a:r>
            <a:r>
              <a:rPr lang="pl-PL" sz="1600" i="1" kern="0" dirty="0">
                <a:latin typeface="+mj-lt"/>
              </a:rPr>
              <a:t>jednostek samorządu terytorialnego </a:t>
            </a:r>
            <a:br>
              <a:rPr lang="pl-PL" sz="1600" i="1" kern="0" dirty="0">
                <a:latin typeface="+mj-lt"/>
              </a:rPr>
            </a:br>
            <a:r>
              <a:rPr lang="pl-PL" sz="1600" i="1" kern="0" dirty="0">
                <a:latin typeface="+mj-lt"/>
              </a:rPr>
              <a:t>w zarządzaniu oświatą ukierunkowanym na rozwój szkół </a:t>
            </a:r>
            <a:br>
              <a:rPr lang="pl-PL" sz="1600" i="1" kern="0" dirty="0">
                <a:latin typeface="+mj-lt"/>
              </a:rPr>
            </a:br>
            <a:r>
              <a:rPr lang="pl-PL" sz="1600" i="1" kern="0" dirty="0">
                <a:latin typeface="+mj-lt"/>
              </a:rPr>
              <a:t>i kompetencji kluczowych uczniów- II </a:t>
            </a:r>
            <a:r>
              <a:rPr lang="pl-PL" sz="1600" i="1" kern="0" dirty="0" smtClean="0">
                <a:latin typeface="+mj-lt"/>
              </a:rPr>
              <a:t>etap</a:t>
            </a:r>
          </a:p>
          <a:p>
            <a:pPr marL="0" indent="0" algn="ctr">
              <a:buNone/>
            </a:pPr>
            <a:endParaRPr lang="pl-PL" sz="1600" i="1" kern="0" dirty="0">
              <a:latin typeface="+mj-lt"/>
            </a:endParaRPr>
          </a:p>
          <a:p>
            <a:pPr marL="0" indent="0" algn="ctr">
              <a:buNone/>
            </a:pPr>
            <a:r>
              <a:rPr lang="pl-PL" sz="1600" b="1" i="1" kern="0" dirty="0" smtClean="0">
                <a:latin typeface="+mj-lt"/>
              </a:rPr>
              <a:t>5-6 października 2022 roku</a:t>
            </a:r>
          </a:p>
          <a:p>
            <a:pPr marL="0" indent="0" algn="ctr">
              <a:buNone/>
            </a:pPr>
            <a:r>
              <a:rPr lang="pl-PL" sz="1600" b="1" i="1" kern="0" dirty="0" smtClean="0">
                <a:latin typeface="+mj-lt"/>
              </a:rPr>
              <a:t> Warszawa, HP Park </a:t>
            </a:r>
          </a:p>
          <a:p>
            <a:pPr marL="0" indent="0" algn="ctr">
              <a:buNone/>
            </a:pPr>
            <a:endParaRPr lang="pl-PL" sz="1600" b="1" i="1" kern="0" dirty="0" smtClean="0">
              <a:latin typeface="+mj-lt"/>
            </a:endParaRPr>
          </a:p>
          <a:p>
            <a:pPr marL="0" indent="0" algn="ctr">
              <a:buNone/>
            </a:pPr>
            <a:endParaRPr lang="pl-PL" sz="1600" b="1" kern="0" dirty="0">
              <a:latin typeface="+mj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321723" y="1585178"/>
            <a:ext cx="6755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dirty="0" smtClean="0">
                <a:latin typeface="+mj-lt"/>
              </a:rPr>
              <a:t>Doradztwo dla JST</a:t>
            </a:r>
            <a:endParaRPr lang="pl-PL" sz="4800" b="1" dirty="0">
              <a:latin typeface="+mj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715789" y="5054138"/>
            <a:ext cx="4285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 smtClean="0">
                <a:latin typeface="+mj-lt"/>
              </a:rPr>
              <a:t>                                 </a:t>
            </a:r>
            <a:r>
              <a:rPr lang="pl-PL" sz="1400" i="1" dirty="0" smtClean="0">
                <a:latin typeface="+mj-lt"/>
              </a:rPr>
              <a:t>Dorota Jastrzębska </a:t>
            </a:r>
            <a:endParaRPr lang="pl-PL" sz="1400" i="1" dirty="0"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0079" y="1612669"/>
            <a:ext cx="78638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Zarządzanie oświatą na poziomie organu </a:t>
            </a:r>
            <a:r>
              <a:rPr lang="pl-PL" sz="1600" dirty="0" smtClean="0">
                <a:latin typeface="+mj-lt"/>
              </a:rPr>
              <a:t>prowadzącego – 11 razy,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Organizacja wsparcia uczniów szczególnie </a:t>
            </a:r>
            <a:r>
              <a:rPr lang="pl-PL" sz="1600" dirty="0" smtClean="0">
                <a:latin typeface="+mj-lt"/>
              </a:rPr>
              <a:t>uzdolnionych – 10 razy,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Monitorowanie jakości usług </a:t>
            </a:r>
            <a:r>
              <a:rPr lang="pl-PL" sz="1600" dirty="0" smtClean="0">
                <a:latin typeface="+mj-lt"/>
              </a:rPr>
              <a:t>edukacyjnych – 4 razy,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Analizowanie potrzeb i planowanie </a:t>
            </a:r>
            <a:r>
              <a:rPr lang="pl-PL" sz="1600" dirty="0" smtClean="0">
                <a:latin typeface="+mj-lt"/>
              </a:rPr>
              <a:t>realizacji </a:t>
            </a:r>
            <a:r>
              <a:rPr lang="pl-PL" sz="1600" dirty="0">
                <a:latin typeface="+mj-lt"/>
              </a:rPr>
              <a:t>założonej wizji rozwoju lokalnego systemu </a:t>
            </a:r>
            <a:r>
              <a:rPr lang="pl-PL" sz="1600" dirty="0" smtClean="0">
                <a:latin typeface="+mj-lt"/>
              </a:rPr>
              <a:t>oświaty – 3 razy,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Rola dyrektora i relacje z organem </a:t>
            </a:r>
            <a:r>
              <a:rPr lang="pl-PL" sz="1600" dirty="0" smtClean="0">
                <a:latin typeface="+mj-lt"/>
              </a:rPr>
              <a:t>prowadzącym – 3 razy,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Planowanie </a:t>
            </a:r>
            <a:r>
              <a:rPr lang="pl-PL" sz="1600" dirty="0" smtClean="0">
                <a:latin typeface="+mj-lt"/>
              </a:rPr>
              <a:t>budżetowe – 3 razy,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Udział rodziców w planowaniu, realizacji i ocenie usług edukacyjnych </a:t>
            </a:r>
            <a:r>
              <a:rPr lang="pl-PL" sz="1600" dirty="0" smtClean="0">
                <a:latin typeface="+mj-lt"/>
              </a:rPr>
              <a:t>– 2 razy.</a:t>
            </a:r>
          </a:p>
          <a:p>
            <a:pPr>
              <a:spcBef>
                <a:spcPts val="600"/>
              </a:spcBef>
            </a:pPr>
            <a:endParaRPr lang="pl-PL" sz="1600" dirty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pl-PL" sz="1600" b="1" dirty="0" smtClean="0">
                <a:latin typeface="+mj-lt"/>
              </a:rPr>
              <a:t>Harmonogramy </a:t>
            </a:r>
            <a:r>
              <a:rPr lang="pl-PL" sz="1600" b="1" dirty="0">
                <a:latin typeface="+mj-lt"/>
              </a:rPr>
              <a:t>D</a:t>
            </a:r>
            <a:r>
              <a:rPr lang="pl-PL" sz="1600" b="1" dirty="0" smtClean="0">
                <a:latin typeface="+mj-lt"/>
              </a:rPr>
              <a:t>ziałań Rozwojowych (2019) </a:t>
            </a:r>
            <a:r>
              <a:rPr lang="pl-PL" sz="1600" dirty="0" smtClean="0">
                <a:latin typeface="+mj-lt"/>
              </a:rPr>
              <a:t>– upowszechnione na stronie projektu, pod linkiem: </a:t>
            </a:r>
            <a:r>
              <a:rPr lang="pl-PL" sz="1600" dirty="0">
                <a:latin typeface="+mj-lt"/>
              </a:rPr>
              <a:t>https://www.ore.edu.pl/2020/02/harmonogramy-dzialan-rozwojowych-hdr/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847899" y="404199"/>
            <a:ext cx="7323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800" kern="0" dirty="0" smtClean="0">
                <a:latin typeface="+mj-lt"/>
                <a:cs typeface="Arial"/>
              </a:rPr>
              <a:t>Obszary najczęściej wybierane przez uczestników w pilotażu w 2019r. </a:t>
            </a:r>
            <a:r>
              <a:rPr lang="pl-PL" sz="2800" i="1" kern="0" dirty="0" smtClean="0">
                <a:latin typeface="+mj-lt"/>
                <a:cs typeface="Arial"/>
              </a:rPr>
              <a:t>  </a:t>
            </a:r>
          </a:p>
          <a:p>
            <a:pPr algn="ctr">
              <a:buNone/>
            </a:pPr>
            <a:r>
              <a:rPr lang="pl-PL" sz="2800" i="1" kern="0" dirty="0" smtClean="0">
                <a:latin typeface="+mj-lt"/>
                <a:cs typeface="Arial"/>
              </a:rPr>
              <a:t> </a:t>
            </a:r>
            <a:endParaRPr lang="pl-PL" sz="2800" i="1" kern="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7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64771" y="307571"/>
            <a:ext cx="67083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latin typeface="+mj-lt"/>
              </a:rPr>
              <a:t>Uzyskanie środków na działania związane </a:t>
            </a:r>
            <a:br>
              <a:rPr lang="pl-PL" sz="2800" dirty="0" smtClean="0">
                <a:latin typeface="+mj-lt"/>
              </a:rPr>
            </a:br>
            <a:r>
              <a:rPr lang="pl-PL" sz="2800" dirty="0" smtClean="0">
                <a:latin typeface="+mj-lt"/>
              </a:rPr>
              <a:t>z przeciwdziałaniem COVID-19  </a:t>
            </a:r>
            <a:endParaRPr lang="pl-PL" sz="2800" dirty="0">
              <a:latin typeface="+mj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23702" y="1305342"/>
            <a:ext cx="8096596" cy="4207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dirty="0" smtClean="0">
                <a:latin typeface="+mj-lt"/>
              </a:rPr>
              <a:t>Pozyskanie dodatkowych środków w wysokości: </a:t>
            </a:r>
            <a:r>
              <a:rPr lang="pl-PL" sz="1600" b="1" dirty="0" smtClean="0">
                <a:latin typeface="+mj-lt"/>
              </a:rPr>
              <a:t>2 554 145,81 </a:t>
            </a:r>
            <a:r>
              <a:rPr lang="pl-PL" sz="1600" dirty="0" smtClean="0">
                <a:latin typeface="+mj-lt"/>
              </a:rPr>
              <a:t>na;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+mj-lt"/>
              </a:rPr>
              <a:t>dostosowanie działań w </a:t>
            </a:r>
            <a:r>
              <a:rPr lang="pl-PL" sz="1600" dirty="0">
                <a:latin typeface="+mj-lt"/>
              </a:rPr>
              <a:t>projekcie do obostrzeń i nakazów </a:t>
            </a:r>
            <a:r>
              <a:rPr lang="pl-PL" sz="1600" dirty="0" smtClean="0">
                <a:latin typeface="+mj-lt"/>
              </a:rPr>
              <a:t>związanych z </a:t>
            </a:r>
            <a:r>
              <a:rPr lang="pl-PL" sz="1600" dirty="0">
                <a:latin typeface="+mj-lt"/>
              </a:rPr>
              <a:t>zachowaniem bezpieczeństwa, wprowadzonych przez rząd RP w związku z pandemią COVID-19 </a:t>
            </a:r>
            <a:r>
              <a:rPr lang="pl-PL" sz="1600" dirty="0" smtClean="0">
                <a:latin typeface="+mj-lt"/>
              </a:rPr>
              <a:t/>
            </a:r>
            <a:br>
              <a:rPr lang="pl-PL" sz="1600" dirty="0" smtClean="0">
                <a:latin typeface="+mj-lt"/>
              </a:rPr>
            </a:br>
            <a:r>
              <a:rPr lang="pl-PL" sz="1600" dirty="0" smtClean="0">
                <a:latin typeface="+mj-lt"/>
              </a:rPr>
              <a:t>i </a:t>
            </a:r>
            <a:r>
              <a:rPr lang="pl-PL" sz="1600" dirty="0">
                <a:latin typeface="+mj-lt"/>
              </a:rPr>
              <a:t>jednocześnie potrzebą realizacji bieżących zadań w obszarze oświaty przez dyrektorów szkół </a:t>
            </a:r>
            <a:r>
              <a:rPr lang="pl-PL" sz="1600" dirty="0" smtClean="0">
                <a:latin typeface="+mj-lt"/>
              </a:rPr>
              <a:t/>
            </a:r>
            <a:br>
              <a:rPr lang="pl-PL" sz="1600" dirty="0" smtClean="0">
                <a:latin typeface="+mj-lt"/>
              </a:rPr>
            </a:br>
            <a:r>
              <a:rPr lang="pl-PL" sz="1600" dirty="0" smtClean="0">
                <a:latin typeface="+mj-lt"/>
              </a:rPr>
              <a:t>i </a:t>
            </a:r>
            <a:r>
              <a:rPr lang="pl-PL" sz="1600" dirty="0">
                <a:latin typeface="+mj-lt"/>
              </a:rPr>
              <a:t>pracowników organów prowadzących szkoły (JST),</a:t>
            </a:r>
            <a:r>
              <a:rPr lang="pl-PL" sz="1600" dirty="0" smtClean="0">
                <a:latin typeface="+mj-lt"/>
              </a:rPr>
              <a:t>   </a:t>
            </a:r>
          </a:p>
          <a:p>
            <a:pPr marL="285750" indent="-285750" fontAlgn="base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+mj-lt"/>
              </a:rPr>
              <a:t>wsparcie </a:t>
            </a:r>
            <a:r>
              <a:rPr lang="pl-PL" sz="1600" dirty="0">
                <a:latin typeface="+mj-lt"/>
              </a:rPr>
              <a:t>kadry menadżerskiej organów prowadzących (JST) oraz dyrektorów szkół/placówek w realizacji ich bieżących zadań, </a:t>
            </a:r>
            <a:r>
              <a:rPr lang="pl-PL" sz="1600" dirty="0" smtClean="0">
                <a:latin typeface="+mj-lt"/>
              </a:rPr>
              <a:t>w </a:t>
            </a:r>
            <a:r>
              <a:rPr lang="pl-PL" sz="1600" dirty="0">
                <a:latin typeface="+mj-lt"/>
              </a:rPr>
              <a:t>szczególności w zakresie;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+mj-lt"/>
              </a:rPr>
              <a:t>zarządzania edukacją w formie zdalnej,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+mj-lt"/>
              </a:rPr>
              <a:t>zarządzania kryzysowego,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+mj-lt"/>
              </a:rPr>
              <a:t>podniesienia kompetencji cyfrowych, </a:t>
            </a:r>
            <a:r>
              <a:rPr lang="pl-PL" sz="1600" dirty="0" smtClean="0">
                <a:latin typeface="+mj-lt"/>
              </a:rPr>
              <a:t>w </a:t>
            </a:r>
            <a:r>
              <a:rPr lang="pl-PL" sz="1600" dirty="0">
                <a:latin typeface="+mj-lt"/>
              </a:rPr>
              <a:t>tym wykorzystania nowoczesnych technologii w bieżącej pracy oraz w zarządzaniu pracownikami i jednostkami (szkoły i placówki </a:t>
            </a:r>
            <a:r>
              <a:rPr lang="pl-PL" sz="1600" dirty="0" smtClean="0">
                <a:latin typeface="+mj-lt"/>
              </a:rPr>
              <a:t>oświatowe</a:t>
            </a:r>
            <a:r>
              <a:rPr lang="pl-PL" sz="1600" dirty="0">
                <a:latin typeface="+mj-lt"/>
              </a:rPr>
              <a:t>).</a:t>
            </a:r>
            <a:endParaRPr lang="pl-PL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+mj-lt"/>
              </a:rPr>
              <a:t>p</a:t>
            </a:r>
            <a:r>
              <a:rPr lang="pl-PL" sz="1600" dirty="0" smtClean="0">
                <a:latin typeface="+mj-lt"/>
              </a:rPr>
              <a:t>oszerzenie realizowanych w </a:t>
            </a:r>
            <a:r>
              <a:rPr lang="pl-PL" sz="1600" dirty="0">
                <a:latin typeface="+mj-lt"/>
              </a:rPr>
              <a:t>projekcie działań o </a:t>
            </a:r>
            <a:r>
              <a:rPr lang="pl-PL" sz="1600" b="1" dirty="0">
                <a:latin typeface="+mj-lt"/>
              </a:rPr>
              <a:t>dyrektorów szkół i placówek</a:t>
            </a:r>
            <a:r>
              <a:rPr lang="pl-PL" sz="1600" dirty="0">
                <a:latin typeface="+mj-lt"/>
              </a:rPr>
              <a:t>. </a:t>
            </a:r>
            <a:endParaRPr lang="pl-PL" sz="1600" dirty="0" smtClean="0">
              <a:latin typeface="+mj-lt"/>
            </a:endParaRPr>
          </a:p>
          <a:p>
            <a:r>
              <a:rPr lang="pl-PL" sz="1600" dirty="0" smtClean="0">
                <a:latin typeface="+mj-lt"/>
              </a:rPr>
              <a:t>      Aktualnie </a:t>
            </a:r>
            <a:r>
              <a:rPr lang="pl-PL" sz="1600" dirty="0">
                <a:latin typeface="+mj-lt"/>
              </a:rPr>
              <a:t>bowiem do tej grupy adresatów nie są kierowane żadne działania szkoleniowe </a:t>
            </a:r>
            <a:r>
              <a:rPr lang="pl-PL" sz="1600" dirty="0" smtClean="0">
                <a:latin typeface="+mj-lt"/>
              </a:rPr>
              <a:t/>
            </a:r>
            <a:br>
              <a:rPr lang="pl-PL" sz="1600" dirty="0" smtClean="0">
                <a:latin typeface="+mj-lt"/>
              </a:rPr>
            </a:br>
            <a:r>
              <a:rPr lang="pl-PL" sz="1600" dirty="0" smtClean="0">
                <a:latin typeface="+mj-lt"/>
              </a:rPr>
              <a:t>      w </a:t>
            </a:r>
            <a:r>
              <a:rPr lang="pl-PL" sz="1600" dirty="0">
                <a:latin typeface="+mj-lt"/>
              </a:rPr>
              <a:t>Działaniu 2.10. Wysoka jakość systemu oświaty. </a:t>
            </a:r>
          </a:p>
        </p:txBody>
      </p:sp>
    </p:spTree>
    <p:extLst>
      <p:ext uri="{BB962C8B-B14F-4D97-AF65-F5344CB8AC3E}">
        <p14:creationId xmlns:p14="http://schemas.microsoft.com/office/powerpoint/2010/main" val="5474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23701" y="1161071"/>
            <a:ext cx="78887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b="1" dirty="0">
                <a:latin typeface="+mj-lt"/>
              </a:rPr>
              <a:t>Od sierpnia 2021 do sierpnia 2022 – w ramach projektu przeprowadzono</a:t>
            </a:r>
            <a:r>
              <a:rPr lang="pl-PL" sz="1600" dirty="0">
                <a:latin typeface="+mj-lt"/>
              </a:rPr>
              <a:t>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latin typeface="+mj-lt"/>
              </a:rPr>
              <a:t>szkolenia on-line dla kadry JST </a:t>
            </a:r>
            <a:r>
              <a:rPr lang="pl-PL" sz="1600" dirty="0" smtClean="0">
                <a:latin typeface="+mj-lt"/>
              </a:rPr>
              <a:t>(7 </a:t>
            </a:r>
            <a:r>
              <a:rPr lang="pl-PL" sz="1600" dirty="0">
                <a:latin typeface="+mj-lt"/>
              </a:rPr>
              <a:t>tematów</a:t>
            </a:r>
            <a:r>
              <a:rPr lang="pl-PL" sz="1600" dirty="0" smtClean="0">
                <a:latin typeface="+mj-lt"/>
              </a:rPr>
              <a:t>) -  </a:t>
            </a:r>
            <a:r>
              <a:rPr lang="pl-PL" sz="1600" dirty="0">
                <a:latin typeface="+mj-lt"/>
              </a:rPr>
              <a:t>67 grup szkoleniowych dla JST </a:t>
            </a:r>
            <a:r>
              <a:rPr lang="pl-PL" sz="1600" dirty="0" smtClean="0">
                <a:latin typeface="+mj-lt"/>
              </a:rPr>
              <a:t/>
            </a:r>
            <a:br>
              <a:rPr lang="pl-PL" sz="1600" dirty="0" smtClean="0">
                <a:latin typeface="+mj-lt"/>
              </a:rPr>
            </a:br>
            <a:r>
              <a:rPr lang="pl-PL" sz="1600" dirty="0" smtClean="0">
                <a:latin typeface="+mj-lt"/>
              </a:rPr>
              <a:t>(</a:t>
            </a:r>
            <a:r>
              <a:rPr lang="pl-PL" sz="1600" dirty="0">
                <a:latin typeface="+mj-lt"/>
              </a:rPr>
              <a:t>641 przeszkolonych),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latin typeface="+mj-lt"/>
              </a:rPr>
              <a:t>szkolenia on-line dla dyrektorów szkół/placówek (8 tematów)– 123 grupy szkoleniowe (1197 przeszkolonych).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latin typeface="+mj-lt"/>
              </a:rPr>
              <a:t>2 sieci współpracy dla kadry JST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latin typeface="+mj-lt"/>
              </a:rPr>
              <a:t>6 sieci współpracy dla dyrektorów szkół/placówek.</a:t>
            </a:r>
          </a:p>
        </p:txBody>
      </p:sp>
    </p:spTree>
    <p:extLst>
      <p:ext uri="{BB962C8B-B14F-4D97-AF65-F5344CB8AC3E}">
        <p14:creationId xmlns:p14="http://schemas.microsoft.com/office/powerpoint/2010/main" val="3723833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2343" y="498765"/>
            <a:ext cx="5785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>
                <a:latin typeface="+mj-lt"/>
              </a:rPr>
              <a:t>Doradztwo dla JST - 2022 różnice </a:t>
            </a:r>
            <a:endParaRPr lang="pl-PL" sz="3200" dirty="0">
              <a:latin typeface="+mj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32262" y="1384791"/>
            <a:ext cx="8221286" cy="4576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dirty="0" smtClean="0">
                <a:latin typeface="+mj-lt"/>
              </a:rPr>
              <a:t>1) </a:t>
            </a:r>
            <a:r>
              <a:rPr lang="pl-PL" sz="1600" dirty="0" smtClean="0">
                <a:latin typeface="+mj-lt"/>
              </a:rPr>
              <a:t>Aktualizacja modelu Doradztwa dla JST pod kątem zapisów prawa,</a:t>
            </a:r>
          </a:p>
          <a:p>
            <a:pPr fontAlgn="base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1600" dirty="0" smtClean="0">
                <a:latin typeface="+mj-lt"/>
              </a:rPr>
              <a:t>2) Opracowanie dodatkowego obszaru funkcjonowania JST (dodany do obszaru 3) – Organizacja </a:t>
            </a:r>
            <a:br>
              <a:rPr lang="pl-PL" sz="1600" dirty="0" smtClean="0">
                <a:latin typeface="+mj-lt"/>
              </a:rPr>
            </a:br>
            <a:r>
              <a:rPr lang="pl-PL" sz="1600" dirty="0" smtClean="0">
                <a:latin typeface="+mj-lt"/>
              </a:rPr>
              <a:t>i finansowanie dodatkowych zadań związanych z kształceniem dzieci i młodzieży z Ukrainy. </a:t>
            </a:r>
          </a:p>
          <a:p>
            <a:pPr fontAlgn="base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1600" dirty="0" smtClean="0">
                <a:latin typeface="+mj-lt"/>
              </a:rPr>
              <a:t>3) Zespoły doradców obejmują wsparciem po 4 jednostki samorządu terytorialnego.</a:t>
            </a:r>
          </a:p>
          <a:p>
            <a:pPr fontAlgn="base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1600" dirty="0" smtClean="0">
                <a:latin typeface="+mj-lt"/>
              </a:rPr>
              <a:t>4) Uczestnicy to nie tylko samorządowcy ale także </a:t>
            </a:r>
            <a:r>
              <a:rPr lang="pl-PL" sz="1600" b="1" dirty="0" smtClean="0">
                <a:latin typeface="+mj-lt"/>
              </a:rPr>
              <a:t>dyrektorzy szkół/placówek</a:t>
            </a:r>
            <a:r>
              <a:rPr lang="pl-PL" sz="1600" dirty="0" smtClean="0">
                <a:latin typeface="+mj-lt"/>
              </a:rPr>
              <a:t>.</a:t>
            </a:r>
          </a:p>
          <a:p>
            <a:pPr fontAlgn="base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1600" dirty="0" smtClean="0">
                <a:latin typeface="+mj-lt"/>
              </a:rPr>
              <a:t>5) W siedzibach JST - do zrealizowania po 3 spotkania stacjonarne.</a:t>
            </a:r>
          </a:p>
          <a:p>
            <a:pPr fontAlgn="base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1600" dirty="0" smtClean="0">
                <a:latin typeface="+mj-lt"/>
              </a:rPr>
              <a:t>6) Doradcy – każdy po 5 godzin miesięcznie doradztwa zdalnego (razem dla JST po 10 godz. doradztwa w miesiącu).</a:t>
            </a:r>
          </a:p>
          <a:p>
            <a:pPr fontAlgn="base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1600" dirty="0" smtClean="0">
                <a:latin typeface="+mj-lt"/>
              </a:rPr>
              <a:t>6) Mamy uczestników i samorządy, którzy/e uczestniczą w doradztwie kolejny raz </a:t>
            </a:r>
            <a:br>
              <a:rPr lang="pl-PL" sz="1600" dirty="0" smtClean="0">
                <a:latin typeface="+mj-lt"/>
              </a:rPr>
            </a:br>
            <a:r>
              <a:rPr lang="pl-PL" sz="1600" dirty="0" smtClean="0">
                <a:latin typeface="+mj-lt"/>
              </a:rPr>
              <a:t>(Jaworzno, Chęciny, Nowe Miasto Lubawskie, </a:t>
            </a:r>
            <a:r>
              <a:rPr lang="pl-PL" sz="1600" dirty="0">
                <a:latin typeface="+mj-lt"/>
              </a:rPr>
              <a:t>C</a:t>
            </a:r>
            <a:r>
              <a:rPr lang="pl-PL" sz="1600" dirty="0" smtClean="0">
                <a:latin typeface="+mj-lt"/>
              </a:rPr>
              <a:t>zerwonak, Rypin, Rakoniewice, Halinów, Blachownia).  </a:t>
            </a:r>
          </a:p>
          <a:p>
            <a:pPr fontAlgn="base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dirty="0" smtClean="0">
                <a:latin typeface="+mj-lt"/>
              </a:rPr>
              <a:t>   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72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12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512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pl-PL" sz="3200" b="1" i="1" kern="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82385" y="1158875"/>
            <a:ext cx="85953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600" dirty="0">
                <a:latin typeface="+mj-lt"/>
              </a:rPr>
              <a:t>Adresatami działań realizowanych w ramach </a:t>
            </a:r>
            <a:r>
              <a:rPr lang="pl-PL" sz="1600" dirty="0" smtClean="0">
                <a:latin typeface="+mj-lt"/>
              </a:rPr>
              <a:t>doradztwa </a:t>
            </a:r>
            <a:r>
              <a:rPr lang="pl-PL" sz="1600" dirty="0">
                <a:latin typeface="+mj-lt"/>
              </a:rPr>
              <a:t>są </a:t>
            </a:r>
            <a:r>
              <a:rPr lang="pl-PL" sz="1600" b="1" dirty="0" smtClean="0">
                <a:latin typeface="+mj-lt"/>
              </a:rPr>
              <a:t>samorządowcy</a:t>
            </a:r>
            <a:r>
              <a:rPr lang="pl-PL" sz="1600" dirty="0" smtClean="0">
                <a:latin typeface="+mj-lt"/>
              </a:rPr>
              <a:t>, reprezentujący jednostki </a:t>
            </a:r>
            <a:r>
              <a:rPr lang="pl-PL" sz="1600" dirty="0">
                <a:latin typeface="+mj-lt"/>
              </a:rPr>
              <a:t>które są organami prowadzącymi szkoły/placówki oświatowe szczebla gminy, </a:t>
            </a:r>
            <a:r>
              <a:rPr lang="pl-PL" sz="1600" dirty="0" smtClean="0">
                <a:latin typeface="+mj-lt"/>
              </a:rPr>
              <a:t>powiatu oraz </a:t>
            </a:r>
            <a:r>
              <a:rPr lang="pl-PL" sz="1600" b="1" dirty="0" smtClean="0">
                <a:latin typeface="+mj-lt"/>
              </a:rPr>
              <a:t>dyrektorzy szkół/placówek</a:t>
            </a:r>
            <a:r>
              <a:rPr lang="pl-PL" sz="1600" dirty="0" smtClean="0">
                <a:latin typeface="+mj-lt"/>
              </a:rPr>
              <a:t> delegowani przez swoje organy prowadzące.  </a:t>
            </a:r>
            <a:r>
              <a:rPr lang="pl-PL" sz="1600" dirty="0">
                <a:latin typeface="+mj-lt"/>
              </a:rPr>
              <a:t> </a:t>
            </a:r>
          </a:p>
          <a:p>
            <a:pPr lvl="0"/>
            <a:endParaRPr lang="pl-PL" sz="1600" dirty="0" smtClean="0">
              <a:latin typeface="+mj-lt"/>
            </a:endParaRPr>
          </a:p>
          <a:p>
            <a:r>
              <a:rPr lang="pl-PL" sz="1600" dirty="0" smtClean="0">
                <a:latin typeface="+mj-lt"/>
              </a:rPr>
              <a:t>Ponadto, samorządowcy uczestniczący w doradztwie mogą </a:t>
            </a:r>
            <a:r>
              <a:rPr lang="pl-PL" sz="1600" dirty="0">
                <a:latin typeface="+mj-lt"/>
              </a:rPr>
              <a:t>zapraszać na spotkania realizowane </a:t>
            </a:r>
            <a:r>
              <a:rPr lang="pl-PL" sz="1600" dirty="0" smtClean="0">
                <a:latin typeface="+mj-lt"/>
              </a:rPr>
              <a:t/>
            </a:r>
            <a:br>
              <a:rPr lang="pl-PL" sz="1600" dirty="0" smtClean="0">
                <a:latin typeface="+mj-lt"/>
              </a:rPr>
            </a:br>
            <a:r>
              <a:rPr lang="pl-PL" sz="1600" u="sng" dirty="0" smtClean="0">
                <a:latin typeface="+mj-lt"/>
              </a:rPr>
              <a:t>w </a:t>
            </a:r>
            <a:r>
              <a:rPr lang="pl-PL" sz="1600" u="sng" dirty="0">
                <a:latin typeface="+mj-lt"/>
              </a:rPr>
              <a:t>siedzibie JST</a:t>
            </a:r>
            <a:r>
              <a:rPr lang="pl-PL" sz="1600" dirty="0">
                <a:latin typeface="+mj-lt"/>
              </a:rPr>
              <a:t> dyrektorów </a:t>
            </a:r>
            <a:r>
              <a:rPr lang="pl-PL" sz="1600" dirty="0" smtClean="0">
                <a:latin typeface="+mj-lt"/>
              </a:rPr>
              <a:t>podległych szkół/placówek</a:t>
            </a:r>
            <a:r>
              <a:rPr lang="pl-PL" sz="1600" dirty="0">
                <a:latin typeface="+mj-lt"/>
              </a:rPr>
              <a:t>, nauczycieli, pracowników placówek doskonalenia nauczycieli, rodziców, lokalnych przedsiębiorców, mieszkańców gminy zainteresowanych poprawą i</a:t>
            </a:r>
            <a:r>
              <a:rPr lang="pl-PL" sz="1600" dirty="0" smtClean="0">
                <a:latin typeface="+mj-lt"/>
              </a:rPr>
              <a:t>/ lub </a:t>
            </a:r>
            <a:r>
              <a:rPr lang="pl-PL" sz="1600" dirty="0">
                <a:latin typeface="+mj-lt"/>
              </a:rPr>
              <a:t>rozwojem lokalnego systemu edukacji. </a:t>
            </a:r>
            <a:endParaRPr lang="pl-PL" sz="1600" dirty="0" smtClean="0">
              <a:latin typeface="+mj-lt"/>
            </a:endParaRPr>
          </a:p>
          <a:p>
            <a:endParaRPr lang="pl-PL" sz="1600" dirty="0">
              <a:latin typeface="+mj-lt"/>
            </a:endParaRPr>
          </a:p>
          <a:p>
            <a:r>
              <a:rPr lang="pl-PL" sz="1600" dirty="0" smtClean="0">
                <a:latin typeface="+mj-lt"/>
              </a:rPr>
              <a:t>Zespoły reprezentujące JST maksymalnie mogą liczyć do 5 osób (w tym, po 2 osoby z JST i 3 dyrektorów szkół/placówek). Wśród uczestników są także szefowie jednostek samorządu terytorialnego. </a:t>
            </a:r>
          </a:p>
          <a:p>
            <a:endParaRPr lang="pl-PL" sz="1600" dirty="0">
              <a:latin typeface="+mj-lt"/>
            </a:endParaRPr>
          </a:p>
          <a:p>
            <a:endParaRPr lang="pl-PL" sz="1600" dirty="0"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419498" y="478971"/>
            <a:ext cx="5982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latin typeface="+mj-lt"/>
              </a:rPr>
              <a:t>Adresaci działań   </a:t>
            </a:r>
            <a:endParaRPr lang="pl-P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37579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/>
              <a:t>Jednostki zrekrutowane do Doradztwa dla JST </a:t>
            </a:r>
            <a:br>
              <a:rPr lang="pl-PL" sz="2800" dirty="0" smtClean="0"/>
            </a:br>
            <a:r>
              <a:rPr lang="pl-PL" sz="2800" dirty="0" smtClean="0"/>
              <a:t>- Grupa nr 1-</a:t>
            </a:r>
            <a:endParaRPr lang="pl-PL" sz="28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959075"/>
              </p:ext>
            </p:extLst>
          </p:nvPr>
        </p:nvGraphicFramePr>
        <p:xfrm>
          <a:off x="696687" y="1776554"/>
          <a:ext cx="7663542" cy="2189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9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2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83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Gmina </a:t>
                      </a:r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Jabłonna- Majątek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lubelskie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wiejska 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83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Gmina </a:t>
                      </a:r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Urzędów 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lubelskie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miejsko-wiejska 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83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Gmina </a:t>
                      </a:r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Czchów 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małopolskie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miejsko</a:t>
                      </a:r>
                      <a:r>
                        <a:rPr lang="pl-PL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wiejska 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83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Gmina </a:t>
                      </a:r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Blachownia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śląskie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miejsko-wiejska 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83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Gmina </a:t>
                      </a:r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Dwikozy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świętokrzyskie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wiejska 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83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Gmina </a:t>
                      </a:r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Nowe Miasto Lubawskie 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warmińsko-mazurskie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miejska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83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Gmina</a:t>
                      </a:r>
                      <a:r>
                        <a:rPr lang="pl-PL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Czerwonak </a:t>
                      </a:r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wielkopolskie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wiejska 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2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07504" y="1253671"/>
            <a:ext cx="10363200" cy="3093641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pl-PL" sz="1800" kern="0" dirty="0">
              <a:solidFill>
                <a:schemeClr val="tx1"/>
              </a:solidFill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442729" y="2247585"/>
            <a:ext cx="8227029" cy="1655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pl-PL" sz="2400" kern="0" dirty="0"/>
          </a:p>
        </p:txBody>
      </p:sp>
      <p:sp>
        <p:nvSpPr>
          <p:cNvPr id="5" name="Prostokąt 4"/>
          <p:cNvSpPr/>
          <p:nvPr/>
        </p:nvSpPr>
        <p:spPr>
          <a:xfrm>
            <a:off x="887767" y="577049"/>
            <a:ext cx="6676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latin typeface="+mj-lt"/>
              </a:rPr>
              <a:t>Jednostki zrekrutowane do </a:t>
            </a:r>
            <a:r>
              <a:rPr lang="pl-PL" sz="2800" dirty="0" smtClean="0">
                <a:latin typeface="+mj-lt"/>
              </a:rPr>
              <a:t>Doradztwa dla JST</a:t>
            </a:r>
            <a:r>
              <a:rPr lang="pl-PL" sz="2800" dirty="0">
                <a:latin typeface="+mj-lt"/>
              </a:rPr>
              <a:t/>
            </a:r>
            <a:br>
              <a:rPr lang="pl-PL" sz="2800" dirty="0">
                <a:latin typeface="+mj-lt"/>
              </a:rPr>
            </a:br>
            <a:r>
              <a:rPr lang="pl-PL" sz="2800" dirty="0">
                <a:latin typeface="+mj-lt"/>
              </a:rPr>
              <a:t>- Grupa nr </a:t>
            </a:r>
            <a:r>
              <a:rPr lang="pl-PL" sz="2800" dirty="0" smtClean="0">
                <a:latin typeface="+mj-lt"/>
              </a:rPr>
              <a:t>2 </a:t>
            </a:r>
            <a:r>
              <a:rPr lang="pl-PL" sz="2800" dirty="0">
                <a:latin typeface="+mj-lt"/>
              </a:rPr>
              <a:t>- </a:t>
            </a:r>
            <a:r>
              <a:rPr lang="pl-PL" sz="2800" dirty="0" smtClean="0">
                <a:latin typeface="+mj-lt"/>
              </a:rPr>
              <a:t> </a:t>
            </a:r>
            <a:endParaRPr lang="pl-PL" sz="2800" dirty="0">
              <a:latin typeface="+mj-lt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813823"/>
              </p:ext>
            </p:extLst>
          </p:nvPr>
        </p:nvGraphicFramePr>
        <p:xfrm>
          <a:off x="887767" y="1745456"/>
          <a:ext cx="6906858" cy="2470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1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3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9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1.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Gmina Chęciny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świę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tokrzyskie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  <a:latin typeface="+mj-lt"/>
                        </a:rPr>
                        <a:t>g. </a:t>
                      </a:r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miejsko-wiejska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9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2.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  <a:latin typeface="+mj-lt"/>
                        </a:rPr>
                        <a:t>Miasto </a:t>
                      </a:r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Rypin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kujawsko-pomorskie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  <a:latin typeface="+mj-lt"/>
                        </a:rPr>
                        <a:t>g. miejska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9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3.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Gmina Rakoniewice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wielkopolskie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g. miejsko-wiejska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9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4.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Miasto</a:t>
                      </a:r>
                      <a:r>
                        <a:rPr lang="pl-PL" sz="1600" u="none" strike="noStrike" baseline="0" dirty="0" smtClean="0">
                          <a:effectLst/>
                          <a:latin typeface="+mj-lt"/>
                        </a:rPr>
                        <a:t> Wojnicz</a:t>
                      </a:r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małopolskie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  <a:latin typeface="+mj-lt"/>
                        </a:rPr>
                        <a:t>g. </a:t>
                      </a:r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miejsko-wiejska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9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5.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Gmina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Halinów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mazowieckie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  <a:latin typeface="+mj-lt"/>
                        </a:rPr>
                        <a:t>g. </a:t>
                      </a:r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miejsko-wiejska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9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6.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Miasto</a:t>
                      </a:r>
                      <a:r>
                        <a:rPr lang="pl-PL" sz="1600" u="none" strike="noStrike" baseline="0" dirty="0" smtClean="0">
                          <a:effectLst/>
                          <a:latin typeface="+mj-lt"/>
                        </a:rPr>
                        <a:t> Kobyłka</a:t>
                      </a:r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mazowieckie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  <a:latin typeface="+mj-lt"/>
                        </a:rPr>
                        <a:t>g. miejska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9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7.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Gmina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Krapkowice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opolskie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  <a:latin typeface="+mj-lt"/>
                        </a:rPr>
                        <a:t>g. </a:t>
                      </a:r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miejsko-wiejska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9256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01638" y="194469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pl-PL" sz="3200" b="1" kern="0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548639" y="2072640"/>
            <a:ext cx="7822247" cy="30828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972590" y="537349"/>
            <a:ext cx="6957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latin typeface="+mj-lt"/>
              </a:rPr>
              <a:t>Jednostki zrekrutowane do </a:t>
            </a:r>
            <a:r>
              <a:rPr lang="pl-PL" sz="2800" dirty="0" smtClean="0">
                <a:latin typeface="+mj-lt"/>
              </a:rPr>
              <a:t>Doradztwa dla JST </a:t>
            </a:r>
            <a:r>
              <a:rPr lang="pl-PL" sz="2800" dirty="0">
                <a:latin typeface="+mj-lt"/>
              </a:rPr>
              <a:t/>
            </a:r>
            <a:br>
              <a:rPr lang="pl-PL" sz="2800" dirty="0">
                <a:latin typeface="+mj-lt"/>
              </a:rPr>
            </a:br>
            <a:r>
              <a:rPr lang="pl-PL" sz="2800" dirty="0">
                <a:latin typeface="+mj-lt"/>
              </a:rPr>
              <a:t>- Grupa nr 3</a:t>
            </a:r>
            <a:r>
              <a:rPr lang="pl-PL" sz="2800" dirty="0" smtClean="0">
                <a:latin typeface="+mj-lt"/>
              </a:rPr>
              <a:t> –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253575"/>
              </p:ext>
            </p:extLst>
          </p:nvPr>
        </p:nvGraphicFramePr>
        <p:xfrm>
          <a:off x="1022718" y="1768475"/>
          <a:ext cx="6987440" cy="187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9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5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311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1.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Powiat Bolesławiec 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dolnośląskie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powiat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11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2.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Powiat Brzeg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opolskie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 powiat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11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3.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>
                          <a:effectLst/>
                          <a:latin typeface="+mj-lt"/>
                        </a:rPr>
                        <a:t>Miasto </a:t>
                      </a:r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Jaworzno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>
                          <a:effectLst/>
                          <a:latin typeface="+mj-lt"/>
                        </a:rPr>
                        <a:t>śląskie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>
                          <a:effectLst/>
                          <a:latin typeface="+mj-lt"/>
                        </a:rPr>
                        <a:t>g. </a:t>
                      </a:r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miejska/powiat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11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4.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>
                          <a:effectLst/>
                          <a:latin typeface="+mj-lt"/>
                        </a:rPr>
                        <a:t>Miasto </a:t>
                      </a:r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Bielsko-Biała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śląskie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>
                          <a:effectLst/>
                          <a:latin typeface="+mj-lt"/>
                        </a:rPr>
                        <a:t>g. </a:t>
                      </a:r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miejska/powiat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11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5.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Powiat</a:t>
                      </a:r>
                      <a:r>
                        <a:rPr lang="pl-PL" sz="1600" u="none" strike="noStrike" baseline="0" dirty="0" smtClean="0">
                          <a:effectLst/>
                          <a:latin typeface="+mj-lt"/>
                        </a:rPr>
                        <a:t> Maków Mazowiecki </a:t>
                      </a:r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mazowieckie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powiat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11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6.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>
                          <a:effectLst/>
                          <a:latin typeface="+mj-lt"/>
                        </a:rPr>
                        <a:t>Gmina </a:t>
                      </a:r>
                      <a:r>
                        <a:rPr lang="pl-PL" sz="1600" u="none" strike="noStrike" dirty="0" smtClean="0">
                          <a:effectLst/>
                          <a:latin typeface="+mj-lt"/>
                        </a:rPr>
                        <a:t>Goleniów</a:t>
                      </a:r>
                      <a:r>
                        <a:rPr lang="pl-PL" sz="160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zachodniopomorskie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g. miejsko-wiejska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753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01638" y="194469"/>
            <a:ext cx="8229600" cy="7437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pl-PL" sz="3200" b="1" kern="0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84187" y="1676810"/>
            <a:ext cx="7886700" cy="3263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33954690"/>
              </p:ext>
            </p:extLst>
          </p:nvPr>
        </p:nvGraphicFramePr>
        <p:xfrm>
          <a:off x="1393371" y="322217"/>
          <a:ext cx="6134554" cy="4198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rostokąt 4"/>
          <p:cNvSpPr/>
          <p:nvPr/>
        </p:nvSpPr>
        <p:spPr>
          <a:xfrm>
            <a:off x="1314995" y="679270"/>
            <a:ext cx="6374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latin typeface="+mj-lt"/>
              </a:rPr>
              <a:t>Doradcy/ zespół doradczy </a:t>
            </a:r>
            <a:endParaRPr lang="pl-PL" sz="2800" dirty="0">
              <a:latin typeface="+mj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84213" y="3676650"/>
            <a:ext cx="792003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dirty="0" smtClean="0">
                <a:latin typeface="+mj-lt"/>
              </a:rPr>
              <a:t>Zespół doradczy funkcjonuje w następujących formach pilotażu: 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arenR"/>
            </a:pPr>
            <a:r>
              <a:rPr lang="pl-PL" sz="1600" dirty="0">
                <a:latin typeface="+mj-lt"/>
              </a:rPr>
              <a:t>r</a:t>
            </a:r>
            <a:r>
              <a:rPr lang="pl-PL" sz="1600" dirty="0" smtClean="0">
                <a:latin typeface="+mj-lt"/>
              </a:rPr>
              <a:t>ealizując spotkania doradcze w siedzibie JST ( po 3 spotkania w siedzibie JST)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arenR"/>
            </a:pPr>
            <a:r>
              <a:rPr lang="pl-PL" sz="1600" dirty="0">
                <a:latin typeface="+mj-lt"/>
              </a:rPr>
              <a:t>r</a:t>
            </a:r>
            <a:r>
              <a:rPr lang="pl-PL" sz="1600" dirty="0" smtClean="0">
                <a:latin typeface="+mj-lt"/>
              </a:rPr>
              <a:t>ealizując doradztwo zdalne (5 godzin zegarowych w ciągu 1 miesiąca do zrealizowania na każdego doradcę = 10 godzin dla objętego doradztwem JST)</a:t>
            </a:r>
          </a:p>
          <a:p>
            <a:pPr>
              <a:spcBef>
                <a:spcPts val="600"/>
              </a:spcBef>
            </a:pPr>
            <a:r>
              <a:rPr lang="pl-PL" sz="2000" b="1" dirty="0" smtClean="0">
                <a:latin typeface="+mj-lt"/>
              </a:rPr>
              <a:t>Każdy zespół doradczy pracuje z 4 jednostkami samorządu terytorialnego.     </a:t>
            </a:r>
            <a:endParaRPr lang="pl-PL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64890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549" y="399011"/>
            <a:ext cx="5178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latin typeface="+mj-lt"/>
              </a:rPr>
              <a:t>Doradcy/ </a:t>
            </a:r>
            <a:r>
              <a:rPr lang="pl-PL" sz="2800" dirty="0" smtClean="0">
                <a:latin typeface="+mj-lt"/>
              </a:rPr>
              <a:t>zespoły doradcze </a:t>
            </a:r>
            <a:endParaRPr lang="pl-PL" sz="2800" dirty="0">
              <a:latin typeface="+mj-lt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593374"/>
              </p:ext>
            </p:extLst>
          </p:nvPr>
        </p:nvGraphicFramePr>
        <p:xfrm>
          <a:off x="1134124" y="1019293"/>
          <a:ext cx="6792623" cy="4351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038">
                  <a:extLst>
                    <a:ext uri="{9D8B030D-6E8A-4147-A177-3AD203B41FA5}">
                      <a16:colId xmlns:a16="http://schemas.microsoft.com/office/drawing/2014/main" val="4056464549"/>
                    </a:ext>
                  </a:extLst>
                </a:gridCol>
                <a:gridCol w="1994848">
                  <a:extLst>
                    <a:ext uri="{9D8B030D-6E8A-4147-A177-3AD203B41FA5}">
                      <a16:colId xmlns:a16="http://schemas.microsoft.com/office/drawing/2014/main" val="1408129197"/>
                    </a:ext>
                  </a:extLst>
                </a:gridCol>
                <a:gridCol w="1314990">
                  <a:extLst>
                    <a:ext uri="{9D8B030D-6E8A-4147-A177-3AD203B41FA5}">
                      <a16:colId xmlns:a16="http://schemas.microsoft.com/office/drawing/2014/main" val="1639793035"/>
                    </a:ext>
                  </a:extLst>
                </a:gridCol>
                <a:gridCol w="1013824">
                  <a:extLst>
                    <a:ext uri="{9D8B030D-6E8A-4147-A177-3AD203B41FA5}">
                      <a16:colId xmlns:a16="http://schemas.microsoft.com/office/drawing/2014/main" val="431158779"/>
                    </a:ext>
                  </a:extLst>
                </a:gridCol>
                <a:gridCol w="1168880">
                  <a:extLst>
                    <a:ext uri="{9D8B030D-6E8A-4147-A177-3AD203B41FA5}">
                      <a16:colId xmlns:a16="http://schemas.microsoft.com/office/drawing/2014/main" val="3748197667"/>
                    </a:ext>
                  </a:extLst>
                </a:gridCol>
                <a:gridCol w="978043">
                  <a:extLst>
                    <a:ext uri="{9D8B030D-6E8A-4147-A177-3AD203B41FA5}">
                      <a16:colId xmlns:a16="http://schemas.microsoft.com/office/drawing/2014/main" val="899070310"/>
                    </a:ext>
                  </a:extLst>
                </a:gridCol>
              </a:tblGrid>
              <a:tr h="17906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lp.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nazwa samorządu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województwo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typ JST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u="none" strike="noStrike">
                          <a:effectLst/>
                        </a:rPr>
                        <a:t>Opiekun (miękki)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u="none" strike="noStrike">
                          <a:effectLst/>
                        </a:rPr>
                        <a:t>Opiekun (twardy)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ctr"/>
                </a:tc>
                <a:extLst>
                  <a:ext uri="{0D108BD9-81ED-4DB2-BD59-A6C34878D82A}">
                    <a16:rowId xmlns:a16="http://schemas.microsoft.com/office/drawing/2014/main" val="2693910197"/>
                  </a:ext>
                </a:extLst>
              </a:tr>
              <a:tr h="1790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GRUPA 1</a:t>
                      </a:r>
                      <a:endParaRPr lang="pl-PL" sz="1000" b="1" i="0" u="none" strike="noStrike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520968"/>
                  </a:ext>
                </a:extLst>
              </a:tr>
              <a:tr h="17906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Gmina Jabłonna- Majątek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lubelskie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wiejska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D. Pintal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E. Halska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:a16="http://schemas.microsoft.com/office/drawing/2014/main" val="2335589512"/>
                  </a:ext>
                </a:extLst>
              </a:tr>
              <a:tr h="17906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Gmina Urzędów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lubelskie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miejsko- wiejska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Z. Domaradzka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A. Pawełas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:a16="http://schemas.microsoft.com/office/drawing/2014/main" val="3829271880"/>
                  </a:ext>
                </a:extLst>
              </a:tr>
              <a:tr h="17906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Gmina Czchów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małopolskie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miejsko- wiejska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err="1" smtClean="0">
                          <a:effectLst/>
                        </a:rPr>
                        <a:t>D.Pintal</a:t>
                      </a:r>
                      <a:r>
                        <a:rPr lang="pl-PL" sz="1000" u="none" strike="noStrike" dirty="0" smtClean="0">
                          <a:effectLst/>
                        </a:rPr>
                        <a:t>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E. Halska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:a16="http://schemas.microsoft.com/office/drawing/2014/main" val="2031965571"/>
                  </a:ext>
                </a:extLst>
              </a:tr>
              <a:tr h="17906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Gmina Blachownia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śląskie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miejsko- wiejska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M. Szostak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E. Halska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:a16="http://schemas.microsoft.com/office/drawing/2014/main" val="2453312305"/>
                  </a:ext>
                </a:extLst>
              </a:tr>
              <a:tr h="17906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Gmina Dwikozy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świętokrzyskie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wiejska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M. Szostak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A. Kupczyk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:a16="http://schemas.microsoft.com/office/drawing/2014/main" val="813359199"/>
                  </a:ext>
                </a:extLst>
              </a:tr>
              <a:tr h="17906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Gmina Nowe Miasto Lubawskie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warmińsko-mazurskie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miejska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M. Szostak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M. Świderska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:a16="http://schemas.microsoft.com/office/drawing/2014/main" val="3327500720"/>
                  </a:ext>
                </a:extLst>
              </a:tr>
              <a:tr h="18802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Gmina Czerwonak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wielkopolskie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wiejska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D. Pintal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A. Kupczyk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:a16="http://schemas.microsoft.com/office/drawing/2014/main" val="1081432517"/>
                  </a:ext>
                </a:extLst>
              </a:tr>
              <a:tr h="18802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GRUPA 2</a:t>
                      </a:r>
                      <a:endParaRPr lang="pl-PL" sz="1000" b="1" i="0" u="none" strike="noStrike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065590"/>
                  </a:ext>
                </a:extLst>
              </a:tr>
              <a:tr h="17906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Gmina Chęciny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świętokrzyskie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miejsko-wiejska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D. Tomaszewicz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M. Świderska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:a16="http://schemas.microsoft.com/office/drawing/2014/main" val="2364295655"/>
                  </a:ext>
                </a:extLst>
              </a:tr>
              <a:tr h="17906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Miasto Rypin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kujawsko-pomorskie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miejska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D. Tomaszewicz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A. Kupczyk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:a16="http://schemas.microsoft.com/office/drawing/2014/main" val="1776746322"/>
                  </a:ext>
                </a:extLst>
              </a:tr>
              <a:tr h="17906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Gmina Rakoniewice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wielkopolskie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miejsko-wiejska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A. Rutkowska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A. Kuźniak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:a16="http://schemas.microsoft.com/office/drawing/2014/main" val="430495201"/>
                  </a:ext>
                </a:extLst>
              </a:tr>
              <a:tr h="17906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Gmina Wojnicz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małopolskie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miejsko-wiejska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M.</a:t>
                      </a:r>
                      <a:r>
                        <a:rPr lang="pl-PL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Szostak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E. Halska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:a16="http://schemas.microsoft.com/office/drawing/2014/main" val="2382726595"/>
                  </a:ext>
                </a:extLst>
              </a:tr>
              <a:tr h="17906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Gmina Halinów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mazowieckie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miejsko-wiejska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D.</a:t>
                      </a:r>
                      <a:r>
                        <a:rPr lang="pl-PL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0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Pintal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A. Kupczyk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:a16="http://schemas.microsoft.com/office/drawing/2014/main" val="3663748504"/>
                  </a:ext>
                </a:extLst>
              </a:tr>
              <a:tr h="17906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Miasto Kobyłka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mazowieckie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miejska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D. Tomaszewicz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M. Świderska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:a16="http://schemas.microsoft.com/office/drawing/2014/main" val="4173722244"/>
                  </a:ext>
                </a:extLst>
              </a:tr>
              <a:tr h="17906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Gmina Krapkowice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opolskie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miejsko-wiejska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A. Rutkowska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A. Kuźniak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:a16="http://schemas.microsoft.com/office/drawing/2014/main" val="3099710412"/>
                  </a:ext>
                </a:extLst>
              </a:tr>
              <a:tr h="18802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GRUPA 3</a:t>
                      </a:r>
                      <a:endParaRPr lang="pl-PL" sz="1000" b="1" i="0" u="none" strike="noStrike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775285"/>
                  </a:ext>
                </a:extLst>
              </a:tr>
              <a:tr h="17906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Powiat Bolesławiec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dolnośląskie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powiat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A. Rutkowska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A. Kuźniak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:a16="http://schemas.microsoft.com/office/drawing/2014/main" val="2092512356"/>
                  </a:ext>
                </a:extLst>
              </a:tr>
              <a:tr h="17906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Powiat Brzeg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opolskie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powiat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Z. Domaradzka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A. </a:t>
                      </a:r>
                      <a:r>
                        <a:rPr lang="pl-PL" sz="1000" u="none" strike="noStrike" dirty="0" err="1">
                          <a:effectLst/>
                        </a:rPr>
                        <a:t>Pawełas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:a16="http://schemas.microsoft.com/office/drawing/2014/main" val="3737185766"/>
                  </a:ext>
                </a:extLst>
              </a:tr>
              <a:tr h="1880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Miasto Jaworzno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śląskie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miejska/powiat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Z. Domaradzka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A. Pawełas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:a16="http://schemas.microsoft.com/office/drawing/2014/main" val="4089150403"/>
                  </a:ext>
                </a:extLst>
              </a:tr>
              <a:tr h="17906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Miasto Bielsko-Biała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śląskie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miejska/powiat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D.</a:t>
                      </a:r>
                      <a:r>
                        <a:rPr lang="pl-PL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Tomaszewicz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M. Świtalska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:a16="http://schemas.microsoft.com/office/drawing/2014/main" val="3165227892"/>
                  </a:ext>
                </a:extLst>
              </a:tr>
              <a:tr h="1880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Powiat Maków Mazowiecki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mazowieckie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powiat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Z.</a:t>
                      </a:r>
                      <a:r>
                        <a:rPr lang="pl-PL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Domaradzka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A. </a:t>
                      </a:r>
                      <a:r>
                        <a:rPr lang="pl-PL" sz="1000" u="none" strike="noStrike" dirty="0" err="1" smtClean="0">
                          <a:effectLst/>
                        </a:rPr>
                        <a:t>Pawełas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:a16="http://schemas.microsoft.com/office/drawing/2014/main" val="1485656688"/>
                  </a:ext>
                </a:extLst>
              </a:tr>
              <a:tr h="1880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Gmina Goleniów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zachodniopomorskie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miejsko-wiejska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A.</a:t>
                      </a:r>
                      <a:r>
                        <a:rPr lang="pl-PL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Rutkowska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A.</a:t>
                      </a:r>
                      <a:r>
                        <a:rPr lang="pl-PL" sz="1000" u="none" strike="noStrike" baseline="0" dirty="0" smtClean="0">
                          <a:effectLst/>
                        </a:rPr>
                        <a:t> Kuźniak</a:t>
                      </a:r>
                      <a:r>
                        <a:rPr lang="pl-PL" sz="1000" u="none" strike="noStrike" dirty="0" smtClean="0">
                          <a:effectLst/>
                        </a:rPr>
                        <a:t>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:a16="http://schemas.microsoft.com/office/drawing/2014/main" val="168906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36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307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307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307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818356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kern="0" dirty="0" smtClean="0">
                <a:solidFill>
                  <a:schemeClr val="tx1"/>
                </a:solidFill>
              </a:rPr>
              <a:t>Cele projektów:</a:t>
            </a:r>
            <a:endParaRPr lang="pl-PL" sz="2800" kern="0" dirty="0">
              <a:solidFill>
                <a:schemeClr val="tx1"/>
              </a:solidFill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84187" y="1676810"/>
            <a:ext cx="7886700" cy="3263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pl-PL" sz="2800" i="1" kern="0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8D40FE2-62EA-4CE9-BD2E-8D1DEB658423}"/>
              </a:ext>
            </a:extLst>
          </p:cNvPr>
          <p:cNvSpPr/>
          <p:nvPr/>
        </p:nvSpPr>
        <p:spPr>
          <a:xfrm>
            <a:off x="684213" y="1491457"/>
            <a:ext cx="756019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400" dirty="0" smtClean="0">
                <a:latin typeface="+mj-lt"/>
              </a:rPr>
              <a:t>Celem </a:t>
            </a:r>
            <a:r>
              <a:rPr lang="pl-PL" sz="1400" dirty="0">
                <a:latin typeface="+mj-lt"/>
              </a:rPr>
              <a:t>interwencji publicznej jest poprawa funkcjonowania i zwiększenie wykorzystania systemu wspomagania szkół/placówek w zakresie </a:t>
            </a:r>
            <a:r>
              <a:rPr lang="pl-PL" sz="1400" dirty="0" smtClean="0">
                <a:latin typeface="+mj-lt"/>
              </a:rPr>
              <a:t>rozwoju u uczniów kompetencji </a:t>
            </a:r>
            <a:r>
              <a:rPr lang="pl-PL" sz="1400" dirty="0">
                <a:latin typeface="+mj-lt"/>
              </a:rPr>
              <a:t>kluczowych </a:t>
            </a:r>
            <a:r>
              <a:rPr lang="pl-PL" sz="1400" dirty="0" smtClean="0">
                <a:latin typeface="+mj-lt"/>
              </a:rPr>
              <a:t>i umiejętności uniwersalnych tzw. </a:t>
            </a:r>
            <a:r>
              <a:rPr lang="pl-PL" sz="1400" dirty="0" err="1" smtClean="0">
                <a:latin typeface="+mj-lt"/>
              </a:rPr>
              <a:t>trasversal</a:t>
            </a:r>
            <a:r>
              <a:rPr lang="pl-PL" sz="1400" dirty="0" smtClean="0">
                <a:latin typeface="+mj-lt"/>
              </a:rPr>
              <a:t> </a:t>
            </a:r>
            <a:r>
              <a:rPr lang="pl-PL" sz="1400" dirty="0" err="1" smtClean="0">
                <a:latin typeface="+mj-lt"/>
              </a:rPr>
              <a:t>skills</a:t>
            </a:r>
            <a:r>
              <a:rPr lang="pl-PL" sz="1400" dirty="0" smtClean="0">
                <a:latin typeface="+mj-lt"/>
              </a:rPr>
              <a:t> niezbędnych na rynku pracy obejmujących umiejętności matematyczno-przyrodnicze, umiejętności posługiwania się językami obcymi (w tym język polski dla cudzoziemców i osób powracających do Polski i ich rodzin), ICT, umiejętności rozumienia, kreatywność, innowacyjność, przedsiębiorczość, krytyczne myślenie, rozwiązywanie problemów,  umiejętność uczenia się, umiejętność pracy zespołowej w kontekście środowiska pracy, jak również nauczania eksperymentalnego oraz </a:t>
            </a:r>
            <a:r>
              <a:rPr lang="pl-PL" sz="1400" dirty="0">
                <a:latin typeface="+mj-lt"/>
              </a:rPr>
              <a:t>metod zindywidualizowanego podejścia do ucznia. 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sz="14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Wsparcie </a:t>
            </a:r>
            <a:r>
              <a:rPr lang="pl-PL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samorządów w zakresie zarządzania oświatą ukierunkowanego na podnoszenie jakości świadczonych usług edukacyjnych. 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01638" y="194469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84187" y="1676810"/>
            <a:ext cx="7886700" cy="3263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64495" y="291405"/>
            <a:ext cx="77755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kern="0" dirty="0" smtClean="0">
                <a:latin typeface="+mj-lt"/>
              </a:rPr>
              <a:t>Terminarz działań szkoleniowo-doradczych: </a:t>
            </a:r>
          </a:p>
          <a:p>
            <a:endParaRPr lang="pl-PL" sz="2800" kern="0" dirty="0" smtClean="0">
              <a:latin typeface="+mj-lt"/>
            </a:endParaRPr>
          </a:p>
          <a:p>
            <a:r>
              <a:rPr lang="pl-PL" sz="2800" kern="0" dirty="0" smtClean="0">
                <a:latin typeface="+mj-lt"/>
              </a:rPr>
              <a:t>  </a:t>
            </a:r>
            <a:endParaRPr lang="pl-PL" sz="2800" kern="0" dirty="0">
              <a:latin typeface="+mj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64495" y="836008"/>
            <a:ext cx="8100105" cy="468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defTabSz="914400" fontAlgn="base">
              <a:spcBef>
                <a:spcPct val="30000"/>
              </a:spcBef>
              <a:spcAft>
                <a:spcPct val="20000"/>
              </a:spcAft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5-6 października 2022 – spotkanie otwierające, </a:t>
            </a:r>
          </a:p>
          <a:p>
            <a:pPr marL="0" lvl="3" defTabSz="914400" fontAlgn="base">
              <a:spcBef>
                <a:spcPct val="30000"/>
              </a:spcBef>
              <a:spcAft>
                <a:spcPct val="20000"/>
              </a:spcAft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27-28 października 2022 – I tura szkoleń (miękkich i twardych – do wyboru),</a:t>
            </a:r>
          </a:p>
          <a:p>
            <a:pPr marL="0" lvl="3" defTabSz="914400" fontAlgn="base">
              <a:spcBef>
                <a:spcPct val="30000"/>
              </a:spcBef>
              <a:spcAft>
                <a:spcPct val="20000"/>
              </a:spcAft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23-24 listopada 2022 – II tura szkoleń </a:t>
            </a:r>
            <a:r>
              <a:rPr lang="pl-PL" altLang="pl-PL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(miękkich i twardych – do wyboru</a:t>
            </a:r>
            <a:r>
              <a:rPr lang="pl-PL" altLang="pl-PL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),</a:t>
            </a:r>
          </a:p>
          <a:p>
            <a:pPr marL="0" lvl="3" defTabSz="914400" fontAlgn="base">
              <a:spcBef>
                <a:spcPct val="30000"/>
              </a:spcBef>
              <a:spcAft>
                <a:spcPct val="20000"/>
              </a:spcAft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18-19 maja 2023 – spotkanie podsumowujące </a:t>
            </a:r>
            <a:r>
              <a:rPr lang="pl-PL" altLang="pl-PL" sz="1600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Doradztwo dla JST,</a:t>
            </a:r>
          </a:p>
          <a:p>
            <a:pPr marL="0" lvl="3" defTabSz="914400" fontAlgn="base">
              <a:spcBef>
                <a:spcPts val="1200"/>
              </a:spcBef>
              <a:spcAft>
                <a:spcPct val="20000"/>
              </a:spcAft>
              <a:defRPr/>
            </a:pPr>
            <a:r>
              <a:rPr lang="pl-PL" altLang="pl-PL" sz="1600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Do końca czerwca z</a:t>
            </a:r>
            <a:r>
              <a:rPr lang="pl-PL" sz="1600" i="1" dirty="0" smtClean="0">
                <a:latin typeface="+mj-lt"/>
              </a:rPr>
              <a:t>łożenie do ORE rezultatów w wybranej formie.</a:t>
            </a:r>
            <a:endParaRPr lang="pl-PL" altLang="pl-PL" sz="1600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lvl="3" defTabSz="914400" fontAlgn="base">
              <a:spcBef>
                <a:spcPts val="1200"/>
              </a:spcBef>
              <a:spcAft>
                <a:spcPct val="20000"/>
              </a:spcAft>
              <a:defRPr/>
            </a:pPr>
            <a:r>
              <a:rPr lang="pl-PL" altLang="pl-PL" b="1" u="sng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Działania w siedzibach JST:</a:t>
            </a:r>
          </a:p>
          <a:p>
            <a:pPr marL="0" lvl="3" defTabSz="914400" fontAlgn="base">
              <a:spcBef>
                <a:spcPct val="30000"/>
              </a:spcBef>
              <a:spcAft>
                <a:spcPct val="20000"/>
              </a:spcAft>
              <a:defRPr/>
            </a:pPr>
            <a:r>
              <a:rPr lang="pl-PL" altLang="pl-PL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l-PL" altLang="pl-PL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Trzy spotkania w </a:t>
            </a:r>
            <a:r>
              <a:rPr lang="pl-PL" altLang="pl-PL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siedzibie </a:t>
            </a:r>
            <a:r>
              <a:rPr lang="pl-PL" altLang="pl-PL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każdej JST, 2-dniowe po 16 godzin dydaktycznych.   </a:t>
            </a:r>
          </a:p>
          <a:p>
            <a:pPr marL="285750" lvl="3" indent="-285750" defTabSz="914400" fontAlgn="base">
              <a:spcBef>
                <a:spcPct val="3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 </a:t>
            </a:r>
            <a:r>
              <a:rPr lang="pl-PL" altLang="pl-PL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spotkanie – październik/listopad</a:t>
            </a:r>
          </a:p>
          <a:p>
            <a:pPr marL="285750" lvl="3" indent="-285750" defTabSz="914400" fontAlgn="base">
              <a:spcBef>
                <a:spcPct val="3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II spotkanie – grudzień/styczeń</a:t>
            </a:r>
          </a:p>
          <a:p>
            <a:pPr marL="285750" lvl="3" indent="-285750" defTabSz="914400" fontAlgn="base">
              <a:spcBef>
                <a:spcPct val="3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III spotkanie – luty/kwiecień </a:t>
            </a:r>
          </a:p>
          <a:p>
            <a:pPr marL="0" lvl="3" defTabSz="914400" fontAlgn="base">
              <a:spcBef>
                <a:spcPct val="30000"/>
              </a:spcBef>
              <a:spcAft>
                <a:spcPct val="20000"/>
              </a:spcAft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Terminy spotkań doradcy uzgadniają z kierownictwem jednostki.</a:t>
            </a:r>
          </a:p>
          <a:p>
            <a:pPr marL="0" lvl="3" defTabSz="914400" fontAlgn="base">
              <a:spcBef>
                <a:spcPct val="30000"/>
              </a:spcBef>
              <a:spcAft>
                <a:spcPct val="20000"/>
              </a:spcAft>
              <a:defRPr/>
            </a:pPr>
            <a:r>
              <a:rPr lang="pl-PL" altLang="pl-PL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Od października 2022 r. do końca maja 2023r. - wsparcie zdalne ( 10 godz. /mc)</a:t>
            </a:r>
            <a:endParaRPr lang="pl-PL" altLang="pl-PL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374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3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 dirty="0"/>
          </a:p>
        </p:txBody>
      </p:sp>
      <p:sp>
        <p:nvSpPr>
          <p:cNvPr id="1434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 dirty="0"/>
          </a:p>
        </p:txBody>
      </p:sp>
      <p:sp>
        <p:nvSpPr>
          <p:cNvPr id="1434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 dirty="0"/>
          </a:p>
        </p:txBody>
      </p:sp>
      <p:sp>
        <p:nvSpPr>
          <p:cNvPr id="1434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45319" y="73025"/>
            <a:ext cx="7886700" cy="4571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pl-PL" sz="2400" b="1" kern="0" dirty="0"/>
          </a:p>
        </p:txBody>
      </p:sp>
      <p:graphicFrame>
        <p:nvGraphicFramePr>
          <p:cNvPr id="8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669999"/>
              </p:ext>
            </p:extLst>
          </p:nvPr>
        </p:nvGraphicFramePr>
        <p:xfrm>
          <a:off x="76199" y="-7771"/>
          <a:ext cx="8992985" cy="69187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2179">
                  <a:extLst>
                    <a:ext uri="{9D8B030D-6E8A-4147-A177-3AD203B41FA5}">
                      <a16:colId xmlns:a16="http://schemas.microsoft.com/office/drawing/2014/main" val="2511399394"/>
                    </a:ext>
                  </a:extLst>
                </a:gridCol>
                <a:gridCol w="3046210">
                  <a:extLst>
                    <a:ext uri="{9D8B030D-6E8A-4147-A177-3AD203B41FA5}">
                      <a16:colId xmlns:a16="http://schemas.microsoft.com/office/drawing/2014/main" val="2509970801"/>
                    </a:ext>
                  </a:extLst>
                </a:gridCol>
                <a:gridCol w="3734596">
                  <a:extLst>
                    <a:ext uri="{9D8B030D-6E8A-4147-A177-3AD203B41FA5}">
                      <a16:colId xmlns:a16="http://schemas.microsoft.com/office/drawing/2014/main" val="2897898282"/>
                    </a:ext>
                  </a:extLst>
                </a:gridCol>
              </a:tblGrid>
              <a:tr h="248899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+mj-lt"/>
                        </a:rPr>
                        <a:t>Działanie</a:t>
                      </a:r>
                    </a:p>
                  </a:txBody>
                  <a:tcPr marL="68580" marR="68580" marT="34290" marB="3429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+mj-lt"/>
                        </a:rPr>
                        <a:t>Czas trwania</a:t>
                      </a:r>
                    </a:p>
                  </a:txBody>
                  <a:tcPr marL="68580" marR="68580" marT="34290" marB="3429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+mj-lt"/>
                        </a:rPr>
                        <a:t>Uwagi</a:t>
                      </a:r>
                    </a:p>
                  </a:txBody>
                  <a:tcPr marL="68580" marR="68580" marT="34290" marB="34290"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324283"/>
                  </a:ext>
                </a:extLst>
              </a:tr>
              <a:tr h="1561272">
                <a:tc>
                  <a:txBody>
                    <a:bodyPr/>
                    <a:lstStyle/>
                    <a:p>
                      <a:endParaRPr lang="pl-PL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pl-PL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pl-PL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pl-PL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Spotkanie </a:t>
                      </a: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otwierające -  Doradztwo</a:t>
                      </a:r>
                      <a:r>
                        <a:rPr lang="pl-PL" sz="12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dla JST 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2 </a:t>
                      </a:r>
                      <a:r>
                        <a:rPr lang="pl-PL" sz="1200" b="1" dirty="0">
                          <a:solidFill>
                            <a:srgbClr val="002060"/>
                          </a:solidFill>
                          <a:latin typeface="+mj-lt"/>
                        </a:rPr>
                        <a:t>dni </a:t>
                      </a:r>
                      <a:r>
                        <a:rPr lang="pl-PL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– 5-6 października</a:t>
                      </a:r>
                      <a:r>
                        <a:rPr lang="pl-PL" sz="1200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2022 roku </a:t>
                      </a:r>
                      <a:endParaRPr lang="pl-PL" sz="1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Wprowadzenie do </a:t>
                      </a:r>
                      <a:r>
                        <a:rPr lang="pl-PL" sz="1100" b="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Doradztwa dla JST: </a:t>
                      </a:r>
                      <a:endParaRPr lang="pl-PL" sz="1100" b="0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Omówienie modelu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Warsztaty w grupach – omówienie obszarów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Wybór obszaru przez JST na podstawie arkusza diagnostycznego – diagnoza wstępna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Omówienie metod i sposobów pracy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Przygotowanie JST do zbierania danych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Przydział doradców  do JST – umówienie pierwszych spotkań doradczych w JST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213075"/>
                  </a:ext>
                </a:extLst>
              </a:tr>
              <a:tr h="715305"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Zebranie danych przez JST</a:t>
                      </a:r>
                    </a:p>
                    <a:p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Pierwsze 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spotkanie w JST </a:t>
                      </a:r>
                    </a:p>
                    <a:p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Doradztwo zdalne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latin typeface="+mj-lt"/>
                        </a:rPr>
                        <a:t>5</a:t>
                      </a:r>
                      <a:r>
                        <a:rPr lang="pl-PL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pl-PL" sz="1200" b="1" dirty="0">
                          <a:solidFill>
                            <a:srgbClr val="002060"/>
                          </a:solidFill>
                          <a:latin typeface="+mj-lt"/>
                        </a:rPr>
                        <a:t>h/m-c/ doradcę / doradztwo </a:t>
                      </a:r>
                      <a:r>
                        <a:rPr lang="pl-PL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zdalne (RAZEM: 10h/ JST)</a:t>
                      </a:r>
                      <a:endParaRPr lang="pl-PL" sz="1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październik /listopad 2022 roku  </a:t>
                      </a:r>
                      <a:endParaRPr lang="pl-PL" sz="1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l-PL" sz="1200" b="1" dirty="0">
                          <a:solidFill>
                            <a:srgbClr val="7030A0"/>
                          </a:solidFill>
                          <a:latin typeface="+mj-lt"/>
                        </a:rPr>
                        <a:t>-   </a:t>
                      </a: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Pierwsze </a:t>
                      </a:r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spotkanie w samorządach –2 dni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Analiza zebranych danych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Przygotowanie do diagnozy pogłębionej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01974210"/>
                  </a:ext>
                </a:extLst>
              </a:tr>
              <a:tr h="1395340">
                <a:tc>
                  <a:txBody>
                    <a:bodyPr/>
                    <a:lstStyle/>
                    <a:p>
                      <a:endParaRPr lang="pl-PL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pl-PL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pl-PL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Szkolenia wybrane przez JST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l-PL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2 dni – szkolenia z zakresu zagadnień oświaty samorządowej oraz z  zakresu kompetencji miękkich </a:t>
                      </a:r>
                      <a:r>
                        <a:rPr lang="pl-PL" sz="11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(I tura szkoleń: 27-28 października 2022 r.)</a:t>
                      </a:r>
                      <a:endParaRPr lang="pl-PL" sz="11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l-PL" sz="11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2 </a:t>
                      </a:r>
                      <a:r>
                        <a:rPr lang="pl-PL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dni szkolenia z zakresu zagadnień oświaty samorządowej oraz z  zakresu kompetencji miękkich- </a:t>
                      </a:r>
                      <a:r>
                        <a:rPr lang="pl-PL" sz="11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(II tura szkoleń: 23-24 listopada 2022r. )</a:t>
                      </a:r>
                      <a:endParaRPr lang="pl-PL" sz="11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l-PL" sz="1200" b="1" dirty="0">
                          <a:solidFill>
                            <a:srgbClr val="7030A0"/>
                          </a:solidFill>
                          <a:latin typeface="+mj-lt"/>
                        </a:rPr>
                        <a:t>-    </a:t>
                      </a: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Tematyka szkoleń i nabór na poszczególne tematy po spotkaniu otwierającym </a:t>
                      </a:r>
                      <a:r>
                        <a:rPr lang="pl-PL" sz="1200" b="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Doradztwo dla JST </a:t>
                      </a:r>
                      <a:endParaRPr lang="pl-PL" sz="1200" b="0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118078"/>
                  </a:ext>
                </a:extLst>
              </a:tr>
              <a:tr h="999022"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Przeprowadzenie diagnozy pogłębionej  przez JST</a:t>
                      </a:r>
                    </a:p>
                    <a:p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  <a:p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Drugie Spotkanie w JST – do uzgodnienia w JST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latin typeface="+mj-lt"/>
                        </a:rPr>
                        <a:t>5</a:t>
                      </a:r>
                      <a:r>
                        <a:rPr lang="pl-PL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pl-PL" sz="1200" b="1" dirty="0">
                          <a:solidFill>
                            <a:srgbClr val="002060"/>
                          </a:solidFill>
                          <a:latin typeface="+mj-lt"/>
                        </a:rPr>
                        <a:t>h/m-c/ doradcę / doradztwo </a:t>
                      </a:r>
                      <a:r>
                        <a:rPr lang="pl-PL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zdalne </a:t>
                      </a:r>
                      <a:r>
                        <a:rPr lang="pl-PL" sz="12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(RAZEM: 10h/ JST)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2 </a:t>
                      </a:r>
                      <a:r>
                        <a:rPr lang="pl-PL" sz="1200" b="1" dirty="0">
                          <a:solidFill>
                            <a:srgbClr val="002060"/>
                          </a:solidFill>
                          <a:latin typeface="+mj-lt"/>
                        </a:rPr>
                        <a:t>dni – </a:t>
                      </a:r>
                      <a:r>
                        <a:rPr lang="pl-PL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grudzień/styczeń 2022/2023</a:t>
                      </a:r>
                      <a:endParaRPr lang="pl-PL" sz="1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l-PL" sz="1200" b="1" dirty="0">
                          <a:solidFill>
                            <a:srgbClr val="7030A0"/>
                          </a:solidFill>
                          <a:latin typeface="+mj-lt"/>
                        </a:rPr>
                        <a:t>- </a:t>
                      </a:r>
                      <a:r>
                        <a:rPr lang="pl-PL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Doradztwo zdalne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Wnioski </a:t>
                      </a:r>
                      <a:r>
                        <a:rPr lang="pl-PL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z przeprowadzonej przez JST diagnozy  </a:t>
                      </a:r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pogłębionej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Drugie spotkanie w samorządach –</a:t>
                      </a:r>
                      <a:r>
                        <a:rPr lang="pl-PL" sz="11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2 dni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- Harmonogram działań rozwojowych ( JST decyduj                      o przedziale czasowym zaplanowanych działań </a:t>
                      </a:r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rozwojowych)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99395306"/>
                  </a:ext>
                </a:extLst>
              </a:tr>
              <a:tr h="791950">
                <a:tc>
                  <a:txBody>
                    <a:bodyPr/>
                    <a:lstStyle/>
                    <a:p>
                      <a:endParaRPr lang="pl-PL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Wdrożenie harmonogramu działań rozwojowych  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Trzecie spotkanie w samorządach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5 h/m-c/ doradcę / doradztwo zdalne (RAZEM: 10h/ JST)</a:t>
                      </a:r>
                    </a:p>
                    <a:p>
                      <a:r>
                        <a:rPr lang="pl-PL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Od luty</a:t>
                      </a:r>
                      <a:r>
                        <a:rPr lang="pl-PL" sz="1200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– maj </a:t>
                      </a:r>
                      <a:r>
                        <a:rPr lang="pl-PL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202023</a:t>
                      </a:r>
                      <a:endParaRPr lang="pl-PL" sz="1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pl-PL" sz="12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Doradztwo </a:t>
                      </a:r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zdalne z </a:t>
                      </a: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JST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Trzecie spotkanie w samorządach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pl-PL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244522"/>
                  </a:ext>
                </a:extLst>
              </a:tr>
              <a:tr h="1153984"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Spotkanie podsumowujące </a:t>
                      </a: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Doradztwo dla JST 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5 h/m-c/ doradcę / doradztwo zdalne (RAZEM: 10h/ JST) – do końca maja 2023r. </a:t>
                      </a:r>
                    </a:p>
                    <a:p>
                      <a:endParaRPr lang="pl-PL" sz="1200" b="1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r>
                        <a:rPr lang="pl-PL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2 </a:t>
                      </a:r>
                      <a:r>
                        <a:rPr lang="pl-PL" sz="1200" b="1" dirty="0">
                          <a:solidFill>
                            <a:srgbClr val="002060"/>
                          </a:solidFill>
                          <a:latin typeface="+mj-lt"/>
                        </a:rPr>
                        <a:t>dni </a:t>
                      </a:r>
                      <a:r>
                        <a:rPr lang="pl-PL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(18-19</a:t>
                      </a:r>
                      <a:r>
                        <a:rPr lang="pl-PL" sz="1200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maja</a:t>
                      </a:r>
                      <a:r>
                        <a:rPr lang="pl-PL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 2023 </a:t>
                      </a:r>
                      <a:r>
                        <a:rPr lang="pl-PL" sz="1200" b="1" dirty="0">
                          <a:solidFill>
                            <a:srgbClr val="002060"/>
                          </a:solidFill>
                          <a:latin typeface="+mj-lt"/>
                        </a:rPr>
                        <a:t>r</a:t>
                      </a:r>
                      <a:r>
                        <a:rPr lang="pl-PL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)</a:t>
                      </a:r>
                    </a:p>
                    <a:p>
                      <a:r>
                        <a:rPr lang="pl-PL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Podsumowanie działań – do końca czerwca 2023r. ( w wybranej formie </a:t>
                      </a:r>
                      <a:r>
                        <a:rPr lang="pl-PL" sz="1200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przesłane do ORE) </a:t>
                      </a:r>
                      <a:endParaRPr lang="pl-PL" sz="1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- Wymiana doświadczeń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- Prezentacja rozwiązań przyjętych w harmonogramach działań rozwojowych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73113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1155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23089" y="141316"/>
            <a:ext cx="75645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 defTabSz="914400" fontAlgn="base">
              <a:spcBef>
                <a:spcPct val="30000"/>
              </a:spcBef>
              <a:spcAft>
                <a:spcPct val="20000"/>
              </a:spcAft>
              <a:defRPr/>
            </a:pPr>
            <a:r>
              <a:rPr lang="pl-PL" altLang="pl-PL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I tura szkoleń – tematy: </a:t>
            </a:r>
          </a:p>
          <a:p>
            <a:pPr marL="0" lvl="3" algn="ctr" defTabSz="914400" fontAlgn="base">
              <a:spcBef>
                <a:spcPct val="30000"/>
              </a:spcBef>
              <a:spcAft>
                <a:spcPct val="20000"/>
              </a:spcAft>
              <a:defRPr/>
            </a:pPr>
            <a:r>
              <a:rPr lang="pl-PL" altLang="pl-PL" sz="16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27 października 2022r. ( czwartek)</a:t>
            </a:r>
          </a:p>
          <a:p>
            <a:pPr marL="0" lvl="3" algn="ctr" defTabSz="914400" fontAlgn="base">
              <a:spcBef>
                <a:spcPct val="30000"/>
              </a:spcBef>
              <a:spcAft>
                <a:spcPct val="20000"/>
              </a:spcAft>
              <a:defRPr/>
            </a:pPr>
            <a:endParaRPr lang="pl-PL" altLang="pl-PL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327331"/>
              </p:ext>
            </p:extLst>
          </p:nvPr>
        </p:nvGraphicFramePr>
        <p:xfrm>
          <a:off x="290945" y="1065306"/>
          <a:ext cx="7996726" cy="2439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0639">
                  <a:extLst>
                    <a:ext uri="{9D8B030D-6E8A-4147-A177-3AD203B41FA5}">
                      <a16:colId xmlns:a16="http://schemas.microsoft.com/office/drawing/2014/main" val="3834737170"/>
                    </a:ext>
                  </a:extLst>
                </a:gridCol>
                <a:gridCol w="1863340">
                  <a:extLst>
                    <a:ext uri="{9D8B030D-6E8A-4147-A177-3AD203B41FA5}">
                      <a16:colId xmlns:a16="http://schemas.microsoft.com/office/drawing/2014/main" val="790566617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4079536670"/>
                    </a:ext>
                  </a:extLst>
                </a:gridCol>
                <a:gridCol w="2028187">
                  <a:extLst>
                    <a:ext uri="{9D8B030D-6E8A-4147-A177-3AD203B41FA5}">
                      <a16:colId xmlns:a16="http://schemas.microsoft.com/office/drawing/2014/main" val="1544357934"/>
                    </a:ext>
                  </a:extLst>
                </a:gridCol>
              </a:tblGrid>
              <a:tr h="243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Szkolenie twarde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Szkolenie miękkie 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Szkolenie twarde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Szkolenie miękkie 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579174"/>
                  </a:ext>
                </a:extLst>
              </a:tr>
              <a:tr h="2159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</a:rPr>
                        <a:t>Plan finansowy </a:t>
                      </a: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</a:rPr>
                        <a:t>arkusz organizacji jednostki.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</a:rPr>
                        <a:t>(8 godz. dydaktycznych)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0" i="1" u="sng" dirty="0">
                          <a:solidFill>
                            <a:schemeClr val="tx1"/>
                          </a:solidFill>
                          <a:effectLst/>
                        </a:rPr>
                        <a:t>Prowadzący:</a:t>
                      </a:r>
                      <a:r>
                        <a:rPr lang="pl-PL" sz="1200" b="0" i="1" dirty="0">
                          <a:solidFill>
                            <a:schemeClr val="tx1"/>
                          </a:solidFill>
                          <a:effectLst/>
                        </a:rPr>
                        <a:t> Anna </a:t>
                      </a:r>
                      <a:r>
                        <a:rPr lang="pl-PL" sz="1200" b="0" i="1" dirty="0" err="1">
                          <a:solidFill>
                            <a:schemeClr val="tx1"/>
                          </a:solidFill>
                          <a:effectLst/>
                        </a:rPr>
                        <a:t>Pawełas</a:t>
                      </a:r>
                      <a:endParaRPr lang="pl-PL" sz="11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Wartościowe szkoły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tworzą </a:t>
                      </a:r>
                      <a:r>
                        <a:rPr lang="pl-PL" sz="1200" dirty="0">
                          <a:effectLst/>
                        </a:rPr>
                        <a:t>MOC 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endParaRPr lang="pl-PL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(8 godz. dydaktycznych)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i="1" u="sng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i="1" u="sng" dirty="0" smtClean="0">
                          <a:effectLst/>
                        </a:rPr>
                        <a:t>Prowadzące</a:t>
                      </a:r>
                      <a:r>
                        <a:rPr lang="pl-PL" sz="1200" i="1" u="sng" dirty="0">
                          <a:effectLst/>
                        </a:rPr>
                        <a:t>:</a:t>
                      </a:r>
                      <a:r>
                        <a:rPr lang="pl-PL" sz="1200" i="1" dirty="0">
                          <a:effectLst/>
                        </a:rPr>
                        <a:t> Zofia Domaradzka - Grochowalska </a:t>
                      </a:r>
                      <a:br>
                        <a:rPr lang="pl-PL" sz="1200" i="1" dirty="0">
                          <a:effectLst/>
                        </a:rPr>
                      </a:br>
                      <a:r>
                        <a:rPr lang="pl-PL" sz="1200" i="1" dirty="0">
                          <a:effectLst/>
                        </a:rPr>
                        <a:t>i Dorota </a:t>
                      </a:r>
                      <a:r>
                        <a:rPr lang="pl-PL" sz="1200" i="1" dirty="0" smtClean="0">
                          <a:effectLst/>
                        </a:rPr>
                        <a:t>Tomaszewicz</a:t>
                      </a: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i jak przeprowadzić proces </a:t>
                      </a:r>
                      <a:r>
                        <a:rPr lang="pl-PL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centralizacji usług</a:t>
                      </a:r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 placówkach oświatowych – praktyczne wskazówki w zakresie diagnozy </a:t>
                      </a:r>
                      <a:br>
                        <a:rPr lang="pl-PL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realizacji procesu.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effectLst/>
                        </a:rPr>
                        <a:t>(8 godz. dydaktycznych)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i="1" u="sng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i="1" u="sng" dirty="0" smtClean="0">
                          <a:effectLst/>
                        </a:rPr>
                        <a:t>Prowadząca:</a:t>
                      </a:r>
                      <a:r>
                        <a:rPr lang="pl-PL" sz="1200" i="1" dirty="0" smtClean="0">
                          <a:effectLst/>
                        </a:rPr>
                        <a:t> Aleksandra Kuźniak </a:t>
                      </a:r>
                      <a:endParaRPr lang="pl-P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Edukacja włączająca.</a:t>
                      </a:r>
                      <a:r>
                        <a:rPr lang="pl-PL" sz="1800" dirty="0">
                          <a:effectLst/>
                        </a:rPr>
                        <a:t/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200" dirty="0">
                          <a:effectLst/>
                        </a:rPr>
                        <a:t>(8 godz. dydaktycznych) 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i="1" u="sng" dirty="0">
                          <a:effectLst/>
                        </a:rPr>
                        <a:t>Prowadzący: </a:t>
                      </a:r>
                      <a:r>
                        <a:rPr lang="pl-PL" sz="1200" i="1" dirty="0">
                          <a:effectLst/>
                        </a:rPr>
                        <a:t>Maria Szostak </a:t>
                      </a:r>
                      <a:endParaRPr lang="pl-PL" sz="1100" i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000487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401984"/>
              </p:ext>
            </p:extLst>
          </p:nvPr>
        </p:nvGraphicFramePr>
        <p:xfrm>
          <a:off x="290945" y="3990109"/>
          <a:ext cx="7996726" cy="2230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6946">
                  <a:extLst>
                    <a:ext uri="{9D8B030D-6E8A-4147-A177-3AD203B41FA5}">
                      <a16:colId xmlns:a16="http://schemas.microsoft.com/office/drawing/2014/main" val="1761157990"/>
                    </a:ext>
                  </a:extLst>
                </a:gridCol>
                <a:gridCol w="3000894">
                  <a:extLst>
                    <a:ext uri="{9D8B030D-6E8A-4147-A177-3AD203B41FA5}">
                      <a16:colId xmlns:a16="http://schemas.microsoft.com/office/drawing/2014/main" val="520145589"/>
                    </a:ext>
                  </a:extLst>
                </a:gridCol>
                <a:gridCol w="2418886">
                  <a:extLst>
                    <a:ext uri="{9D8B030D-6E8A-4147-A177-3AD203B41FA5}">
                      <a16:colId xmlns:a16="http://schemas.microsoft.com/office/drawing/2014/main" val="3287287542"/>
                    </a:ext>
                  </a:extLst>
                </a:gridCol>
              </a:tblGrid>
              <a:tr h="291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Szkolenie twarde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Szkolenie twarde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604551"/>
                  </a:ext>
                </a:extLst>
              </a:tr>
              <a:tr h="1939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</a:rPr>
                        <a:t>Awans zawodowy </a:t>
                      </a: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</a:rPr>
                        <a:t>i </a:t>
                      </a: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</a:rPr>
                        <a:t>ocena pracy nauczyciela </a:t>
                      </a: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b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</a:rPr>
                        <a:t>po </a:t>
                      </a: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</a:rPr>
                        <a:t>nowemu.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</a:rPr>
                        <a:t>(8 godz. dydaktycznych)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u="sng" dirty="0">
                          <a:solidFill>
                            <a:schemeClr val="tx1"/>
                          </a:solidFill>
                          <a:effectLst/>
                        </a:rPr>
                        <a:t>Prowadzący:</a:t>
                      </a:r>
                      <a:r>
                        <a:rPr lang="pl-PL" sz="1200" b="0" i="1" dirty="0">
                          <a:solidFill>
                            <a:schemeClr val="tx1"/>
                          </a:solidFill>
                          <a:effectLst/>
                        </a:rPr>
                        <a:t> Ewa Halska </a:t>
                      </a:r>
                      <a:endParaRPr lang="pl-PL" sz="12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Finansowanie pomocy dla uczniów ze specjalnymi potrzebami edukacyjnymi.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(8 godz. dydaktycznych)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i="1" u="sng" dirty="0">
                          <a:effectLst/>
                        </a:rPr>
                        <a:t>Prowadzący:</a:t>
                      </a:r>
                      <a:r>
                        <a:rPr lang="pl-PL" sz="1200" i="1" dirty="0">
                          <a:effectLst/>
                        </a:rPr>
                        <a:t> Aleksandra Kuźniak </a:t>
                      </a:r>
                      <a:endParaRPr lang="pl-PL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879695"/>
                  </a:ext>
                </a:extLst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2873251" y="3467901"/>
            <a:ext cx="3339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 defTabSz="914400" fontAlgn="base">
              <a:spcBef>
                <a:spcPct val="30000"/>
              </a:spcBef>
              <a:spcAft>
                <a:spcPct val="20000"/>
              </a:spcAft>
              <a:defRPr/>
            </a:pPr>
            <a:r>
              <a:rPr lang="pl-PL" altLang="pl-PL" sz="16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28 </a:t>
            </a:r>
            <a:r>
              <a:rPr lang="pl-PL" altLang="pl-PL" sz="1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października 2022r. </a:t>
            </a:r>
            <a:r>
              <a:rPr lang="pl-PL" altLang="pl-PL" sz="16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(piątek)</a:t>
            </a:r>
            <a:endParaRPr lang="pl-PL" altLang="pl-PL" sz="16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019368"/>
              </p:ext>
            </p:extLst>
          </p:nvPr>
        </p:nvGraphicFramePr>
        <p:xfrm>
          <a:off x="2867890" y="3990109"/>
          <a:ext cx="2992582" cy="2230775"/>
        </p:xfrm>
        <a:graphic>
          <a:graphicData uri="http://schemas.openxmlformats.org/drawingml/2006/table">
            <a:tbl>
              <a:tblPr/>
              <a:tblGrid>
                <a:gridCol w="2992582">
                  <a:extLst>
                    <a:ext uri="{9D8B030D-6E8A-4147-A177-3AD203B41FA5}">
                      <a16:colId xmlns:a16="http://schemas.microsoft.com/office/drawing/2014/main" val="3512784164"/>
                    </a:ext>
                  </a:extLst>
                </a:gridCol>
              </a:tblGrid>
              <a:tr h="22307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Szkolenie </a:t>
                      </a:r>
                      <a:r>
                        <a:rPr lang="pl-P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miękkie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i="1" u="sng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i="0" u="none" dirty="0" smtClean="0">
                          <a:effectLst/>
                        </a:rPr>
                        <a:t>Zarządzanie zmianą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effectLst/>
                        </a:rPr>
                        <a:t>(8 godz. dydaktycznych) </a:t>
                      </a:r>
                      <a:br>
                        <a:rPr lang="pl-PL" sz="1200" dirty="0" smtClean="0">
                          <a:effectLst/>
                        </a:rPr>
                      </a:br>
                      <a:endParaRPr lang="pl-PL" sz="12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i="0" u="none" dirty="0" smtClean="0">
                          <a:effectLst/>
                        </a:rPr>
                        <a:t> </a:t>
                      </a:r>
                      <a:r>
                        <a:rPr lang="pl-PL" sz="1200" i="1" u="sng" dirty="0" smtClean="0">
                          <a:effectLst/>
                        </a:rPr>
                        <a:t>Prowadząca:</a:t>
                      </a:r>
                      <a:r>
                        <a:rPr lang="pl-PL" sz="1200" i="1" dirty="0" smtClean="0">
                          <a:effectLst/>
                        </a:rPr>
                        <a:t> Zofia Domaradzka - Grochowalska </a:t>
                      </a:r>
                      <a:br>
                        <a:rPr lang="pl-PL" sz="1200" i="1" dirty="0" smtClean="0">
                          <a:effectLst/>
                        </a:rPr>
                      </a:b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072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4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02801" y="1955861"/>
            <a:ext cx="66532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3" indent="-342900" defTabSz="914400" fontAlgn="base">
              <a:spcBef>
                <a:spcPct val="30000"/>
              </a:spcBef>
              <a:spcAft>
                <a:spcPct val="2000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z</a:t>
            </a:r>
            <a:r>
              <a:rPr lang="pl-PL" altLang="pl-PL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głoszenia na I turę szkoleń – do 14 października 2022 roku,</a:t>
            </a:r>
          </a:p>
          <a:p>
            <a:pPr marL="285750" lvl="3" indent="-285750" defTabSz="914400" fontAlgn="base">
              <a:spcBef>
                <a:spcPct val="30000"/>
              </a:spcBef>
              <a:spcAft>
                <a:spcPct val="2000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prośba o wybór zarówno szkolenia twardego jak i miękkiego, </a:t>
            </a:r>
          </a:p>
          <a:p>
            <a:pPr marL="285750" lvl="3" indent="-285750" defTabSz="914400" fontAlgn="base">
              <a:spcBef>
                <a:spcPct val="30000"/>
              </a:spcBef>
              <a:spcAft>
                <a:spcPct val="2000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pl-PL" altLang="pl-PL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 szkoleniach I tury zostanie przeprowadzona ewaluacja szkoleń oraz zebrane aktualne potrzeby szkoleniowe uczestników.   </a:t>
            </a:r>
            <a:endParaRPr lang="pl-PL" altLang="pl-PL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98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51856" y="1259020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01638" y="194469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3200" kern="0" dirty="0" smtClean="0">
                <a:solidFill>
                  <a:schemeClr val="tx1"/>
                </a:solidFill>
              </a:rPr>
              <a:t>Ważne   </a:t>
            </a:r>
            <a:endParaRPr lang="pl-PL" sz="3200" kern="0" dirty="0">
              <a:solidFill>
                <a:schemeClr val="tx1"/>
              </a:solidFill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84187" y="1676810"/>
            <a:ext cx="7886700" cy="3263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28956" y="4778945"/>
            <a:ext cx="729629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pl-PL" sz="1600" kern="0" dirty="0" smtClean="0">
              <a:latin typeface="+mj-lt"/>
            </a:endParaRPr>
          </a:p>
          <a:p>
            <a:pPr>
              <a:spcBef>
                <a:spcPts val="600"/>
              </a:spcBef>
            </a:pPr>
            <a:endParaRPr lang="pl-PL" sz="1600" kern="0" dirty="0">
              <a:latin typeface="+mj-lt"/>
            </a:endParaRPr>
          </a:p>
          <a:p>
            <a:endParaRPr lang="pl-PL" sz="1600" kern="0" dirty="0"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59580" y="861702"/>
            <a:ext cx="791371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defTabSz="914400" fontAlgn="base">
              <a:spcBef>
                <a:spcPct val="3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l-PL" altLang="pl-PL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Wszystkie materiały prezentowane i wspomagające pracę w ramach doradztwa – zamieszczane są na stronie projektu – zakładka </a:t>
            </a:r>
            <a:r>
              <a:rPr lang="pl-PL" altLang="pl-PL" sz="16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Doradztwo dla JST 2022/2023, </a:t>
            </a:r>
          </a:p>
          <a:p>
            <a:pPr marL="0" lvl="3" defTabSz="914400" fontAlgn="base">
              <a:spcBef>
                <a:spcPct val="3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Każdy uczestnik wypełnienia oświadczenie o uczestnictwie w projekcie (z danymi wrażliwymi)</a:t>
            </a:r>
            <a:br>
              <a:rPr lang="pl-PL" altLang="pl-PL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</a:br>
            <a:r>
              <a:rPr lang="pl-PL" altLang="pl-PL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i przekazuje bezpośrednio </a:t>
            </a:r>
            <a:r>
              <a:rPr lang="pl-PL" altLang="pl-PL" sz="16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Panu Piotrowi </a:t>
            </a:r>
            <a:r>
              <a:rPr lang="pl-PL" altLang="pl-PL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lang="pl-PL" altLang="pl-PL" sz="16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atuszakowi</a:t>
            </a:r>
            <a:r>
              <a:rPr lang="pl-PL" altLang="pl-PL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, </a:t>
            </a:r>
            <a:endParaRPr lang="pl-PL" altLang="pl-PL" sz="1600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lvl="3" defTabSz="914400" fontAlgn="base">
              <a:spcBef>
                <a:spcPct val="3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Składy Zespołów reprezentujących JST – stałe i niezmienne.</a:t>
            </a:r>
          </a:p>
          <a:p>
            <a:pPr marL="0" lvl="3" defTabSz="914400" fontAlgn="base">
              <a:spcBef>
                <a:spcPct val="3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l-PL" altLang="pl-PL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Zespoły z JST (kadra JST + dyrektorzy) przypisani są do jednej z 3 grup – grupy te są stałe </a:t>
            </a:r>
            <a:br>
              <a:rPr lang="pl-PL" altLang="pl-PL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</a:br>
            <a:r>
              <a:rPr lang="pl-PL" altLang="pl-PL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 proszę ich nie zmieniać. Dobór JST do grupy podyktowany jest typem jednostki oraz jej wielkością.     </a:t>
            </a:r>
          </a:p>
          <a:p>
            <a:pPr marL="0" lvl="3" defTabSz="914400" fontAlgn="base">
              <a:spcBef>
                <a:spcPct val="3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Prosimy o punktualne zgłaszanie się na zajęcia, uczestnictwo w oferowanych formach działań </a:t>
            </a:r>
            <a:br>
              <a:rPr lang="pl-PL" altLang="pl-PL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</a:br>
            <a:r>
              <a:rPr lang="pl-PL" altLang="pl-PL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(spotkania, szkolenia, zdalne wsparcie). </a:t>
            </a:r>
          </a:p>
          <a:p>
            <a:pPr marL="0" lvl="3" defTabSz="914400" fontAlgn="base">
              <a:spcBef>
                <a:spcPct val="3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W razie jakichkolwiek problemów – proszę kontaktować się z </a:t>
            </a:r>
            <a:r>
              <a:rPr lang="pl-PL" altLang="pl-PL" sz="16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Panem Piotrem Matuszakiem.   </a:t>
            </a:r>
          </a:p>
          <a:p>
            <a:pPr>
              <a:spcBef>
                <a:spcPts val="600"/>
              </a:spcBef>
            </a:pPr>
            <a:r>
              <a:rPr lang="pl-PL" sz="1600" kern="0" dirty="0">
                <a:latin typeface="+mj-lt"/>
              </a:rPr>
              <a:t>7</a:t>
            </a:r>
            <a:r>
              <a:rPr lang="pl-PL" sz="1600" kern="0" dirty="0" smtClean="0">
                <a:latin typeface="+mj-lt"/>
              </a:rPr>
              <a:t>. Spotkania </a:t>
            </a:r>
            <a:r>
              <a:rPr lang="pl-PL" sz="1600" kern="0" dirty="0">
                <a:latin typeface="+mj-lt"/>
              </a:rPr>
              <a:t>i szkolenia  (oprócz tych które odbywają się w siedzibach JST lub zdalnie) odbywają się </a:t>
            </a:r>
            <a:r>
              <a:rPr lang="pl-PL" sz="1600" dirty="0">
                <a:latin typeface="+mj-lt"/>
              </a:rPr>
              <a:t>w Warszawie w hotelu Holiday Park ul. Heroldów 1B, 01-991 Warszawa, </a:t>
            </a:r>
            <a:r>
              <a:rPr lang="pl-PL" sz="1600" dirty="0" smtClean="0">
                <a:latin typeface="+mj-lt"/>
              </a:rPr>
              <a:t/>
            </a:r>
            <a:br>
              <a:rPr lang="pl-PL" sz="1600" dirty="0" smtClean="0">
                <a:latin typeface="+mj-lt"/>
              </a:rPr>
            </a:br>
            <a:r>
              <a:rPr lang="pl-PL" sz="1600" dirty="0" smtClean="0">
                <a:latin typeface="+mj-lt"/>
              </a:rPr>
              <a:t>tel</a:t>
            </a:r>
            <a:r>
              <a:rPr lang="pl-PL" sz="1600" dirty="0">
                <a:latin typeface="+mj-lt"/>
              </a:rPr>
              <a:t>. +48 511 49 49 49 e-mail: </a:t>
            </a:r>
            <a:r>
              <a:rPr lang="pl-PL" sz="1600" u="sng" dirty="0">
                <a:latin typeface="+mj-lt"/>
                <a:hlinkClick r:id="rId3"/>
              </a:rPr>
              <a:t>recepcja@hphotel.pl</a:t>
            </a:r>
            <a:r>
              <a:rPr lang="pl-PL" sz="1600" dirty="0">
                <a:latin typeface="+mj-lt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pl-PL" sz="1600" dirty="0">
                <a:latin typeface="+mj-lt"/>
              </a:rPr>
              <a:t>Link do strony hotelu: </a:t>
            </a:r>
            <a:r>
              <a:rPr lang="pl-PL" sz="1600" dirty="0">
                <a:latin typeface="+mj-lt"/>
                <a:hlinkClick r:id="rId4"/>
              </a:rPr>
              <a:t>http://www.hphotel.pl/</a:t>
            </a:r>
            <a:endParaRPr lang="pl-PL" sz="1600" dirty="0">
              <a:latin typeface="+mj-lt"/>
            </a:endParaRPr>
          </a:p>
          <a:p>
            <a:pPr marL="0" lvl="3" defTabSz="914400" fontAlgn="base">
              <a:spcBef>
                <a:spcPct val="3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endParaRPr lang="pl-PL" altLang="pl-PL" sz="16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lvl="3" defTabSz="914400" fontAlgn="base">
              <a:spcBef>
                <a:spcPct val="30000"/>
              </a:spcBef>
              <a:spcAft>
                <a:spcPct val="20000"/>
              </a:spcAft>
              <a:defRPr/>
            </a:pPr>
            <a:endParaRPr lang="pl-PL" altLang="pl-PL" sz="1600" i="1" dirty="0" smtClean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pPr marL="0" lvl="3" defTabSz="914400" fontAlgn="base">
              <a:spcBef>
                <a:spcPct val="3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endParaRPr lang="pl-PL" altLang="pl-PL" sz="1600" i="1" dirty="0" smtClean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537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01638" y="194469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84187" y="1676810"/>
            <a:ext cx="7886700" cy="3263504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pl-PL" b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84212" y="1158875"/>
            <a:ext cx="7775575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pl-PL" altLang="pl-PL" sz="2400" dirty="0">
                <a:latin typeface="+mj-lt"/>
              </a:rPr>
              <a:t>Dziękuję z uwagę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pl-PL" dirty="0">
              <a:latin typeface="+mj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pl-PL" sz="3200" b="1" dirty="0">
                <a:latin typeface="+mj-lt"/>
              </a:rPr>
              <a:t>OŚRODEK ROZWOJU EDUKACJI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pl-PL" sz="2000" dirty="0">
                <a:latin typeface="+mj-lt"/>
              </a:rPr>
              <a:t>00-644 Warszawa; ul. Polna 46a</a:t>
            </a:r>
            <a:endParaRPr lang="pl-PL" sz="2000" b="1" dirty="0">
              <a:latin typeface="+mj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pl-PL" b="1" dirty="0">
              <a:latin typeface="+mj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pl-PL" b="1" dirty="0">
                <a:latin typeface="+mj-lt"/>
              </a:rPr>
              <a:t>Dorota Jastrzębska - </a:t>
            </a:r>
            <a:r>
              <a:rPr lang="pl-PL" dirty="0">
                <a:latin typeface="+mj-lt"/>
              </a:rPr>
              <a:t>kierownik projektu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pl-PL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dorota.jastrzebska@ore.edu.pl </a:t>
            </a:r>
          </a:p>
          <a:p>
            <a:pPr marL="342900" indent="-342900" algn="ctr">
              <a:lnSpc>
                <a:spcPct val="80000"/>
              </a:lnSpc>
              <a:spcBef>
                <a:spcPts val="0"/>
              </a:spcBef>
              <a:defRPr/>
            </a:pPr>
            <a:endParaRPr lang="pl-PL" b="1" dirty="0">
              <a:latin typeface="+mj-lt"/>
            </a:endParaRPr>
          </a:p>
          <a:p>
            <a:pPr marL="342900" indent="-342900"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pl-PL" b="1" dirty="0">
                <a:latin typeface="+mj-lt"/>
              </a:rPr>
              <a:t>Piotr Matuszak – </a:t>
            </a:r>
            <a:r>
              <a:rPr lang="pl-PL" dirty="0">
                <a:latin typeface="+mj-lt"/>
              </a:rPr>
              <a:t>specjalista/ekspert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  <a:latin typeface="+mj-lt"/>
                <a:hlinkClick r:id="rId2"/>
              </a:rPr>
              <a:t>piotr.matuszak@ore.edu.pl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pl-PL" b="1" dirty="0" smtClean="0">
                <a:latin typeface="+mj-lt"/>
              </a:rPr>
              <a:t>Aleksandra Joniec –Kur – </a:t>
            </a:r>
            <a:r>
              <a:rPr lang="pl-PL" dirty="0">
                <a:latin typeface="+mj-lt"/>
              </a:rPr>
              <a:t>menadżer projektu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pl-PL" dirty="0">
                <a:latin typeface="+mj-lt"/>
                <a:hlinkClick r:id="rId3"/>
              </a:rPr>
              <a:t>a</a:t>
            </a:r>
            <a:r>
              <a:rPr lang="pl-PL" dirty="0" smtClean="0">
                <a:latin typeface="+mj-lt"/>
                <a:hlinkClick r:id="rId3"/>
              </a:rPr>
              <a:t>leksandra.joniec-kur@ore.edu.pl</a:t>
            </a:r>
            <a:endParaRPr lang="pl-PL" dirty="0">
              <a:latin typeface="+mj-lt"/>
            </a:endParaRPr>
          </a:p>
        </p:txBody>
      </p:sp>
      <p:pic>
        <p:nvPicPr>
          <p:cNvPr id="10" name="Obraz 5" descr="Strichmännchen mit mit Gewichtheben und keine Proble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8697"/>
            <a:ext cx="2499360" cy="31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69033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01638" y="194469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dirty="0" smtClean="0">
                <a:solidFill>
                  <a:schemeClr val="tx1"/>
                </a:solidFill>
              </a:rPr>
              <a:t>Planowane efekty wypracowanych rozwiązań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w projektach: </a:t>
            </a:r>
            <a:endParaRPr lang="pl-PL" sz="2800" dirty="0">
              <a:solidFill>
                <a:schemeClr val="tx1"/>
              </a:solidFill>
            </a:endParaRP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400" dirty="0">
                <a:solidFill>
                  <a:schemeClr val="tx1"/>
                </a:solidFill>
              </a:rPr>
              <a:t>Podniesienie kompetencji przedstawicieli JST w zakresie umiejętności szybkiego, adekwatnego i </a:t>
            </a:r>
            <a:r>
              <a:rPr lang="pl-PL" sz="1400" dirty="0" smtClean="0">
                <a:solidFill>
                  <a:schemeClr val="tx1"/>
                </a:solidFill>
              </a:rPr>
              <a:t>poprawnego merytorycznie </a:t>
            </a:r>
            <a:r>
              <a:rPr lang="pl-PL" sz="1400" dirty="0">
                <a:solidFill>
                  <a:schemeClr val="tx1"/>
                </a:solidFill>
              </a:rPr>
              <a:t>reagowania na nowe wyzwania oświatowe oraz zmiany prawne w obszarze </a:t>
            </a:r>
            <a:r>
              <a:rPr lang="pl-PL" sz="1400" dirty="0" smtClean="0">
                <a:solidFill>
                  <a:schemeClr val="tx1"/>
                </a:solidFill>
              </a:rPr>
              <a:t>edukacji.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400" dirty="0" smtClean="0">
                <a:solidFill>
                  <a:schemeClr val="tx1"/>
                </a:solidFill>
              </a:rPr>
              <a:t>Wzrost </a:t>
            </a:r>
            <a:r>
              <a:rPr lang="pl-PL" sz="1400" dirty="0">
                <a:solidFill>
                  <a:schemeClr val="tx1"/>
                </a:solidFill>
              </a:rPr>
              <a:t>motywacji przedstawicieli JST do korzystania ze wsparcia oraz systematycznego doskonalenia się, wymiany doświadczeń i informacji z wykorzystaniem narzędzi </a:t>
            </a:r>
            <a:r>
              <a:rPr lang="pl-PL" sz="1400" dirty="0" smtClean="0">
                <a:solidFill>
                  <a:schemeClr val="tx1"/>
                </a:solidFill>
              </a:rPr>
              <a:t>informatycznych </a:t>
            </a:r>
            <a:r>
              <a:rPr lang="pl-PL" sz="1400" dirty="0">
                <a:solidFill>
                  <a:schemeClr val="tx1"/>
                </a:solidFill>
              </a:rPr>
              <a:t>służących większej integracji </a:t>
            </a:r>
            <a:r>
              <a:rPr lang="pl-PL" sz="1400" dirty="0" smtClean="0">
                <a:solidFill>
                  <a:schemeClr val="tx1"/>
                </a:solidFill>
              </a:rPr>
              <a:t>środowiska.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400" dirty="0" smtClean="0">
                <a:solidFill>
                  <a:schemeClr val="tx1"/>
                </a:solidFill>
              </a:rPr>
              <a:t>Realizacja </a:t>
            </a:r>
            <a:r>
              <a:rPr lang="pl-PL" sz="1400" dirty="0">
                <a:solidFill>
                  <a:schemeClr val="tx1"/>
                </a:solidFill>
              </a:rPr>
              <a:t>wsparcia przedstawicieli JST z wykorzystaniem nowych bardziej dostosowanych do potrzeb JST metod i form pracy (sieci współpracy, </a:t>
            </a:r>
            <a:r>
              <a:rPr lang="pl-PL" sz="1400" dirty="0" smtClean="0">
                <a:solidFill>
                  <a:schemeClr val="tx1"/>
                </a:solidFill>
              </a:rPr>
              <a:t>szkolenia i spotkania on-line, doradztwo</a:t>
            </a:r>
            <a:r>
              <a:rPr lang="pl-PL" sz="1400" dirty="0">
                <a:solidFill>
                  <a:schemeClr val="tx1"/>
                </a:solidFill>
              </a:rPr>
              <a:t>). </a:t>
            </a:r>
            <a:endParaRPr lang="pl-PL" sz="1400" dirty="0" smtClean="0">
              <a:solidFill>
                <a:schemeClr val="tx1"/>
              </a:solidFill>
            </a:endParaRP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400" dirty="0" smtClean="0">
                <a:solidFill>
                  <a:schemeClr val="tx1"/>
                </a:solidFill>
              </a:rPr>
              <a:t>Systematyczne </a:t>
            </a:r>
            <a:r>
              <a:rPr lang="pl-PL" sz="1400" dirty="0">
                <a:solidFill>
                  <a:schemeClr val="tx1"/>
                </a:solidFill>
              </a:rPr>
              <a:t>monitorowanie realizacji zadań oświatowych przez JST </a:t>
            </a:r>
            <a:r>
              <a:rPr lang="pl-PL" sz="1400" dirty="0" smtClean="0">
                <a:solidFill>
                  <a:schemeClr val="tx1"/>
                </a:solidFill>
              </a:rPr>
              <a:t>oraz </a:t>
            </a:r>
            <a:r>
              <a:rPr lang="pl-PL" sz="1400" dirty="0">
                <a:solidFill>
                  <a:schemeClr val="tx1"/>
                </a:solidFill>
              </a:rPr>
              <a:t>w oparciu o uzyskane </a:t>
            </a:r>
            <a:r>
              <a:rPr lang="pl-PL" sz="1400" dirty="0" smtClean="0">
                <a:solidFill>
                  <a:schemeClr val="tx1"/>
                </a:solidFill>
              </a:rPr>
              <a:t>wyniki, </a:t>
            </a:r>
            <a:r>
              <a:rPr lang="pl-PL" sz="1400" dirty="0">
                <a:solidFill>
                  <a:schemeClr val="tx1"/>
                </a:solidFill>
              </a:rPr>
              <a:t>planowanie i realizowanie działań wspierających (różne formy) JST oraz ich pracowników w całym </a:t>
            </a:r>
            <a:r>
              <a:rPr lang="pl-PL" sz="1400" dirty="0" smtClean="0">
                <a:solidFill>
                  <a:schemeClr val="tx1"/>
                </a:solidFill>
              </a:rPr>
              <a:t>kraju.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400" dirty="0" smtClean="0">
                <a:solidFill>
                  <a:schemeClr val="tx1"/>
                </a:solidFill>
              </a:rPr>
              <a:t>Systematyczna </a:t>
            </a:r>
            <a:r>
              <a:rPr lang="pl-PL" sz="1400" dirty="0">
                <a:solidFill>
                  <a:schemeClr val="tx1"/>
                </a:solidFill>
              </a:rPr>
              <a:t>współpraca między samorządowcami oraz między </a:t>
            </a:r>
            <a:r>
              <a:rPr lang="pl-PL" sz="1400" dirty="0" err="1" smtClean="0">
                <a:solidFill>
                  <a:schemeClr val="tx1"/>
                </a:solidFill>
              </a:rPr>
              <a:t>MEiN</a:t>
            </a:r>
            <a:r>
              <a:rPr lang="pl-PL" sz="1400" dirty="0">
                <a:solidFill>
                  <a:schemeClr val="tx1"/>
                </a:solidFill>
              </a:rPr>
              <a:t>, ORE i samorządami oraz placówkami doskonalenia nauczycieli w celu wymiany informacji, wymiany doświadczeń, upowszechniania wypracowanych </a:t>
            </a:r>
            <a:r>
              <a:rPr lang="pl-PL" sz="1400" dirty="0" smtClean="0">
                <a:solidFill>
                  <a:schemeClr val="tx1"/>
                </a:solidFill>
              </a:rPr>
              <a:t>rozwiązań.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400" dirty="0" smtClean="0">
                <a:solidFill>
                  <a:schemeClr val="tx1"/>
                </a:solidFill>
              </a:rPr>
              <a:t>Upowszechnienie </a:t>
            </a:r>
            <a:r>
              <a:rPr lang="pl-PL" sz="1400" dirty="0">
                <a:solidFill>
                  <a:schemeClr val="tx1"/>
                </a:solidFill>
              </a:rPr>
              <a:t>i wdrażanie w pracy jednostek samorządu terytorialnego działań sprzyjających kształtowaniu kompetencji kluczowych uczniów w szkołach i placówkach, jako elementu niezbędnego </a:t>
            </a:r>
            <a:r>
              <a:rPr lang="pl-PL" sz="1400" dirty="0" smtClean="0">
                <a:solidFill>
                  <a:schemeClr val="tx1"/>
                </a:solidFill>
              </a:rPr>
              <a:t/>
            </a:r>
            <a:br>
              <a:rPr lang="pl-PL" sz="1400" dirty="0" smtClean="0">
                <a:solidFill>
                  <a:schemeClr val="tx1"/>
                </a:solidFill>
              </a:rPr>
            </a:br>
            <a:r>
              <a:rPr lang="pl-PL" sz="1400" dirty="0" smtClean="0">
                <a:solidFill>
                  <a:schemeClr val="tx1"/>
                </a:solidFill>
              </a:rPr>
              <a:t>do </a:t>
            </a:r>
            <a:r>
              <a:rPr lang="pl-PL" sz="1400" dirty="0">
                <a:solidFill>
                  <a:schemeClr val="tx1"/>
                </a:solidFill>
              </a:rPr>
              <a:t>zmian organizacji pracy szkół/placówek, służących rozwojowi zarówno szkół jak i uczniów.</a:t>
            </a: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84187" y="1676810"/>
            <a:ext cx="7886700" cy="3263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433886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01638" y="194469"/>
            <a:ext cx="8229600" cy="74257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3200" dirty="0" smtClean="0">
                <a:solidFill>
                  <a:schemeClr val="tx1"/>
                </a:solidFill>
              </a:rPr>
              <a:t>Opracowanie modelu doradztwa dla JST </a:t>
            </a:r>
            <a:endParaRPr lang="pl-PL" sz="3200" dirty="0">
              <a:solidFill>
                <a:schemeClr val="tx1"/>
              </a:solidFill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84187" y="1676810"/>
            <a:ext cx="7886700" cy="3263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23697" y="749277"/>
            <a:ext cx="76471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+mj-lt"/>
              </a:rPr>
              <a:t>W ramach projektu </a:t>
            </a:r>
            <a:r>
              <a:rPr lang="pl-PL" sz="1600" dirty="0" smtClean="0">
                <a:latin typeface="+mj-lt"/>
              </a:rPr>
              <a:t>w  latach 2018-2019 roku opracowany został model </a:t>
            </a:r>
            <a:r>
              <a:rPr lang="pl-PL" sz="1600" i="1" dirty="0" smtClean="0">
                <a:latin typeface="+mj-lt"/>
              </a:rPr>
              <a:t>Doradztwa dla JST </a:t>
            </a:r>
            <a:r>
              <a:rPr lang="pl-PL" sz="1600" dirty="0" smtClean="0">
                <a:latin typeface="+mj-lt"/>
              </a:rPr>
              <a:t>dostosowany </a:t>
            </a:r>
            <a:r>
              <a:rPr lang="pl-PL" sz="1600" dirty="0">
                <a:latin typeface="+mj-lt"/>
              </a:rPr>
              <a:t>do potrzeb </a:t>
            </a:r>
            <a:r>
              <a:rPr lang="pl-PL" sz="1600" dirty="0" smtClean="0">
                <a:latin typeface="+mj-lt"/>
              </a:rPr>
              <a:t>JST. W 2019 roku model został poddany pilotażowi </a:t>
            </a:r>
            <a:r>
              <a:rPr lang="pl-PL" sz="1600" dirty="0">
                <a:latin typeface="+mj-lt"/>
              </a:rPr>
              <a:t>na grupie 34 </a:t>
            </a:r>
            <a:r>
              <a:rPr lang="pl-PL" sz="1600" dirty="0" smtClean="0">
                <a:latin typeface="+mj-lt"/>
              </a:rPr>
              <a:t>jednostek samorządu terytorialnego, </a:t>
            </a:r>
            <a:r>
              <a:rPr lang="pl-PL" sz="1600" dirty="0">
                <a:latin typeface="+mj-lt"/>
              </a:rPr>
              <a:t>a następnie </a:t>
            </a:r>
            <a:r>
              <a:rPr lang="pl-PL" sz="1600" dirty="0" smtClean="0">
                <a:latin typeface="+mj-lt"/>
              </a:rPr>
              <a:t>przekazany do </a:t>
            </a:r>
            <a:r>
              <a:rPr lang="pl-PL" sz="1600" dirty="0" err="1" smtClean="0">
                <a:latin typeface="+mj-lt"/>
              </a:rPr>
              <a:t>MEiN</a:t>
            </a:r>
            <a:r>
              <a:rPr lang="pl-PL" sz="1600" dirty="0" smtClean="0">
                <a:latin typeface="+mj-lt"/>
              </a:rPr>
              <a:t> wraz z </a:t>
            </a:r>
            <a:r>
              <a:rPr lang="pl-PL" sz="1600" dirty="0">
                <a:latin typeface="+mj-lt"/>
              </a:rPr>
              <a:t>materiałami wykorzystywanymi w procesie jego realizacji, jako wkładu do projektów konkursowych (2019-2020</a:t>
            </a:r>
            <a:r>
              <a:rPr lang="pl-PL" sz="1600" dirty="0" smtClean="0">
                <a:latin typeface="+mj-lt"/>
              </a:rPr>
              <a:t>). Model był także konsultowany ze środowiskiem samorządowym </a:t>
            </a:r>
            <a:r>
              <a:rPr lang="pl-PL" sz="1600" dirty="0">
                <a:latin typeface="+mj-lt"/>
              </a:rPr>
              <a:t>(m.in. </a:t>
            </a:r>
            <a:r>
              <a:rPr lang="pl-PL" sz="1600" dirty="0" smtClean="0">
                <a:latin typeface="+mj-lt"/>
              </a:rPr>
              <a:t/>
            </a:r>
            <a:br>
              <a:rPr lang="pl-PL" sz="1600" dirty="0" smtClean="0">
                <a:latin typeface="+mj-lt"/>
              </a:rPr>
            </a:br>
            <a:r>
              <a:rPr lang="pl-PL" sz="1600" dirty="0" smtClean="0">
                <a:latin typeface="+mj-lt"/>
              </a:rPr>
              <a:t>w </a:t>
            </a:r>
            <a:r>
              <a:rPr lang="pl-PL" sz="1600" dirty="0">
                <a:latin typeface="+mj-lt"/>
              </a:rPr>
              <a:t>ramach </a:t>
            </a:r>
            <a:r>
              <a:rPr lang="pl-PL" sz="1600" dirty="0" smtClean="0">
                <a:latin typeface="+mj-lt"/>
              </a:rPr>
              <a:t>Grup </a:t>
            </a:r>
            <a:r>
              <a:rPr lang="pl-PL" sz="1600" dirty="0">
                <a:latin typeface="+mj-lt"/>
              </a:rPr>
              <a:t>Wymiany Doświadczeń Związku Miast Polskich</a:t>
            </a:r>
            <a:r>
              <a:rPr lang="pl-PL" sz="1600" dirty="0" smtClean="0">
                <a:latin typeface="+mj-lt"/>
              </a:rPr>
              <a:t>).</a:t>
            </a:r>
          </a:p>
          <a:p>
            <a:endParaRPr lang="pl-PL" sz="1600" dirty="0" smtClean="0">
              <a:latin typeface="+mj-lt"/>
            </a:endParaRPr>
          </a:p>
          <a:p>
            <a:r>
              <a:rPr lang="pl-PL" sz="1600" dirty="0" smtClean="0">
                <a:latin typeface="+mj-lt"/>
              </a:rPr>
              <a:t>Ostateczna wersja modelu została przygotowana w formie publikacji.</a:t>
            </a:r>
          </a:p>
          <a:p>
            <a:r>
              <a:rPr lang="pl-PL" sz="1600" dirty="0" smtClean="0">
                <a:latin typeface="+mj-lt"/>
              </a:rPr>
              <a:t>Model uzupełniają dwie publikacje opracowane w ramach projektu przez Związek Miast Polskich. </a:t>
            </a:r>
            <a:endParaRPr lang="pl-PL" sz="1600" dirty="0">
              <a:latin typeface="+mj-lt"/>
            </a:endParaRPr>
          </a:p>
          <a:p>
            <a:pPr algn="just"/>
            <a:endParaRPr lang="pl-PL" sz="1600" dirty="0">
              <a:latin typeface="+mj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3599" y="3865171"/>
            <a:ext cx="2848202" cy="198417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729" y="3830637"/>
            <a:ext cx="2848202" cy="205324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2548" y="3859731"/>
            <a:ext cx="2848200" cy="199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5595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12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512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pl-PL" sz="3200" b="1" i="1" kern="0" dirty="0"/>
          </a:p>
        </p:txBody>
      </p:sp>
      <p:sp>
        <p:nvSpPr>
          <p:cNvPr id="4" name="Prostokąt 3"/>
          <p:cNvSpPr/>
          <p:nvPr/>
        </p:nvSpPr>
        <p:spPr>
          <a:xfrm>
            <a:off x="1619250" y="476806"/>
            <a:ext cx="6111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+mj-lt"/>
              </a:rPr>
              <a:t>Doradztwo dla JST – założenia główne </a:t>
            </a:r>
            <a:endParaRPr lang="pl-PL" sz="2800" dirty="0">
              <a:latin typeface="+mj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98516" y="1389856"/>
            <a:ext cx="823197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dirty="0" smtClean="0">
                <a:latin typeface="+mj-lt"/>
              </a:rPr>
              <a:t>W </a:t>
            </a:r>
            <a:r>
              <a:rPr lang="pl-PL" sz="1600" dirty="0">
                <a:latin typeface="+mj-lt"/>
              </a:rPr>
              <a:t>ramach </a:t>
            </a:r>
            <a:r>
              <a:rPr lang="pl-PL" sz="1600" dirty="0" smtClean="0">
                <a:latin typeface="+mj-lt"/>
              </a:rPr>
              <a:t>doradztwa, </a:t>
            </a:r>
            <a:r>
              <a:rPr lang="pl-PL" sz="1600" dirty="0">
                <a:latin typeface="+mj-lt"/>
              </a:rPr>
              <a:t>jednostki samorządu terytorialnego, biorą udział w </a:t>
            </a:r>
            <a:r>
              <a:rPr lang="pl-PL" sz="1600" dirty="0" smtClean="0">
                <a:latin typeface="+mj-lt"/>
              </a:rPr>
              <a:t>pełnym cyklu </a:t>
            </a:r>
            <a:r>
              <a:rPr lang="pl-PL" sz="1600" dirty="0">
                <a:latin typeface="+mj-lt"/>
              </a:rPr>
              <a:t>doradztwa, na który składa się; </a:t>
            </a:r>
          </a:p>
          <a:p>
            <a:pPr lvl="0">
              <a:spcBef>
                <a:spcPts val="600"/>
              </a:spcBef>
            </a:pPr>
            <a:r>
              <a:rPr lang="pl-PL" sz="1600" dirty="0" smtClean="0">
                <a:latin typeface="+mj-lt"/>
              </a:rPr>
              <a:t>                 a) wybór </a:t>
            </a:r>
            <a:r>
              <a:rPr lang="pl-PL" sz="1600" dirty="0">
                <a:latin typeface="+mj-lt"/>
              </a:rPr>
              <a:t>obszaru wsparcia przez JST, </a:t>
            </a:r>
            <a:endParaRPr lang="pl-PL" sz="1600" dirty="0" smtClean="0">
              <a:latin typeface="+mj-lt"/>
            </a:endParaRPr>
          </a:p>
          <a:p>
            <a:pPr lvl="0">
              <a:spcBef>
                <a:spcPts val="600"/>
              </a:spcBef>
            </a:pPr>
            <a:r>
              <a:rPr lang="pl-PL" sz="1600" dirty="0" smtClean="0">
                <a:latin typeface="+mj-lt"/>
              </a:rPr>
              <a:t>                 b) diagnoza </a:t>
            </a:r>
            <a:r>
              <a:rPr lang="pl-PL" sz="1600" dirty="0">
                <a:latin typeface="+mj-lt"/>
              </a:rPr>
              <a:t>potrzeb oraz wybór priorytetów rozwojowych, </a:t>
            </a:r>
          </a:p>
          <a:p>
            <a:pPr lvl="0">
              <a:spcBef>
                <a:spcPts val="600"/>
              </a:spcBef>
            </a:pPr>
            <a:r>
              <a:rPr lang="pl-PL" sz="1600" dirty="0" smtClean="0">
                <a:latin typeface="+mj-lt"/>
              </a:rPr>
              <a:t>                 c) opracowanie </a:t>
            </a:r>
            <a:r>
              <a:rPr lang="pl-PL" sz="1600" dirty="0">
                <a:latin typeface="+mj-lt"/>
              </a:rPr>
              <a:t>harmonogramu działań, </a:t>
            </a:r>
          </a:p>
          <a:p>
            <a:pPr lvl="0">
              <a:spcBef>
                <a:spcPts val="600"/>
              </a:spcBef>
            </a:pPr>
            <a:r>
              <a:rPr lang="pl-PL" sz="1600" dirty="0" smtClean="0">
                <a:latin typeface="+mj-lt"/>
              </a:rPr>
              <a:t>                 d) wyznaczenie </a:t>
            </a:r>
            <a:r>
              <a:rPr lang="pl-PL" sz="1600" dirty="0">
                <a:latin typeface="+mj-lt"/>
              </a:rPr>
              <a:t>kierunków wdrożenia, w celu wdrożenia narzędzi i rozwiązań </a:t>
            </a:r>
            <a:r>
              <a:rPr lang="pl-PL" sz="1600" dirty="0" smtClean="0">
                <a:latin typeface="+mj-lt"/>
              </a:rPr>
              <a:t/>
            </a:r>
            <a:br>
              <a:rPr lang="pl-PL" sz="1600" dirty="0" smtClean="0">
                <a:latin typeface="+mj-lt"/>
              </a:rPr>
            </a:br>
            <a:r>
              <a:rPr lang="pl-PL" sz="1600" dirty="0" smtClean="0">
                <a:latin typeface="+mj-lt"/>
              </a:rPr>
              <a:t>                     zarządczych </a:t>
            </a:r>
            <a:r>
              <a:rPr lang="pl-PL" sz="1600" dirty="0">
                <a:latin typeface="+mj-lt"/>
              </a:rPr>
              <a:t>zgodnie z wypracowanym harmonogramem działań</a:t>
            </a:r>
            <a:r>
              <a:rPr lang="pl-PL" sz="1600" dirty="0" smtClean="0"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pl-PL" sz="1600" dirty="0" smtClean="0">
                <a:latin typeface="+mj-lt"/>
              </a:rPr>
              <a:t>Po </a:t>
            </a:r>
            <a:r>
              <a:rPr lang="pl-PL" sz="1600" dirty="0">
                <a:latin typeface="+mj-lt"/>
              </a:rPr>
              <a:t>zakończeniu </a:t>
            </a:r>
            <a:r>
              <a:rPr lang="pl-PL" sz="1600" dirty="0" smtClean="0">
                <a:latin typeface="+mj-lt"/>
              </a:rPr>
              <a:t>doradztwa, </a:t>
            </a:r>
            <a:r>
              <a:rPr lang="pl-PL" sz="1600" dirty="0">
                <a:latin typeface="+mj-lt"/>
              </a:rPr>
              <a:t>każda z uczestniczących w nim JST złoży Organizatorowi pilotażu </a:t>
            </a:r>
            <a:r>
              <a:rPr lang="pl-PL" sz="1600" dirty="0" smtClean="0">
                <a:latin typeface="+mj-lt"/>
              </a:rPr>
              <a:t>  </a:t>
            </a:r>
            <a:br>
              <a:rPr lang="pl-PL" sz="1600" dirty="0" smtClean="0">
                <a:latin typeface="+mj-lt"/>
              </a:rPr>
            </a:br>
            <a:r>
              <a:rPr lang="pl-PL" sz="1600" dirty="0" smtClean="0">
                <a:latin typeface="+mj-lt"/>
              </a:rPr>
              <a:t>     podsumowanie </a:t>
            </a:r>
            <a:r>
              <a:rPr lang="pl-PL" sz="1600" dirty="0">
                <a:latin typeface="+mj-lt"/>
              </a:rPr>
              <a:t>z przebiegu procesu doradztwa oraz osiągniętych przez JST założonych </a:t>
            </a:r>
            <a:r>
              <a:rPr lang="pl-PL" sz="1600" dirty="0" smtClean="0">
                <a:latin typeface="+mj-lt"/>
              </a:rPr>
              <a:t/>
            </a:r>
            <a:br>
              <a:rPr lang="pl-PL" sz="1600" dirty="0" smtClean="0">
                <a:latin typeface="+mj-lt"/>
              </a:rPr>
            </a:br>
            <a:r>
              <a:rPr lang="pl-PL" sz="1600" dirty="0" smtClean="0">
                <a:latin typeface="+mj-lt"/>
              </a:rPr>
              <a:t>     rezultatów</a:t>
            </a:r>
            <a:r>
              <a:rPr lang="pl-PL" sz="1600" dirty="0">
                <a:latin typeface="+mj-lt"/>
              </a:rPr>
              <a:t>, do wyboru, w formie;</a:t>
            </a:r>
          </a:p>
          <a:p>
            <a:pPr lvl="0">
              <a:spcBef>
                <a:spcPts val="600"/>
              </a:spcBef>
            </a:pPr>
            <a:r>
              <a:rPr lang="pl-PL" sz="1600" dirty="0" smtClean="0">
                <a:latin typeface="+mj-lt"/>
              </a:rPr>
              <a:t>                 - opisu </a:t>
            </a:r>
            <a:r>
              <a:rPr lang="pl-PL" sz="1600" dirty="0">
                <a:latin typeface="+mj-lt"/>
              </a:rPr>
              <a:t>dobrej praktyki samorządowej,</a:t>
            </a:r>
          </a:p>
          <a:p>
            <a:pPr lvl="0">
              <a:spcBef>
                <a:spcPts val="600"/>
              </a:spcBef>
            </a:pPr>
            <a:r>
              <a:rPr lang="pl-PL" sz="1600" dirty="0" smtClean="0">
                <a:latin typeface="+mj-lt"/>
              </a:rPr>
              <a:t>                 - studium </a:t>
            </a:r>
            <a:r>
              <a:rPr lang="pl-PL" sz="1600" dirty="0">
                <a:latin typeface="+mj-lt"/>
              </a:rPr>
              <a:t>refleksji (w oparciu o etapy dyskusji zogniskowanej),</a:t>
            </a:r>
          </a:p>
          <a:p>
            <a:pPr lvl="0">
              <a:spcBef>
                <a:spcPts val="600"/>
              </a:spcBef>
            </a:pPr>
            <a:r>
              <a:rPr lang="pl-PL" sz="1600" dirty="0" smtClean="0">
                <a:latin typeface="+mj-lt"/>
              </a:rPr>
              <a:t>                 - minireportażu </a:t>
            </a:r>
            <a:r>
              <a:rPr lang="pl-PL" sz="1600" dirty="0">
                <a:latin typeface="+mj-lt"/>
              </a:rPr>
              <a:t>z wywiadem</a:t>
            </a:r>
            <a:r>
              <a:rPr lang="pl-PL" sz="1600" dirty="0" smtClean="0">
                <a:latin typeface="+mj-lt"/>
              </a:rPr>
              <a:t>.</a:t>
            </a:r>
          </a:p>
          <a:p>
            <a:pPr lvl="0">
              <a:spcBef>
                <a:spcPts val="600"/>
              </a:spcBef>
            </a:pPr>
            <a:r>
              <a:rPr lang="pl-PL" sz="1600" dirty="0" smtClean="0">
                <a:latin typeface="+mj-lt"/>
              </a:rPr>
              <a:t>Złożenie rezultatów – w terminie: </a:t>
            </a:r>
            <a:r>
              <a:rPr lang="pl-PL" sz="1600" b="1" dirty="0" smtClean="0">
                <a:latin typeface="+mj-lt"/>
              </a:rPr>
              <a:t>do końca czerwca 2023 roku. </a:t>
            </a:r>
            <a:endParaRPr lang="pl-PL" sz="1600" b="1" dirty="0">
              <a:latin typeface="+mj-lt"/>
            </a:endParaRPr>
          </a:p>
          <a:p>
            <a:pPr lvl="0">
              <a:spcBef>
                <a:spcPts val="600"/>
              </a:spcBef>
            </a:pPr>
            <a:endParaRPr lang="pl-PL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99455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12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12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512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pl-PL" sz="3200" b="1" i="1" kern="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66588" y="274638"/>
            <a:ext cx="8610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+mj-lt"/>
              </a:rPr>
              <a:t>Doradztwo dla JST – kwestie formalne i organizacyjne  </a:t>
            </a:r>
            <a:r>
              <a:rPr lang="pl-PL" sz="2800" b="1" dirty="0">
                <a:latin typeface="+mj-lt"/>
              </a:rPr>
              <a:t> </a:t>
            </a:r>
            <a:endParaRPr lang="pl-PL" sz="2800" dirty="0"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57200" y="975910"/>
            <a:ext cx="80025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pl-PL" sz="1600" dirty="0" smtClean="0">
                <a:latin typeface="+mj-lt"/>
              </a:rPr>
              <a:t>Regulamin uczestnictwa w </a:t>
            </a:r>
            <a:r>
              <a:rPr lang="pl-PL" sz="1600" i="1" dirty="0" smtClean="0">
                <a:latin typeface="+mj-lt"/>
              </a:rPr>
              <a:t>Doradztwie dla JST</a:t>
            </a:r>
            <a:r>
              <a:rPr lang="pl-PL" sz="1600" dirty="0" smtClean="0">
                <a:latin typeface="+mj-lt"/>
              </a:rPr>
              <a:t>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pl-PL" sz="1600" dirty="0" smtClean="0">
                <a:latin typeface="+mj-lt"/>
              </a:rPr>
              <a:t>Podpisana przez wszystkie uczestniczące w </a:t>
            </a:r>
            <a:r>
              <a:rPr lang="pl-PL" sz="1600" dirty="0">
                <a:latin typeface="+mj-lt"/>
              </a:rPr>
              <a:t>d</a:t>
            </a:r>
            <a:r>
              <a:rPr lang="pl-PL" sz="1600" dirty="0" smtClean="0">
                <a:latin typeface="+mj-lt"/>
              </a:rPr>
              <a:t>oradztwie jednostki – Deklaracja współpracy.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pl-PL" sz="1600" dirty="0" smtClean="0">
                <a:latin typeface="+mj-lt"/>
              </a:rPr>
              <a:t>Działania </a:t>
            </a:r>
            <a:r>
              <a:rPr lang="pl-PL" sz="1600" dirty="0">
                <a:latin typeface="+mj-lt"/>
              </a:rPr>
              <a:t>realizowane w ramach </a:t>
            </a:r>
            <a:r>
              <a:rPr lang="pl-PL" sz="1600" dirty="0" smtClean="0">
                <a:latin typeface="+mj-lt"/>
              </a:rPr>
              <a:t>Doradztwa dla JST adresowane </a:t>
            </a:r>
            <a:r>
              <a:rPr lang="pl-PL" sz="1600" dirty="0">
                <a:latin typeface="+mj-lt"/>
              </a:rPr>
              <a:t>są do </a:t>
            </a:r>
            <a:r>
              <a:rPr lang="pl-PL" sz="1600" dirty="0" smtClean="0">
                <a:latin typeface="+mj-lt"/>
              </a:rPr>
              <a:t>2–5-osobowych </a:t>
            </a:r>
            <a:r>
              <a:rPr lang="pl-PL" sz="1600" dirty="0">
                <a:latin typeface="+mj-lt"/>
              </a:rPr>
              <a:t>zespołów przedstawicieli </a:t>
            </a:r>
            <a:r>
              <a:rPr lang="pl-PL" sz="1600" dirty="0" smtClean="0">
                <a:latin typeface="+mj-lt"/>
              </a:rPr>
              <a:t>JST i dyrektorów szkół/placówek </a:t>
            </a:r>
            <a:r>
              <a:rPr lang="pl-PL" sz="1600" dirty="0">
                <a:latin typeface="+mj-lt"/>
              </a:rPr>
              <a:t>delegowanych przez jednostki samorządu terytorialnego</a:t>
            </a:r>
            <a:r>
              <a:rPr lang="pl-PL" sz="1600" dirty="0" smtClean="0">
                <a:latin typeface="+mj-lt"/>
              </a:rPr>
              <a:t>. W doradztwie uczestniczy 20 JST.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pl-PL" sz="1600" dirty="0" smtClean="0">
                <a:latin typeface="+mj-lt"/>
              </a:rPr>
              <a:t>Zakłada </a:t>
            </a:r>
            <a:r>
              <a:rPr lang="pl-PL" sz="1600" dirty="0">
                <a:latin typeface="+mj-lt"/>
              </a:rPr>
              <a:t>się, że efektem przeprowadzonego </a:t>
            </a:r>
            <a:r>
              <a:rPr lang="pl-PL" sz="1600" dirty="0" smtClean="0">
                <a:latin typeface="+mj-lt"/>
              </a:rPr>
              <a:t>doradztwa będzie usprawnienie </a:t>
            </a:r>
            <a:r>
              <a:rPr lang="pl-PL" sz="1600" dirty="0">
                <a:latin typeface="+mj-lt"/>
              </a:rPr>
              <a:t>zarządzania lokalną oświatą w obszarze wybranym przez jednostkę samorządu terytorialnego (wybór jednego z 12 </a:t>
            </a:r>
            <a:r>
              <a:rPr lang="pl-PL" sz="1600" dirty="0" smtClean="0">
                <a:latin typeface="+mj-lt"/>
              </a:rPr>
              <a:t>obszarów).</a:t>
            </a:r>
            <a:endParaRPr lang="pl-PL" sz="1600" dirty="0">
              <a:latin typeface="+mj-lt"/>
            </a:endParaRPr>
          </a:p>
          <a:p>
            <a:pPr lvl="0">
              <a:spcBef>
                <a:spcPts val="600"/>
              </a:spcBef>
            </a:pPr>
            <a:r>
              <a:rPr lang="pl-PL" sz="1600" dirty="0" smtClean="0">
                <a:latin typeface="+mj-lt"/>
              </a:rPr>
              <a:t>5.    Doradztwo realizowane </a:t>
            </a:r>
            <a:r>
              <a:rPr lang="pl-PL" sz="1600" dirty="0">
                <a:latin typeface="+mj-lt"/>
              </a:rPr>
              <a:t>jest w formie; </a:t>
            </a:r>
            <a:endParaRPr lang="pl-PL" sz="1600" dirty="0" smtClean="0">
              <a:latin typeface="+mj-lt"/>
            </a:endParaRPr>
          </a:p>
          <a:p>
            <a:pPr lvl="0">
              <a:spcBef>
                <a:spcPts val="600"/>
              </a:spcBef>
            </a:pPr>
            <a:r>
              <a:rPr lang="pl-PL" sz="1600" dirty="0">
                <a:latin typeface="+mj-lt"/>
              </a:rPr>
              <a:t> </a:t>
            </a:r>
            <a:r>
              <a:rPr lang="pl-PL" sz="1600" dirty="0" smtClean="0">
                <a:latin typeface="+mj-lt"/>
              </a:rPr>
              <a:t>                 - spotkań </a:t>
            </a:r>
            <a:r>
              <a:rPr lang="pl-PL" sz="1600" dirty="0">
                <a:latin typeface="+mj-lt"/>
              </a:rPr>
              <a:t>informacyjno-konsultacyjnych, </a:t>
            </a:r>
          </a:p>
          <a:p>
            <a:pPr lvl="0">
              <a:spcBef>
                <a:spcPts val="600"/>
              </a:spcBef>
            </a:pPr>
            <a:r>
              <a:rPr lang="pl-PL" sz="1600" dirty="0" smtClean="0">
                <a:latin typeface="+mj-lt"/>
              </a:rPr>
              <a:t>                  - szkoleń </a:t>
            </a:r>
            <a:r>
              <a:rPr lang="pl-PL" sz="1600" dirty="0">
                <a:latin typeface="+mj-lt"/>
              </a:rPr>
              <a:t>warsztatowych,</a:t>
            </a:r>
          </a:p>
          <a:p>
            <a:pPr>
              <a:spcBef>
                <a:spcPts val="600"/>
              </a:spcBef>
            </a:pPr>
            <a:r>
              <a:rPr lang="pl-PL" sz="1600" dirty="0" smtClean="0">
                <a:latin typeface="+mj-lt"/>
              </a:rPr>
              <a:t>                  - doradztwa </a:t>
            </a:r>
            <a:r>
              <a:rPr lang="pl-PL" sz="1600" dirty="0">
                <a:latin typeface="+mj-lt"/>
              </a:rPr>
              <a:t>realizowanego w siedzibie </a:t>
            </a:r>
            <a:r>
              <a:rPr lang="pl-PL" sz="1600" dirty="0" smtClean="0">
                <a:latin typeface="+mj-lt"/>
              </a:rPr>
              <a:t>JST ( spotkania/szkolenia doradcze)</a:t>
            </a:r>
            <a:endParaRPr lang="pl-PL" sz="1600" dirty="0"/>
          </a:p>
          <a:p>
            <a:pPr lvl="0">
              <a:spcBef>
                <a:spcPts val="600"/>
              </a:spcBef>
            </a:pPr>
            <a:r>
              <a:rPr lang="pl-PL" sz="1600" dirty="0" smtClean="0">
                <a:latin typeface="+mj-lt"/>
              </a:rPr>
              <a:t>                  - doradztwa </a:t>
            </a:r>
            <a:r>
              <a:rPr lang="pl-PL" sz="1600" dirty="0">
                <a:latin typeface="+mj-lt"/>
              </a:rPr>
              <a:t>zdalnego (on-line),</a:t>
            </a:r>
          </a:p>
          <a:p>
            <a:pPr lvl="0">
              <a:spcBef>
                <a:spcPts val="600"/>
              </a:spcBef>
            </a:pPr>
            <a:r>
              <a:rPr lang="pl-PL" sz="1600" dirty="0" smtClean="0">
                <a:latin typeface="+mj-lt"/>
              </a:rPr>
              <a:t>6. Doradztwo realizowane jest </a:t>
            </a:r>
            <a:r>
              <a:rPr lang="pl-PL" sz="1600" b="1" dirty="0" smtClean="0">
                <a:latin typeface="+mj-lt"/>
              </a:rPr>
              <a:t>przez 8 miesięcy tj. od października 2022 roku do maja 2023 roku. </a:t>
            </a:r>
          </a:p>
          <a:p>
            <a:pPr lvl="0">
              <a:spcBef>
                <a:spcPts val="600"/>
              </a:spcBef>
            </a:pPr>
            <a:endParaRPr lang="pl-PL" sz="16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pl-PL" sz="16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28950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01638" y="194469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/>
              </a:rPr>
              <a:t>Wnioski i wyniki ewaluacji po pilotażu</a:t>
            </a:r>
            <a:r>
              <a:rPr kumimoji="0" lang="pl-PL" sz="32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/>
              </a:rPr>
              <a:t> modelu </a:t>
            </a:r>
            <a:r>
              <a:rPr kumimoji="0" lang="pl-PL" sz="320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/>
              </a:rPr>
              <a:t>Doradztwa dla JST </a:t>
            </a:r>
            <a:r>
              <a:rPr kumimoji="0" lang="pl-PL" sz="32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/>
              </a:rPr>
              <a:t>  </a:t>
            </a:r>
            <a:endParaRPr kumimoji="0" lang="pl-PL" sz="320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84186" y="1676810"/>
            <a:ext cx="8269116" cy="3263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84188" y="1270472"/>
            <a:ext cx="7878415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600" dirty="0" smtClean="0">
              <a:latin typeface="+mj-lt"/>
            </a:endParaRPr>
          </a:p>
          <a:p>
            <a:r>
              <a:rPr lang="pl-PL" sz="1600" u="sng" dirty="0" smtClean="0">
                <a:latin typeface="+mj-lt"/>
              </a:rPr>
              <a:t>Ogólne: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w</a:t>
            </a:r>
            <a:r>
              <a:rPr lang="pl-PL" sz="1600" dirty="0" smtClean="0">
                <a:latin typeface="+mj-lt"/>
              </a:rPr>
              <a:t>ypracowany model </a:t>
            </a:r>
            <a:r>
              <a:rPr lang="pl-PL" sz="1600" i="1" dirty="0" smtClean="0">
                <a:latin typeface="+mj-lt"/>
              </a:rPr>
              <a:t>Doradztwa dla JST </a:t>
            </a:r>
            <a:r>
              <a:rPr lang="pl-PL" sz="1600" dirty="0" smtClean="0">
                <a:latin typeface="+mj-lt"/>
              </a:rPr>
              <a:t>spełnia oczekiwania związane z uruchamianiem </a:t>
            </a:r>
            <a:br>
              <a:rPr lang="pl-PL" sz="1600" dirty="0" smtClean="0">
                <a:latin typeface="+mj-lt"/>
              </a:rPr>
            </a:br>
            <a:r>
              <a:rPr lang="pl-PL" sz="1600" dirty="0" smtClean="0">
                <a:latin typeface="+mj-lt"/>
              </a:rPr>
              <a:t>w jednostkach samorządu terytorialnego procesów ukierunkowanych na poprawę jakości świadczonych usług edukacyjnych,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w</a:t>
            </a:r>
            <a:r>
              <a:rPr lang="pl-PL" sz="1600" dirty="0" smtClean="0">
                <a:latin typeface="+mj-lt"/>
              </a:rPr>
              <a:t>ystępują (w dalszym ciągu) trudności w diagnozowaniu stanu lokalnej oświaty w oparciu </a:t>
            </a:r>
            <a:br>
              <a:rPr lang="pl-PL" sz="1600" dirty="0" smtClean="0">
                <a:latin typeface="+mj-lt"/>
              </a:rPr>
            </a:br>
            <a:r>
              <a:rPr lang="pl-PL" sz="1600" dirty="0" smtClean="0">
                <a:latin typeface="+mj-lt"/>
              </a:rPr>
              <a:t>o wskaźniki (brak analizy danych i podejmowania w oparciu o zebrane dane decyzji zarządczych, w dalszym ciągu dominuje bieżące administrowanie niż planowane zarządzanie),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+mj-lt"/>
              </a:rPr>
              <a:t>duże znaczenie spotkań w siedzibach JST (wsparcie doradców w prowadzeniu debat </a:t>
            </a:r>
            <a:br>
              <a:rPr lang="pl-PL" sz="1600" dirty="0" smtClean="0">
                <a:latin typeface="+mj-lt"/>
              </a:rPr>
            </a:br>
            <a:r>
              <a:rPr lang="pl-PL" sz="1600" dirty="0" smtClean="0">
                <a:latin typeface="+mj-lt"/>
              </a:rPr>
              <a:t>i spotkań dialogowych, motywowanie kadry JST, inicjowanie działań, otwieranie na nowe doświadczenia, włączanie większych grup interesariuszy w realizowane działania, zderzenie różnych punktów widzenia na oświatę oraz metod działania i rozwiązywania problemów, szersze kontakty interpersonalne, więcej dyskusji o problemach czy wzywaniach (w ogóle </a:t>
            </a:r>
            <a:br>
              <a:rPr lang="pl-PL" sz="1600" dirty="0" smtClean="0">
                <a:latin typeface="+mj-lt"/>
              </a:rPr>
            </a:br>
            <a:r>
              <a:rPr lang="pl-PL" sz="1600" dirty="0" smtClean="0">
                <a:latin typeface="+mj-lt"/>
              </a:rPr>
              <a:t>o oświacie) itd.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+mj-lt"/>
              </a:rPr>
              <a:t>wzrosło </a:t>
            </a:r>
            <a:r>
              <a:rPr lang="pl-PL" sz="1600" dirty="0">
                <a:latin typeface="+mj-lt"/>
              </a:rPr>
              <a:t>zaangażowanie dużej grupy interesariuszy w działania rozwojowe realizowane </a:t>
            </a:r>
            <a:br>
              <a:rPr lang="pl-PL" sz="1600" dirty="0">
                <a:latin typeface="+mj-lt"/>
              </a:rPr>
            </a:br>
            <a:r>
              <a:rPr lang="pl-PL" sz="1600" dirty="0">
                <a:latin typeface="+mj-lt"/>
              </a:rPr>
              <a:t>w oparciu o model np. dyrektorów szkół, ekspertów, przedstawicieli organizacji pozarządowych i instytucji, rodziców, uczniów itp.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25093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98021" y="528889"/>
            <a:ext cx="68496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800" kern="0" dirty="0">
                <a:latin typeface="+mj-lt"/>
                <a:cs typeface="Arial"/>
              </a:rPr>
              <a:t>Wnioski i wyniki ewaluacji po pilotażu modelu </a:t>
            </a:r>
            <a:r>
              <a:rPr lang="pl-PL" sz="2800" i="1" kern="0" dirty="0">
                <a:latin typeface="+mj-lt"/>
                <a:cs typeface="Arial"/>
              </a:rPr>
              <a:t>Doradztwa dla JST – cd. </a:t>
            </a:r>
            <a:endParaRPr lang="pl-PL" sz="2800" i="1" kern="0" dirty="0" smtClean="0">
              <a:latin typeface="+mj-lt"/>
              <a:cs typeface="Arial"/>
            </a:endParaRPr>
          </a:p>
          <a:p>
            <a:pPr algn="ctr"/>
            <a:r>
              <a:rPr lang="pl-PL" sz="2800" i="1" kern="0" dirty="0" smtClean="0">
                <a:latin typeface="+mj-lt"/>
                <a:cs typeface="Arial"/>
              </a:rPr>
              <a:t>  </a:t>
            </a:r>
            <a:endParaRPr lang="pl-PL" sz="2800" i="1" kern="0" dirty="0">
              <a:latin typeface="+mj-lt"/>
              <a:cs typeface="Arial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73082" y="1712422"/>
            <a:ext cx="7714213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+mj-lt"/>
              </a:rPr>
              <a:t>duży wpływ organizacji pracy i metod zarządzania w JST na realizację zadań wynikających z przyjętych w modelu założeń (inne oczekiwania, chęć podążania za intuicją a nie twardymi danymi, chciejstwo, brak elementów strategicznego zarządzania,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+mj-lt"/>
              </a:rPr>
              <a:t>dzięki uruchamianym działaniom w ramach modelu, lokalnie poprawia się postrzeganie oświaty (w tym także działań urzędu na rzecz oświaty),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r</a:t>
            </a:r>
            <a:r>
              <a:rPr lang="pl-PL" sz="1600" dirty="0" smtClean="0">
                <a:latin typeface="+mj-lt"/>
              </a:rPr>
              <a:t>ealizowane działania przyczyniły się do poprawy jakości współpracy samorządowców </a:t>
            </a:r>
            <a:br>
              <a:rPr lang="pl-PL" sz="1600" dirty="0" smtClean="0">
                <a:latin typeface="+mj-lt"/>
              </a:rPr>
            </a:br>
            <a:r>
              <a:rPr lang="pl-PL" sz="1600" dirty="0" smtClean="0">
                <a:latin typeface="+mj-lt"/>
              </a:rPr>
              <a:t>z innymi grupami interesariuszy (np. dyrektorami, organizacjami pozarządowymi) oraz integracji społeczności lokalnej. Coraz częściej współpraca oparta była o wnikliwe analizy potrzeb społecznych, wybrzmiałych podczas spotkań czy lokalnych debat.  </a:t>
            </a:r>
          </a:p>
          <a:p>
            <a:pPr>
              <a:spcBef>
                <a:spcPts val="600"/>
              </a:spcBef>
            </a:pPr>
            <a:r>
              <a:rPr lang="pl-PL" sz="1600" dirty="0" smtClean="0">
                <a:latin typeface="+mj-lt"/>
              </a:rPr>
              <a:t>    </a:t>
            </a:r>
            <a:endParaRPr lang="pl-PL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507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19088" y="1268413"/>
            <a:ext cx="7940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600" u="sng" dirty="0" smtClean="0">
              <a:latin typeface="+mj-lt"/>
            </a:endParaRPr>
          </a:p>
          <a:p>
            <a:r>
              <a:rPr lang="pl-PL" sz="1600" u="sng" dirty="0" smtClean="0">
                <a:latin typeface="+mj-lt"/>
              </a:rPr>
              <a:t>Szczegółowe</a:t>
            </a:r>
            <a:r>
              <a:rPr lang="pl-PL" sz="1600" u="sng" dirty="0">
                <a:latin typeface="+mj-lt"/>
              </a:rPr>
              <a:t>, związane z tworzeniem i realizacją HDR-ów: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problemy z doborem narzędzi i rozwiązań zarządczych oraz wspierających personalny rozwój organizacji do HDR-ów,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t</a:t>
            </a:r>
            <a:r>
              <a:rPr lang="pl-PL" sz="1600" dirty="0" smtClean="0">
                <a:latin typeface="+mj-lt"/>
              </a:rPr>
              <a:t>rudności w formułowaniu </a:t>
            </a:r>
            <a:r>
              <a:rPr lang="pl-PL" sz="1600" dirty="0">
                <a:latin typeface="+mj-lt"/>
              </a:rPr>
              <a:t>wskaźników/mierników w ramach monitorowania realizacji </a:t>
            </a:r>
            <a:br>
              <a:rPr lang="pl-PL" sz="1600" dirty="0">
                <a:latin typeface="+mj-lt"/>
              </a:rPr>
            </a:br>
            <a:r>
              <a:rPr lang="pl-PL" sz="1600" dirty="0">
                <a:latin typeface="+mj-lt"/>
              </a:rPr>
              <a:t>HDR-ów,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+mj-lt"/>
              </a:rPr>
              <a:t>trudności </a:t>
            </a:r>
            <a:r>
              <a:rPr lang="pl-PL" sz="1600" dirty="0">
                <a:latin typeface="+mj-lt"/>
              </a:rPr>
              <a:t>we wskazaniu osób odpowiedzialnych za realizację poszczególnych zadań w HDR, wynikające z braku wiedzy lub niejasnych kompetencji pracowników urzędu,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t</a:t>
            </a:r>
            <a:r>
              <a:rPr lang="pl-PL" sz="1600" dirty="0" smtClean="0">
                <a:latin typeface="+mj-lt"/>
              </a:rPr>
              <a:t>rudności w formułowaniu </a:t>
            </a:r>
            <a:r>
              <a:rPr lang="pl-PL" sz="1600" dirty="0">
                <a:latin typeface="+mj-lt"/>
              </a:rPr>
              <a:t>celów własnych działań ( w HDR-ach),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HDR-y „pisane na kolanie,” niespójne wewnętrznie, </a:t>
            </a:r>
            <a:r>
              <a:rPr lang="pl-PL" sz="1600" dirty="0" smtClean="0">
                <a:latin typeface="+mj-lt"/>
              </a:rPr>
              <a:t>z błędami,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n</a:t>
            </a:r>
            <a:r>
              <a:rPr lang="pl-PL" sz="1600" dirty="0" smtClean="0">
                <a:latin typeface="+mj-lt"/>
              </a:rPr>
              <a:t>ie realizowanie HDR-ów, działań zaplanowanych w HDR-ach.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+mj-lt"/>
              </a:rPr>
              <a:t>skokowa realizacja zadań przez samorządowców (od spotkania do spotkania).           </a:t>
            </a:r>
            <a:endParaRPr lang="pl-PL" sz="1600" dirty="0">
              <a:latin typeface="+mj-lt"/>
            </a:endParaRPr>
          </a:p>
        </p:txBody>
      </p:sp>
      <p:sp>
        <p:nvSpPr>
          <p:cNvPr id="307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8" name="Prostokąt 8"/>
          <p:cNvSpPr>
            <a:spLocks noChangeArrowheads="1"/>
          </p:cNvSpPr>
          <p:nvPr/>
        </p:nvSpPr>
        <p:spPr bwMode="auto">
          <a:xfrm>
            <a:off x="618308" y="374469"/>
            <a:ext cx="79137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pl-PL" sz="2800" kern="0" dirty="0">
                <a:latin typeface="+mj-lt"/>
                <a:cs typeface="Arial"/>
              </a:rPr>
              <a:t>Wnioski i wyniki ewaluacji po pilotażu modelu </a:t>
            </a:r>
            <a:r>
              <a:rPr lang="pl-PL" sz="2800" i="1" kern="0" dirty="0">
                <a:latin typeface="+mj-lt"/>
                <a:cs typeface="Arial"/>
              </a:rPr>
              <a:t>Doradztwa dla JST </a:t>
            </a:r>
            <a:r>
              <a:rPr lang="pl-PL" sz="2800" i="1" kern="0" dirty="0" smtClean="0">
                <a:latin typeface="+mj-lt"/>
                <a:cs typeface="Arial"/>
              </a:rPr>
              <a:t>– cd.   </a:t>
            </a:r>
            <a:endParaRPr lang="pl-PL" sz="2800" i="1" kern="0" dirty="0">
              <a:latin typeface="+mj-lt"/>
              <a:cs typeface="Arial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01638" y="182109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Arial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84187" y="1676810"/>
            <a:ext cx="7886700" cy="3263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18308" y="1149531"/>
            <a:ext cx="8238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>
                <a:latin typeface="+mj-lt"/>
              </a:rPr>
              <a:t> </a:t>
            </a:r>
            <a:endParaRPr lang="pl-PL" sz="1400" dirty="0">
              <a:latin typeface="+mj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18309" y="5058113"/>
            <a:ext cx="8238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b="1" dirty="0" smtClean="0">
              <a:latin typeface="+mj-lt"/>
            </a:endParaRPr>
          </a:p>
          <a:p>
            <a:r>
              <a:rPr lang="pl-PL" b="1" dirty="0"/>
              <a:t>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345689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896</TotalTime>
  <Words>3503</Words>
  <Application>Microsoft Office PowerPoint</Application>
  <PresentationFormat>Pokaz na ekranie (4:3)</PresentationFormat>
  <Paragraphs>503</Paragraphs>
  <Slides>25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Jednostki zrekrutowane do Doradztwa dla JST  - Grupa nr 1-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Czajka</dc:creator>
  <cp:lastModifiedBy>Dorota Jastrzębska</cp:lastModifiedBy>
  <cp:revision>229</cp:revision>
  <dcterms:created xsi:type="dcterms:W3CDTF">2019-04-26T07:45:51Z</dcterms:created>
  <dcterms:modified xsi:type="dcterms:W3CDTF">2022-10-21T10:11:04Z</dcterms:modified>
</cp:coreProperties>
</file>