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35" r:id="rId2"/>
    <p:sldId id="415" r:id="rId3"/>
    <p:sldId id="463" r:id="rId4"/>
    <p:sldId id="416" r:id="rId5"/>
    <p:sldId id="456" r:id="rId6"/>
    <p:sldId id="457" r:id="rId7"/>
    <p:sldId id="469" r:id="rId8"/>
    <p:sldId id="370" r:id="rId9"/>
    <p:sldId id="470" r:id="rId10"/>
    <p:sldId id="472" r:id="rId11"/>
    <p:sldId id="473" r:id="rId12"/>
    <p:sldId id="381" r:id="rId13"/>
    <p:sldId id="468" r:id="rId14"/>
    <p:sldId id="467" r:id="rId15"/>
    <p:sldId id="380" r:id="rId16"/>
    <p:sldId id="474" r:id="rId17"/>
    <p:sldId id="475" r:id="rId18"/>
    <p:sldId id="379" r:id="rId19"/>
    <p:sldId id="476" r:id="rId20"/>
    <p:sldId id="477" r:id="rId21"/>
    <p:sldId id="378" r:id="rId22"/>
    <p:sldId id="478" r:id="rId23"/>
    <p:sldId id="479" r:id="rId24"/>
    <p:sldId id="377" r:id="rId25"/>
    <p:sldId id="480" r:id="rId26"/>
    <p:sldId id="481" r:id="rId27"/>
    <p:sldId id="490" r:id="rId28"/>
    <p:sldId id="482" r:id="rId29"/>
    <p:sldId id="483" r:id="rId30"/>
    <p:sldId id="491" r:id="rId31"/>
    <p:sldId id="484" r:id="rId32"/>
    <p:sldId id="500" r:id="rId33"/>
    <p:sldId id="485" r:id="rId34"/>
    <p:sldId id="492" r:id="rId35"/>
    <p:sldId id="493" r:id="rId36"/>
    <p:sldId id="488" r:id="rId37"/>
    <p:sldId id="496" r:id="rId38"/>
    <p:sldId id="489" r:id="rId39"/>
    <p:sldId id="497" r:id="rId40"/>
    <p:sldId id="501" r:id="rId41"/>
    <p:sldId id="495" r:id="rId42"/>
    <p:sldId id="486" r:id="rId43"/>
    <p:sldId id="487" r:id="rId44"/>
    <p:sldId id="502" r:id="rId45"/>
    <p:sldId id="494" r:id="rId46"/>
    <p:sldId id="498" r:id="rId47"/>
    <p:sldId id="499" r:id="rId48"/>
    <p:sldId id="503" r:id="rId49"/>
    <p:sldId id="505" r:id="rId50"/>
    <p:sldId id="41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3617" autoAdjust="0"/>
  </p:normalViewPr>
  <p:slideViewPr>
    <p:cSldViewPr snapToGrid="0">
      <p:cViewPr varScale="1">
        <p:scale>
          <a:sx n="108" d="100"/>
          <a:sy n="10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AE2FE-8ADD-45ED-9CEE-73AAA46C5B2B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83202476-3C83-4364-9213-3CA9611F6069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Krok 1. Poznanie sytuacji</a:t>
          </a:r>
        </a:p>
      </dgm:t>
    </dgm:pt>
    <dgm:pt modelId="{F65F7721-76F9-4D01-928C-CA13F61F5A9C}" type="parTrans" cxnId="{917016D4-D943-4E51-AAE6-89FA41B77CB3}">
      <dgm:prSet/>
      <dgm:spPr/>
      <dgm:t>
        <a:bodyPr/>
        <a:lstStyle/>
        <a:p>
          <a:endParaRPr lang="pl-PL"/>
        </a:p>
      </dgm:t>
    </dgm:pt>
    <dgm:pt modelId="{9C33B6BE-A9D0-486B-A596-B5077C55105E}" type="sibTrans" cxnId="{917016D4-D943-4E51-AAE6-89FA41B77CB3}">
      <dgm:prSet/>
      <dgm:spPr/>
      <dgm:t>
        <a:bodyPr/>
        <a:lstStyle/>
        <a:p>
          <a:endParaRPr lang="pl-PL"/>
        </a:p>
      </dgm:t>
    </dgm:pt>
    <dgm:pt modelId="{1E26A2EF-D08D-4DE9-B9D7-BA5418DAB233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Krok 2. Określenie stanu docelowego</a:t>
          </a:r>
        </a:p>
      </dgm:t>
    </dgm:pt>
    <dgm:pt modelId="{DC79B2AE-203E-43F1-B1A9-6278D637AC0B}" type="parTrans" cxnId="{933D827B-8BDE-4C59-AFF0-A582CFF6521E}">
      <dgm:prSet/>
      <dgm:spPr/>
      <dgm:t>
        <a:bodyPr/>
        <a:lstStyle/>
        <a:p>
          <a:endParaRPr lang="pl-PL"/>
        </a:p>
      </dgm:t>
    </dgm:pt>
    <dgm:pt modelId="{F04D8730-B0AC-4053-8688-82071EBD0650}" type="sibTrans" cxnId="{933D827B-8BDE-4C59-AFF0-A582CFF6521E}">
      <dgm:prSet/>
      <dgm:spPr/>
      <dgm:t>
        <a:bodyPr/>
        <a:lstStyle/>
        <a:p>
          <a:endParaRPr lang="pl-PL"/>
        </a:p>
      </dgm:t>
    </dgm:pt>
    <dgm:pt modelId="{54DEECF7-F682-45BD-9B54-B459C2FA70D4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Jak chcemy, żeby było?</a:t>
          </a:r>
        </a:p>
      </dgm:t>
    </dgm:pt>
    <dgm:pt modelId="{D86CB544-0EF5-4AF9-BF33-8FCB45C9A804}" type="parTrans" cxnId="{EE9565D6-317F-47F4-B407-81EB0BF83E55}">
      <dgm:prSet/>
      <dgm:spPr/>
      <dgm:t>
        <a:bodyPr/>
        <a:lstStyle/>
        <a:p>
          <a:endParaRPr lang="pl-PL"/>
        </a:p>
      </dgm:t>
    </dgm:pt>
    <dgm:pt modelId="{AFEE6545-5E9C-4A77-8B64-84DFF6462760}" type="sibTrans" cxnId="{EE9565D6-317F-47F4-B407-81EB0BF83E55}">
      <dgm:prSet/>
      <dgm:spPr/>
      <dgm:t>
        <a:bodyPr/>
        <a:lstStyle/>
        <a:p>
          <a:endParaRPr lang="pl-PL"/>
        </a:p>
      </dgm:t>
    </dgm:pt>
    <dgm:pt modelId="{83388D56-8767-4D80-973E-7435A0BF24BC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Krok 3. Szukanie przyczyn</a:t>
          </a:r>
        </a:p>
      </dgm:t>
    </dgm:pt>
    <dgm:pt modelId="{54601321-36F4-472B-8996-069B3AD8A664}" type="parTrans" cxnId="{D7D5678F-46E8-49C4-9C80-3EABD8AACC9A}">
      <dgm:prSet/>
      <dgm:spPr/>
      <dgm:t>
        <a:bodyPr/>
        <a:lstStyle/>
        <a:p>
          <a:endParaRPr lang="pl-PL"/>
        </a:p>
      </dgm:t>
    </dgm:pt>
    <dgm:pt modelId="{93C281E7-7E30-4261-AB93-23263174EEC3}" type="sibTrans" cxnId="{D7D5678F-46E8-49C4-9C80-3EABD8AACC9A}">
      <dgm:prSet/>
      <dgm:spPr/>
      <dgm:t>
        <a:bodyPr/>
        <a:lstStyle/>
        <a:p>
          <a:endParaRPr lang="pl-PL"/>
        </a:p>
      </dgm:t>
    </dgm:pt>
    <dgm:pt modelId="{6466B529-FC7A-4B16-B481-2FF13DEFDFBC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Co powoduje, że nie mamy stanu docelowego?</a:t>
          </a:r>
        </a:p>
      </dgm:t>
    </dgm:pt>
    <dgm:pt modelId="{77578247-6CBB-4F34-BDBD-6DC07EDF66B1}" type="parTrans" cxnId="{A241F569-85EE-4358-A4BD-6C9238D18854}">
      <dgm:prSet/>
      <dgm:spPr/>
      <dgm:t>
        <a:bodyPr/>
        <a:lstStyle/>
        <a:p>
          <a:endParaRPr lang="pl-PL"/>
        </a:p>
      </dgm:t>
    </dgm:pt>
    <dgm:pt modelId="{FCB991D9-7530-4911-B986-171970FE75CF}" type="sibTrans" cxnId="{A241F569-85EE-4358-A4BD-6C9238D18854}">
      <dgm:prSet/>
      <dgm:spPr/>
      <dgm:t>
        <a:bodyPr/>
        <a:lstStyle/>
        <a:p>
          <a:endParaRPr lang="pl-PL"/>
        </a:p>
      </dgm:t>
    </dgm:pt>
    <dgm:pt modelId="{2908C6BC-30A9-4D02-A8B6-F215F3C8B3EC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Krok 4. Zdefiniowanie luki</a:t>
          </a:r>
        </a:p>
        <a:p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8D1EC-7323-494C-A63E-316574D3C636}" type="parTrans" cxnId="{EA93535F-7BDD-4248-8F2B-9F11F7A25736}">
      <dgm:prSet/>
      <dgm:spPr/>
      <dgm:t>
        <a:bodyPr/>
        <a:lstStyle/>
        <a:p>
          <a:endParaRPr lang="pl-PL"/>
        </a:p>
      </dgm:t>
    </dgm:pt>
    <dgm:pt modelId="{98DD561F-5C07-44C3-B369-A0ECB5D55CB4}" type="sibTrans" cxnId="{EA93535F-7BDD-4248-8F2B-9F11F7A25736}">
      <dgm:prSet/>
      <dgm:spPr/>
      <dgm:t>
        <a:bodyPr/>
        <a:lstStyle/>
        <a:p>
          <a:endParaRPr lang="pl-PL"/>
        </a:p>
      </dgm:t>
    </dgm:pt>
    <dgm:pt modelId="{8C2991D2-66F4-4E74-A0A9-D71C0A560255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Jaki obszar do rozwoju jest kluczowy, aby osiągnąć stan docelowy?</a:t>
          </a:r>
        </a:p>
      </dgm:t>
    </dgm:pt>
    <dgm:pt modelId="{ED000E0B-5891-4764-8FD7-D682F3AC8094}" type="parTrans" cxnId="{3448EB1E-0A5B-4889-B2AD-E54550A766EA}">
      <dgm:prSet/>
      <dgm:spPr/>
      <dgm:t>
        <a:bodyPr/>
        <a:lstStyle/>
        <a:p>
          <a:endParaRPr lang="pl-PL"/>
        </a:p>
      </dgm:t>
    </dgm:pt>
    <dgm:pt modelId="{2399C647-A28C-4086-AAA9-D9CC010F712F}" type="sibTrans" cxnId="{3448EB1E-0A5B-4889-B2AD-E54550A766EA}">
      <dgm:prSet/>
      <dgm:spPr/>
      <dgm:t>
        <a:bodyPr/>
        <a:lstStyle/>
        <a:p>
          <a:endParaRPr lang="pl-PL"/>
        </a:p>
      </dgm:t>
    </dgm:pt>
    <dgm:pt modelId="{7F87A94B-E034-440C-81B0-4906CEF3EDB3}">
      <dgm:prSet phldrT="[Tekst]" custT="1"/>
      <dgm:spPr/>
      <dgm:t>
        <a:bodyPr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Jak jest?</a:t>
          </a:r>
        </a:p>
      </dgm:t>
    </dgm:pt>
    <dgm:pt modelId="{73994E46-4CDB-43E5-8B63-F4F4BC17A2C6}" type="parTrans" cxnId="{5A1E2C56-F244-4C72-8DF0-84FEF3F62C7E}">
      <dgm:prSet/>
      <dgm:spPr/>
      <dgm:t>
        <a:bodyPr/>
        <a:lstStyle/>
        <a:p>
          <a:endParaRPr lang="pl-PL"/>
        </a:p>
      </dgm:t>
    </dgm:pt>
    <dgm:pt modelId="{800799D5-BD17-4D3F-8138-C2A56E086D78}" type="sibTrans" cxnId="{5A1E2C56-F244-4C72-8DF0-84FEF3F62C7E}">
      <dgm:prSet/>
      <dgm:spPr/>
      <dgm:t>
        <a:bodyPr/>
        <a:lstStyle/>
        <a:p>
          <a:endParaRPr lang="pl-PL"/>
        </a:p>
      </dgm:t>
    </dgm:pt>
    <dgm:pt modelId="{0BD85F03-0E57-44A2-96D0-F5AA049411AA}" type="pres">
      <dgm:prSet presAssocID="{509AE2FE-8ADD-45ED-9CEE-73AAA46C5B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17D6F98-E05B-42CB-8DEE-E1BF26AE7C36}" type="pres">
      <dgm:prSet presAssocID="{83202476-3C83-4364-9213-3CA9611F6069}" presName="linNode" presStyleCnt="0"/>
      <dgm:spPr/>
    </dgm:pt>
    <dgm:pt modelId="{2828A8BA-53FE-48AB-8057-FB7A6FC0F67D}" type="pres">
      <dgm:prSet presAssocID="{83202476-3C83-4364-9213-3CA9611F606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E49F18-A985-41A8-B89F-6745EEB0E28A}" type="pres">
      <dgm:prSet presAssocID="{83202476-3C83-4364-9213-3CA9611F606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A18376-1D71-4F06-8FCA-219BB26DC9D5}" type="pres">
      <dgm:prSet presAssocID="{9C33B6BE-A9D0-486B-A596-B5077C55105E}" presName="spacing" presStyleCnt="0"/>
      <dgm:spPr/>
    </dgm:pt>
    <dgm:pt modelId="{10D9E832-6C12-4CF6-AFFD-F055B9F4EBF9}" type="pres">
      <dgm:prSet presAssocID="{1E26A2EF-D08D-4DE9-B9D7-BA5418DAB233}" presName="linNode" presStyleCnt="0"/>
      <dgm:spPr/>
    </dgm:pt>
    <dgm:pt modelId="{6DED8F73-6262-4483-9BD6-4FD93F105320}" type="pres">
      <dgm:prSet presAssocID="{1E26A2EF-D08D-4DE9-B9D7-BA5418DAB233}" presName="parentShp" presStyleLbl="node1" presStyleIdx="1" presStyleCnt="4" custLinFactNeighborX="596" custLinFactNeighborY="51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BB4D44-5815-4A1D-AA6E-0294E9915C94}" type="pres">
      <dgm:prSet presAssocID="{1E26A2EF-D08D-4DE9-B9D7-BA5418DAB23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96D291-4B95-4944-BF87-67861E5F8A02}" type="pres">
      <dgm:prSet presAssocID="{F04D8730-B0AC-4053-8688-82071EBD0650}" presName="spacing" presStyleCnt="0"/>
      <dgm:spPr/>
    </dgm:pt>
    <dgm:pt modelId="{452872A2-8265-4750-9ED1-CD7DD5E27579}" type="pres">
      <dgm:prSet presAssocID="{83388D56-8767-4D80-973E-7435A0BF24BC}" presName="linNode" presStyleCnt="0"/>
      <dgm:spPr/>
    </dgm:pt>
    <dgm:pt modelId="{E63D1534-F9F5-4EE4-9D81-8AC57B730FE9}" type="pres">
      <dgm:prSet presAssocID="{83388D56-8767-4D80-973E-7435A0BF24B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1C0481-DEEA-4E06-95B4-E54A9FBF1CD7}" type="pres">
      <dgm:prSet presAssocID="{83388D56-8767-4D80-973E-7435A0BF24B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A4BBEF-835B-4F8D-B13E-ED570B3B4542}" type="pres">
      <dgm:prSet presAssocID="{93C281E7-7E30-4261-AB93-23263174EEC3}" presName="spacing" presStyleCnt="0"/>
      <dgm:spPr/>
    </dgm:pt>
    <dgm:pt modelId="{E8CCEE1D-8735-48BB-A653-E910A376826C}" type="pres">
      <dgm:prSet presAssocID="{2908C6BC-30A9-4D02-A8B6-F215F3C8B3EC}" presName="linNode" presStyleCnt="0"/>
      <dgm:spPr/>
    </dgm:pt>
    <dgm:pt modelId="{6DEA4BF5-3482-4213-A97E-049701138028}" type="pres">
      <dgm:prSet presAssocID="{2908C6BC-30A9-4D02-A8B6-F215F3C8B3E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D5633-2033-407A-A7D5-461048CEDAEF}" type="pres">
      <dgm:prSet presAssocID="{2908C6BC-30A9-4D02-A8B6-F215F3C8B3EC}" presName="childShp" presStyleLbl="bgAccFollowNode1" presStyleIdx="3" presStyleCnt="4" custLinFactNeighborX="551" custLinFactNeighborY="-18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7016D4-D943-4E51-AAE6-89FA41B77CB3}" srcId="{509AE2FE-8ADD-45ED-9CEE-73AAA46C5B2B}" destId="{83202476-3C83-4364-9213-3CA9611F6069}" srcOrd="0" destOrd="0" parTransId="{F65F7721-76F9-4D01-928C-CA13F61F5A9C}" sibTransId="{9C33B6BE-A9D0-486B-A596-B5077C55105E}"/>
    <dgm:cxn modelId="{5A1E2C56-F244-4C72-8DF0-84FEF3F62C7E}" srcId="{83202476-3C83-4364-9213-3CA9611F6069}" destId="{7F87A94B-E034-440C-81B0-4906CEF3EDB3}" srcOrd="0" destOrd="0" parTransId="{73994E46-4CDB-43E5-8B63-F4F4BC17A2C6}" sibTransId="{800799D5-BD17-4D3F-8138-C2A56E086D78}"/>
    <dgm:cxn modelId="{03845437-90EF-4499-A433-0CE3D14613E8}" type="presOf" srcId="{2908C6BC-30A9-4D02-A8B6-F215F3C8B3EC}" destId="{6DEA4BF5-3482-4213-A97E-049701138028}" srcOrd="0" destOrd="0" presId="urn:microsoft.com/office/officeart/2005/8/layout/vList6"/>
    <dgm:cxn modelId="{DD7354BE-5B5E-4BB7-82B3-C632085031F3}" type="presOf" srcId="{54DEECF7-F682-45BD-9B54-B459C2FA70D4}" destId="{CFBB4D44-5815-4A1D-AA6E-0294E9915C94}" srcOrd="0" destOrd="0" presId="urn:microsoft.com/office/officeart/2005/8/layout/vList6"/>
    <dgm:cxn modelId="{4D8737EE-5439-4AAC-A7D7-E640BA3AFA38}" type="presOf" srcId="{83202476-3C83-4364-9213-3CA9611F6069}" destId="{2828A8BA-53FE-48AB-8057-FB7A6FC0F67D}" srcOrd="0" destOrd="0" presId="urn:microsoft.com/office/officeart/2005/8/layout/vList6"/>
    <dgm:cxn modelId="{FA51166D-E5A6-4829-9394-24B08219C67D}" type="presOf" srcId="{509AE2FE-8ADD-45ED-9CEE-73AAA46C5B2B}" destId="{0BD85F03-0E57-44A2-96D0-F5AA049411AA}" srcOrd="0" destOrd="0" presId="urn:microsoft.com/office/officeart/2005/8/layout/vList6"/>
    <dgm:cxn modelId="{A241F569-85EE-4358-A4BD-6C9238D18854}" srcId="{83388D56-8767-4D80-973E-7435A0BF24BC}" destId="{6466B529-FC7A-4B16-B481-2FF13DEFDFBC}" srcOrd="0" destOrd="0" parTransId="{77578247-6CBB-4F34-BDBD-6DC07EDF66B1}" sibTransId="{FCB991D9-7530-4911-B986-171970FE75CF}"/>
    <dgm:cxn modelId="{3448EB1E-0A5B-4889-B2AD-E54550A766EA}" srcId="{2908C6BC-30A9-4D02-A8B6-F215F3C8B3EC}" destId="{8C2991D2-66F4-4E74-A0A9-D71C0A560255}" srcOrd="0" destOrd="0" parTransId="{ED000E0B-5891-4764-8FD7-D682F3AC8094}" sibTransId="{2399C647-A28C-4086-AAA9-D9CC010F712F}"/>
    <dgm:cxn modelId="{D7D5678F-46E8-49C4-9C80-3EABD8AACC9A}" srcId="{509AE2FE-8ADD-45ED-9CEE-73AAA46C5B2B}" destId="{83388D56-8767-4D80-973E-7435A0BF24BC}" srcOrd="2" destOrd="0" parTransId="{54601321-36F4-472B-8996-069B3AD8A664}" sibTransId="{93C281E7-7E30-4261-AB93-23263174EEC3}"/>
    <dgm:cxn modelId="{933D827B-8BDE-4C59-AFF0-A582CFF6521E}" srcId="{509AE2FE-8ADD-45ED-9CEE-73AAA46C5B2B}" destId="{1E26A2EF-D08D-4DE9-B9D7-BA5418DAB233}" srcOrd="1" destOrd="0" parTransId="{DC79B2AE-203E-43F1-B1A9-6278D637AC0B}" sibTransId="{F04D8730-B0AC-4053-8688-82071EBD0650}"/>
    <dgm:cxn modelId="{E5F0598F-FBEF-4213-A43F-4F05E6610B75}" type="presOf" srcId="{7F87A94B-E034-440C-81B0-4906CEF3EDB3}" destId="{F5E49F18-A985-41A8-B89F-6745EEB0E28A}" srcOrd="0" destOrd="0" presId="urn:microsoft.com/office/officeart/2005/8/layout/vList6"/>
    <dgm:cxn modelId="{1CA76094-5CE8-4D57-89AE-4A0B67FD1E6E}" type="presOf" srcId="{1E26A2EF-D08D-4DE9-B9D7-BA5418DAB233}" destId="{6DED8F73-6262-4483-9BD6-4FD93F105320}" srcOrd="0" destOrd="0" presId="urn:microsoft.com/office/officeart/2005/8/layout/vList6"/>
    <dgm:cxn modelId="{A7564DB3-6956-4406-8DE6-99ACC84E8C91}" type="presOf" srcId="{83388D56-8767-4D80-973E-7435A0BF24BC}" destId="{E63D1534-F9F5-4EE4-9D81-8AC57B730FE9}" srcOrd="0" destOrd="0" presId="urn:microsoft.com/office/officeart/2005/8/layout/vList6"/>
    <dgm:cxn modelId="{EA93535F-7BDD-4248-8F2B-9F11F7A25736}" srcId="{509AE2FE-8ADD-45ED-9CEE-73AAA46C5B2B}" destId="{2908C6BC-30A9-4D02-A8B6-F215F3C8B3EC}" srcOrd="3" destOrd="0" parTransId="{8858D1EC-7323-494C-A63E-316574D3C636}" sibTransId="{98DD561F-5C07-44C3-B369-A0ECB5D55CB4}"/>
    <dgm:cxn modelId="{DC430053-ED83-420D-9827-C5229E07C8D9}" type="presOf" srcId="{6466B529-FC7A-4B16-B481-2FF13DEFDFBC}" destId="{4D1C0481-DEEA-4E06-95B4-E54A9FBF1CD7}" srcOrd="0" destOrd="0" presId="urn:microsoft.com/office/officeart/2005/8/layout/vList6"/>
    <dgm:cxn modelId="{EF8BF200-B7B3-4BDA-ADE4-86DA2FCDF23A}" type="presOf" srcId="{8C2991D2-66F4-4E74-A0A9-D71C0A560255}" destId="{B72D5633-2033-407A-A7D5-461048CEDAEF}" srcOrd="0" destOrd="0" presId="urn:microsoft.com/office/officeart/2005/8/layout/vList6"/>
    <dgm:cxn modelId="{EE9565D6-317F-47F4-B407-81EB0BF83E55}" srcId="{1E26A2EF-D08D-4DE9-B9D7-BA5418DAB233}" destId="{54DEECF7-F682-45BD-9B54-B459C2FA70D4}" srcOrd="0" destOrd="0" parTransId="{D86CB544-0EF5-4AF9-BF33-8FCB45C9A804}" sibTransId="{AFEE6545-5E9C-4A77-8B64-84DFF6462760}"/>
    <dgm:cxn modelId="{B3C2A5E8-35E5-4495-8D60-B57E0DFB4A2F}" type="presParOf" srcId="{0BD85F03-0E57-44A2-96D0-F5AA049411AA}" destId="{F17D6F98-E05B-42CB-8DEE-E1BF26AE7C36}" srcOrd="0" destOrd="0" presId="urn:microsoft.com/office/officeart/2005/8/layout/vList6"/>
    <dgm:cxn modelId="{723BE108-34CE-48A3-B18E-6B2E1324FA51}" type="presParOf" srcId="{F17D6F98-E05B-42CB-8DEE-E1BF26AE7C36}" destId="{2828A8BA-53FE-48AB-8057-FB7A6FC0F67D}" srcOrd="0" destOrd="0" presId="urn:microsoft.com/office/officeart/2005/8/layout/vList6"/>
    <dgm:cxn modelId="{09BEA321-CB71-455A-B8F5-C00E367B125D}" type="presParOf" srcId="{F17D6F98-E05B-42CB-8DEE-E1BF26AE7C36}" destId="{F5E49F18-A985-41A8-B89F-6745EEB0E28A}" srcOrd="1" destOrd="0" presId="urn:microsoft.com/office/officeart/2005/8/layout/vList6"/>
    <dgm:cxn modelId="{F45B8C58-0BA5-4085-821C-1CDFE1E4EA4B}" type="presParOf" srcId="{0BD85F03-0E57-44A2-96D0-F5AA049411AA}" destId="{11A18376-1D71-4F06-8FCA-219BB26DC9D5}" srcOrd="1" destOrd="0" presId="urn:microsoft.com/office/officeart/2005/8/layout/vList6"/>
    <dgm:cxn modelId="{BC1E0414-C05F-4184-AE54-980C1D012F8B}" type="presParOf" srcId="{0BD85F03-0E57-44A2-96D0-F5AA049411AA}" destId="{10D9E832-6C12-4CF6-AFFD-F055B9F4EBF9}" srcOrd="2" destOrd="0" presId="urn:microsoft.com/office/officeart/2005/8/layout/vList6"/>
    <dgm:cxn modelId="{5169E7ED-BC9F-44AA-A21B-19BF268B30FA}" type="presParOf" srcId="{10D9E832-6C12-4CF6-AFFD-F055B9F4EBF9}" destId="{6DED8F73-6262-4483-9BD6-4FD93F105320}" srcOrd="0" destOrd="0" presId="urn:microsoft.com/office/officeart/2005/8/layout/vList6"/>
    <dgm:cxn modelId="{E2716945-AFFE-426F-A7F1-3FA8A5C9D357}" type="presParOf" srcId="{10D9E832-6C12-4CF6-AFFD-F055B9F4EBF9}" destId="{CFBB4D44-5815-4A1D-AA6E-0294E9915C94}" srcOrd="1" destOrd="0" presId="urn:microsoft.com/office/officeart/2005/8/layout/vList6"/>
    <dgm:cxn modelId="{09B2DEC7-3897-4DE7-8356-8FC8944B4211}" type="presParOf" srcId="{0BD85F03-0E57-44A2-96D0-F5AA049411AA}" destId="{2D96D291-4B95-4944-BF87-67861E5F8A02}" srcOrd="3" destOrd="0" presId="urn:microsoft.com/office/officeart/2005/8/layout/vList6"/>
    <dgm:cxn modelId="{C841B81D-23F6-47C3-B11D-F0A63696B635}" type="presParOf" srcId="{0BD85F03-0E57-44A2-96D0-F5AA049411AA}" destId="{452872A2-8265-4750-9ED1-CD7DD5E27579}" srcOrd="4" destOrd="0" presId="urn:microsoft.com/office/officeart/2005/8/layout/vList6"/>
    <dgm:cxn modelId="{1FCEBAD9-3160-4165-A007-BDA204CC3D1C}" type="presParOf" srcId="{452872A2-8265-4750-9ED1-CD7DD5E27579}" destId="{E63D1534-F9F5-4EE4-9D81-8AC57B730FE9}" srcOrd="0" destOrd="0" presId="urn:microsoft.com/office/officeart/2005/8/layout/vList6"/>
    <dgm:cxn modelId="{3991AC7E-804C-48AB-8ED5-F4C6EF059489}" type="presParOf" srcId="{452872A2-8265-4750-9ED1-CD7DD5E27579}" destId="{4D1C0481-DEEA-4E06-95B4-E54A9FBF1CD7}" srcOrd="1" destOrd="0" presId="urn:microsoft.com/office/officeart/2005/8/layout/vList6"/>
    <dgm:cxn modelId="{76317134-C0EC-4E6C-A045-3D4D7EA9139B}" type="presParOf" srcId="{0BD85F03-0E57-44A2-96D0-F5AA049411AA}" destId="{43A4BBEF-835B-4F8D-B13E-ED570B3B4542}" srcOrd="5" destOrd="0" presId="urn:microsoft.com/office/officeart/2005/8/layout/vList6"/>
    <dgm:cxn modelId="{7A09DCC5-7CD7-4C1D-9C76-FC29D2DC7296}" type="presParOf" srcId="{0BD85F03-0E57-44A2-96D0-F5AA049411AA}" destId="{E8CCEE1D-8735-48BB-A653-E910A376826C}" srcOrd="6" destOrd="0" presId="urn:microsoft.com/office/officeart/2005/8/layout/vList6"/>
    <dgm:cxn modelId="{EAA5F60C-B357-4774-B5BC-CD918F0BD732}" type="presParOf" srcId="{E8CCEE1D-8735-48BB-A653-E910A376826C}" destId="{6DEA4BF5-3482-4213-A97E-049701138028}" srcOrd="0" destOrd="0" presId="urn:microsoft.com/office/officeart/2005/8/layout/vList6"/>
    <dgm:cxn modelId="{52C9AFDB-BC49-4E1E-BFBF-6D3AF914EE58}" type="presParOf" srcId="{E8CCEE1D-8735-48BB-A653-E910A376826C}" destId="{B72D5633-2033-407A-A7D5-461048CEDA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54BF2-3F4E-489A-B0BF-6320C8406A1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2EBB72-CEBC-4F1B-A880-DA06CB3A5107}">
      <dgm:prSet phldrT="[Tekst]" custT="1"/>
      <dgm:spPr>
        <a:xfrm rot="10800000">
          <a:off x="0" y="1684311"/>
          <a:ext cx="5486400" cy="875632"/>
        </a:xfr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</a:t>
          </a:r>
        </a:p>
        <a:p>
          <a:pPr>
            <a:buNone/>
          </a:pPr>
          <a:endParaRPr lang="pl-PL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A9948F-40B5-4EF1-8F55-512FF0C50344}" type="parTrans" cxnId="{69850CAB-B931-4B1A-A4E7-5956F99F8DA0}">
      <dgm:prSet/>
      <dgm:spPr/>
      <dgm:t>
        <a:bodyPr/>
        <a:lstStyle/>
        <a:p>
          <a:endParaRPr lang="pl-PL"/>
        </a:p>
      </dgm:t>
    </dgm:pt>
    <dgm:pt modelId="{87DD5597-06E3-48CB-A949-487CD43F9FDA}" type="sibTrans" cxnId="{69850CAB-B931-4B1A-A4E7-5956F99F8DA0}">
      <dgm:prSet/>
      <dgm:spPr/>
      <dgm:t>
        <a:bodyPr/>
        <a:lstStyle/>
        <a:p>
          <a:endParaRPr lang="pl-PL"/>
        </a:p>
      </dgm:t>
    </dgm:pt>
    <dgm:pt modelId="{90EFB495-C2D0-41FE-B4DD-4083D534582C}">
      <dgm:prSet phldrT="[Tekst]" custT="1"/>
      <dgm:spPr>
        <a:xfrm>
          <a:off x="47594" y="1962491"/>
          <a:ext cx="2743199" cy="261814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obszary wsparcia </a:t>
          </a:r>
        </a:p>
      </dgm:t>
    </dgm:pt>
    <dgm:pt modelId="{9E6326F3-60ED-44FC-ADB2-8CAD796F94BC}" type="parTrans" cxnId="{0204CF36-9FB4-4694-B8C3-9B50B44E5BE5}">
      <dgm:prSet/>
      <dgm:spPr/>
      <dgm:t>
        <a:bodyPr/>
        <a:lstStyle/>
        <a:p>
          <a:endParaRPr lang="pl-PL"/>
        </a:p>
      </dgm:t>
    </dgm:pt>
    <dgm:pt modelId="{3E87CAD2-CF89-4545-A860-13559DC897DC}" type="sibTrans" cxnId="{0204CF36-9FB4-4694-B8C3-9B50B44E5BE5}">
      <dgm:prSet/>
      <dgm:spPr/>
      <dgm:t>
        <a:bodyPr/>
        <a:lstStyle/>
        <a:p>
          <a:endParaRPr lang="pl-PL"/>
        </a:p>
      </dgm:t>
    </dgm:pt>
    <dgm:pt modelId="{D3D5B547-5514-4F08-821E-D6E099ED3D16}">
      <dgm:prSet phldrT="[Tekst]" custT="1"/>
      <dgm:spPr>
        <a:xfrm rot="10800000">
          <a:off x="0" y="2522237"/>
          <a:ext cx="5486400" cy="875632"/>
        </a:xfr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 (przygotowanie zespołów JST do zebrania danych)</a:t>
          </a:r>
        </a:p>
      </dgm:t>
    </dgm:pt>
    <dgm:pt modelId="{7D9AC44A-26B8-4EEA-93D3-39B9DB1E328F}" type="parTrans" cxnId="{6F608DDA-24DD-4D6C-A918-C6A678A416A1}">
      <dgm:prSet/>
      <dgm:spPr/>
      <dgm:t>
        <a:bodyPr/>
        <a:lstStyle/>
        <a:p>
          <a:endParaRPr lang="pl-PL"/>
        </a:p>
      </dgm:t>
    </dgm:pt>
    <dgm:pt modelId="{2ABBDC27-F20D-41DD-AD86-259B77E6D192}" type="sibTrans" cxnId="{6F608DDA-24DD-4D6C-A918-C6A678A416A1}">
      <dgm:prSet/>
      <dgm:spPr/>
      <dgm:t>
        <a:bodyPr/>
        <a:lstStyle/>
        <a:p>
          <a:endParaRPr lang="pl-PL"/>
        </a:p>
      </dgm:t>
    </dgm:pt>
    <dgm:pt modelId="{B8ADB8CB-C65C-45DE-AE9F-F6BA0CD47FC7}">
      <dgm:prSet phldrT="[Tekst]" custT="1"/>
      <dgm:spPr>
        <a:xfrm>
          <a:off x="0" y="3389329"/>
          <a:ext cx="5486400" cy="569331"/>
        </a:xfr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Zadanie wdrożeniowe (zebranie danych w ramach wybranego przez JST </a:t>
          </a:r>
          <a:r>
            <a:rPr lang="pl-PL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obszaru</a:t>
          </a:r>
          <a:endParaRPr lang="pl-PL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25658CA-AF97-4F79-AD43-B6E594341DD2}" type="parTrans" cxnId="{F0C8CA41-F28A-41A3-91E1-C39E5C4DF956}">
      <dgm:prSet/>
      <dgm:spPr/>
      <dgm:t>
        <a:bodyPr/>
        <a:lstStyle/>
        <a:p>
          <a:endParaRPr lang="pl-PL"/>
        </a:p>
      </dgm:t>
    </dgm:pt>
    <dgm:pt modelId="{9CDBE508-69DA-4754-A204-3D4C966EAF9E}" type="sibTrans" cxnId="{F0C8CA41-F28A-41A3-91E1-C39E5C4DF956}">
      <dgm:prSet/>
      <dgm:spPr/>
      <dgm:t>
        <a:bodyPr/>
        <a:lstStyle/>
        <a:p>
          <a:endParaRPr lang="pl-PL"/>
        </a:p>
      </dgm:t>
    </dgm:pt>
    <dgm:pt modelId="{A1BF7B6E-FBE1-4CE8-9481-0B2E862625D6}">
      <dgm:prSet phldrT="[Tekst]" custT="1"/>
      <dgm:spPr>
        <a:xfrm rot="10800000">
          <a:off x="0" y="861561"/>
          <a:ext cx="5486400" cy="796028"/>
        </a:xfr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2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Konferencja inaugurująca – 2 dni </a:t>
          </a:r>
        </a:p>
      </dgm:t>
    </dgm:pt>
    <dgm:pt modelId="{FF2CF86F-8C69-44D4-887F-92D4B7E9FA82}" type="parTrans" cxnId="{74F0E6C4-BDD9-47AD-9B24-39CC8A0417FE}">
      <dgm:prSet/>
      <dgm:spPr/>
      <dgm:t>
        <a:bodyPr/>
        <a:lstStyle/>
        <a:p>
          <a:endParaRPr lang="pl-PL"/>
        </a:p>
      </dgm:t>
    </dgm:pt>
    <dgm:pt modelId="{FA4BCD5F-F3F4-415E-A0F2-9D0AF8A59494}" type="sibTrans" cxnId="{74F0E6C4-BDD9-47AD-9B24-39CC8A0417FE}">
      <dgm:prSet/>
      <dgm:spPr/>
      <dgm:t>
        <a:bodyPr/>
        <a:lstStyle/>
        <a:p>
          <a:endParaRPr lang="pl-PL"/>
        </a:p>
      </dgm:t>
    </dgm:pt>
    <dgm:pt modelId="{06A0E839-F42D-4E88-9A73-9629C4DF07F7}">
      <dgm:prSet phldrT="[Tekst]" custT="1"/>
      <dgm:spPr>
        <a:xfrm rot="10800000">
          <a:off x="0" y="2522237"/>
          <a:ext cx="5486400" cy="875632"/>
        </a:xfr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pl-PL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(wybór obszaru do rozwoju z wykorzystaniem arkusza diagnostycznego- diagnoza wstępna )</a:t>
          </a:r>
          <a:endParaRPr lang="pl-PL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E5F1CE4-79CE-4758-974E-6B82767B8F1E}" type="parTrans" cxnId="{297AFDD3-337A-469F-AA64-E7063ED77FD6}">
      <dgm:prSet/>
      <dgm:spPr/>
      <dgm:t>
        <a:bodyPr/>
        <a:lstStyle/>
        <a:p>
          <a:endParaRPr lang="pl-PL"/>
        </a:p>
      </dgm:t>
    </dgm:pt>
    <dgm:pt modelId="{26B7956B-64B0-4270-AE8F-C0529BCE3665}" type="sibTrans" cxnId="{297AFDD3-337A-469F-AA64-E7063ED77FD6}">
      <dgm:prSet/>
      <dgm:spPr/>
      <dgm:t>
        <a:bodyPr/>
        <a:lstStyle/>
        <a:p>
          <a:endParaRPr lang="pl-PL"/>
        </a:p>
      </dgm:t>
    </dgm:pt>
    <dgm:pt modelId="{AEA05BB3-F2A3-44A6-BF7C-811EC3B8CB1B}">
      <dgm:prSet custT="1"/>
      <dgm:spPr/>
      <dgm:t>
        <a:bodyPr/>
        <a:lstStyle/>
        <a:p>
          <a:pPr>
            <a:buNone/>
          </a:pPr>
          <a:r>
            <a:rPr lang="pl-PL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narzędzia i rozwiązania zarządcze oraz narzędzia  wspierające personalny rozwój organizacji </a:t>
          </a:r>
        </a:p>
      </dgm:t>
    </dgm:pt>
    <dgm:pt modelId="{5D0DA5FC-2F11-4288-997C-352F3044A28C}" type="parTrans" cxnId="{6DE0C39B-A45F-4DCE-8289-281670E04EF6}">
      <dgm:prSet/>
      <dgm:spPr/>
      <dgm:t>
        <a:bodyPr/>
        <a:lstStyle/>
        <a:p>
          <a:endParaRPr lang="pl-PL"/>
        </a:p>
      </dgm:t>
    </dgm:pt>
    <dgm:pt modelId="{BDE049BF-D582-45BD-BFE7-06F83EDC536A}" type="sibTrans" cxnId="{6DE0C39B-A45F-4DCE-8289-281670E04EF6}">
      <dgm:prSet/>
      <dgm:spPr/>
      <dgm:t>
        <a:bodyPr/>
        <a:lstStyle/>
        <a:p>
          <a:endParaRPr lang="pl-PL"/>
        </a:p>
      </dgm:t>
    </dgm:pt>
    <dgm:pt modelId="{F3DFEC2E-03C5-484D-9CEA-E09A19A7B8D9}">
      <dgm:prSet custT="1"/>
      <dgm:spPr/>
      <dgm:t>
        <a:bodyPr/>
        <a:lstStyle/>
        <a:p>
          <a:pPr>
            <a:buNone/>
          </a:pPr>
          <a:r>
            <a:rPr lang="pl-PL" sz="1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metody i sposoby pracy</a:t>
          </a:r>
        </a:p>
      </dgm:t>
    </dgm:pt>
    <dgm:pt modelId="{DC363763-ACBF-4DAE-9388-68FE9FFA6F28}" type="parTrans" cxnId="{94C89D1F-E06B-422A-8161-2A42EEB020D2}">
      <dgm:prSet/>
      <dgm:spPr/>
      <dgm:t>
        <a:bodyPr/>
        <a:lstStyle/>
        <a:p>
          <a:endParaRPr lang="pl-PL"/>
        </a:p>
      </dgm:t>
    </dgm:pt>
    <dgm:pt modelId="{6DD28453-FFC4-4FDD-8061-ED8A2E12552E}" type="sibTrans" cxnId="{94C89D1F-E06B-422A-8161-2A42EEB020D2}">
      <dgm:prSet/>
      <dgm:spPr/>
      <dgm:t>
        <a:bodyPr/>
        <a:lstStyle/>
        <a:p>
          <a:endParaRPr lang="pl-PL"/>
        </a:p>
      </dgm:t>
    </dgm:pt>
    <dgm:pt modelId="{0B74ABF2-85A0-4076-B873-2829DED959C4}">
      <dgm:prSet custT="1"/>
      <dgm:spPr>
        <a:solidFill>
          <a:schemeClr val="accent1"/>
        </a:solidFill>
      </dgm:spPr>
      <dgm:t>
        <a:bodyPr/>
        <a:lstStyle/>
        <a:p>
          <a:pPr>
            <a:buNone/>
          </a:pPr>
          <a:r>
            <a:rPr lang="pl-PL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Wykład wprowadzający z sesją pytań i odpowiedzi</a:t>
          </a:r>
        </a:p>
      </dgm:t>
    </dgm:pt>
    <dgm:pt modelId="{9BB17CFE-C10C-4190-A006-399BF4E1F1DC}" type="parTrans" cxnId="{27E2F642-C6E5-4231-AD5D-1A053B274E6E}">
      <dgm:prSet/>
      <dgm:spPr/>
      <dgm:t>
        <a:bodyPr/>
        <a:lstStyle/>
        <a:p>
          <a:endParaRPr lang="pl-PL"/>
        </a:p>
      </dgm:t>
    </dgm:pt>
    <dgm:pt modelId="{CA576F68-F838-448F-BFA3-226D2E541145}" type="sibTrans" cxnId="{27E2F642-C6E5-4231-AD5D-1A053B274E6E}">
      <dgm:prSet/>
      <dgm:spPr/>
      <dgm:t>
        <a:bodyPr/>
        <a:lstStyle/>
        <a:p>
          <a:endParaRPr lang="pl-PL"/>
        </a:p>
      </dgm:t>
    </dgm:pt>
    <dgm:pt modelId="{9BE9FA9F-7D1D-4F5B-9F72-D3768C0AD309}" type="pres">
      <dgm:prSet presAssocID="{15454BF2-3F4E-489A-B0BF-6320C8406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8EA0FC7-D4A5-4A9E-9F4E-6F587DCE025D}" type="pres">
      <dgm:prSet presAssocID="{B8ADB8CB-C65C-45DE-AE9F-F6BA0CD47FC7}" presName="boxAndChildren" presStyleCnt="0"/>
      <dgm:spPr/>
    </dgm:pt>
    <dgm:pt modelId="{AF7B224B-EF20-49EB-A53A-BF7F0DFA9BD5}" type="pres">
      <dgm:prSet presAssocID="{B8ADB8CB-C65C-45DE-AE9F-F6BA0CD47FC7}" presName="parentTextBox" presStyleLbl="node1" presStyleIdx="0" presStyleCnt="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7C52546-EF3B-4DA0-A7DC-B74483F96A61}" type="pres">
      <dgm:prSet presAssocID="{2ABBDC27-F20D-41DD-AD86-259B77E6D192}" presName="sp" presStyleCnt="0"/>
      <dgm:spPr/>
    </dgm:pt>
    <dgm:pt modelId="{4758860A-1773-43A2-B3E1-FC4757DCA654}" type="pres">
      <dgm:prSet presAssocID="{D3D5B547-5514-4F08-821E-D6E099ED3D16}" presName="arrowAndChildren" presStyleCnt="0"/>
      <dgm:spPr/>
    </dgm:pt>
    <dgm:pt modelId="{D8DE19E1-6D9E-4815-A22B-D06DEA8C940C}" type="pres">
      <dgm:prSet presAssocID="{D3D5B547-5514-4F08-821E-D6E099ED3D16}" presName="parentTextArrow" presStyleLbl="node1" presStyleIdx="1" presStyleCnt="6" custLinFactNeighborX="280" custLinFactNeighborY="18886"/>
      <dgm:spPr>
        <a:prstGeom prst="upArrowCallout">
          <a:avLst/>
        </a:prstGeom>
      </dgm:spPr>
      <dgm:t>
        <a:bodyPr/>
        <a:lstStyle/>
        <a:p>
          <a:endParaRPr lang="pl-PL"/>
        </a:p>
      </dgm:t>
    </dgm:pt>
    <dgm:pt modelId="{E50C04AB-03DB-4DA6-9471-5AC19FA2F22B}" type="pres">
      <dgm:prSet presAssocID="{26B7956B-64B0-4270-AE8F-C0529BCE3665}" presName="sp" presStyleCnt="0"/>
      <dgm:spPr/>
    </dgm:pt>
    <dgm:pt modelId="{F616187C-C3C8-49A2-BD6D-9AFC78D7AE5C}" type="pres">
      <dgm:prSet presAssocID="{06A0E839-F42D-4E88-9A73-9629C4DF07F7}" presName="arrowAndChildren" presStyleCnt="0"/>
      <dgm:spPr/>
    </dgm:pt>
    <dgm:pt modelId="{E2F9ED6B-DCDF-4D07-A805-413D55E3E733}" type="pres">
      <dgm:prSet presAssocID="{06A0E839-F42D-4E88-9A73-9629C4DF07F7}" presName="parentTextArrow" presStyleLbl="node1" presStyleIdx="2" presStyleCnt="6" custScaleX="99140" custLinFactNeighborX="-132" custLinFactNeighborY="22879"/>
      <dgm:spPr>
        <a:prstGeom prst="upArrowCallout">
          <a:avLst/>
        </a:prstGeom>
      </dgm:spPr>
      <dgm:t>
        <a:bodyPr/>
        <a:lstStyle/>
        <a:p>
          <a:endParaRPr lang="pl-PL"/>
        </a:p>
      </dgm:t>
    </dgm:pt>
    <dgm:pt modelId="{D384F69F-A15E-4AA4-BAB7-051226FA1F2C}" type="pres">
      <dgm:prSet presAssocID="{87DD5597-06E3-48CB-A949-487CD43F9FDA}" presName="sp" presStyleCnt="0"/>
      <dgm:spPr/>
    </dgm:pt>
    <dgm:pt modelId="{087BD5E5-02F7-470B-AB28-DC808B1F45AB}" type="pres">
      <dgm:prSet presAssocID="{912EBB72-CEBC-4F1B-A880-DA06CB3A5107}" presName="arrowAndChildren" presStyleCnt="0"/>
      <dgm:spPr/>
    </dgm:pt>
    <dgm:pt modelId="{94BC7181-A09D-4B10-ABF6-3A76D7C4318B}" type="pres">
      <dgm:prSet presAssocID="{912EBB72-CEBC-4F1B-A880-DA06CB3A5107}" presName="parentTextArrow" presStyleLbl="node1" presStyleIdx="2" presStyleCnt="6"/>
      <dgm:spPr>
        <a:prstGeom prst="upArrowCallout">
          <a:avLst/>
        </a:prstGeom>
      </dgm:spPr>
      <dgm:t>
        <a:bodyPr/>
        <a:lstStyle/>
        <a:p>
          <a:endParaRPr lang="pl-PL"/>
        </a:p>
      </dgm:t>
    </dgm:pt>
    <dgm:pt modelId="{AE3DC858-46FD-4573-95C6-353B499BD8DE}" type="pres">
      <dgm:prSet presAssocID="{912EBB72-CEBC-4F1B-A880-DA06CB3A5107}" presName="arrow" presStyleLbl="node1" presStyleIdx="3" presStyleCnt="6" custScaleY="187182" custLinFactNeighborX="280" custLinFactNeighborY="14114"/>
      <dgm:spPr/>
      <dgm:t>
        <a:bodyPr/>
        <a:lstStyle/>
        <a:p>
          <a:endParaRPr lang="pl-PL"/>
        </a:p>
      </dgm:t>
    </dgm:pt>
    <dgm:pt modelId="{81B40299-E074-49D7-8630-DB6D19021B7E}" type="pres">
      <dgm:prSet presAssocID="{912EBB72-CEBC-4F1B-A880-DA06CB3A5107}" presName="descendantArrow" presStyleCnt="0"/>
      <dgm:spPr/>
    </dgm:pt>
    <dgm:pt modelId="{BAE9635C-0A82-4721-9E98-2428AF4AA46B}" type="pres">
      <dgm:prSet presAssocID="{90EFB495-C2D0-41FE-B4DD-4083D534582C}" presName="childTextArrow" presStyleLbl="fgAccFollowNode1" presStyleIdx="0" presStyleCnt="3" custScaleX="94428" custScaleY="286195" custLinFactNeighborX="12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A61CD1F-B4B5-461A-BCEE-B86D9FC7417E}" type="pres">
      <dgm:prSet presAssocID="{AEA05BB3-F2A3-44A6-BF7C-811EC3B8CB1B}" presName="childTextArrow" presStyleLbl="fgAccFollowNode1" presStyleIdx="1" presStyleCnt="3" custScaleX="269598" custScaleY="2780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A080AD-0053-442D-8BB8-71728C82546C}" type="pres">
      <dgm:prSet presAssocID="{F3DFEC2E-03C5-484D-9CEA-E09A19A7B8D9}" presName="childTextArrow" presStyleLbl="fgAccFollowNode1" presStyleIdx="2" presStyleCnt="3" custScaleX="99707" custScaleY="2585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6A57E1-0355-470F-8613-557E7D543C2E}" type="pres">
      <dgm:prSet presAssocID="{CA576F68-F838-448F-BFA3-226D2E541145}" presName="sp" presStyleCnt="0"/>
      <dgm:spPr/>
    </dgm:pt>
    <dgm:pt modelId="{60317771-AF7F-4FE0-99A8-F26ECD45D93C}" type="pres">
      <dgm:prSet presAssocID="{0B74ABF2-85A0-4076-B873-2829DED959C4}" presName="arrowAndChildren" presStyleCnt="0"/>
      <dgm:spPr/>
    </dgm:pt>
    <dgm:pt modelId="{B12931E1-0A11-4DAE-BE36-5A8A9073C9C4}" type="pres">
      <dgm:prSet presAssocID="{0B74ABF2-85A0-4076-B873-2829DED959C4}" presName="parentTextArrow" presStyleLbl="node1" presStyleIdx="4" presStyleCnt="6" custScaleY="81576"/>
      <dgm:spPr/>
      <dgm:t>
        <a:bodyPr/>
        <a:lstStyle/>
        <a:p>
          <a:endParaRPr lang="pl-PL"/>
        </a:p>
      </dgm:t>
    </dgm:pt>
    <dgm:pt modelId="{D83434E8-0A70-4F05-8F8E-359376E5DC70}" type="pres">
      <dgm:prSet presAssocID="{FA4BCD5F-F3F4-415E-A0F2-9D0AF8A59494}" presName="sp" presStyleCnt="0"/>
      <dgm:spPr/>
    </dgm:pt>
    <dgm:pt modelId="{2F622F57-EFCB-4127-AA5A-41D5CC0F8A5D}" type="pres">
      <dgm:prSet presAssocID="{A1BF7B6E-FBE1-4CE8-9481-0B2E862625D6}" presName="arrowAndChildren" presStyleCnt="0"/>
      <dgm:spPr/>
    </dgm:pt>
    <dgm:pt modelId="{E2F94988-B2DF-4695-906E-07F9E24383C2}" type="pres">
      <dgm:prSet presAssocID="{A1BF7B6E-FBE1-4CE8-9481-0B2E862625D6}" presName="parentTextArrow" presStyleLbl="node1" presStyleIdx="5" presStyleCnt="6" custScaleY="79561" custLinFactNeighborY="-696"/>
      <dgm:spPr>
        <a:prstGeom prst="upArrowCallout">
          <a:avLst/>
        </a:prstGeom>
      </dgm:spPr>
      <dgm:t>
        <a:bodyPr/>
        <a:lstStyle/>
        <a:p>
          <a:endParaRPr lang="pl-PL"/>
        </a:p>
      </dgm:t>
    </dgm:pt>
  </dgm:ptLst>
  <dgm:cxnLst>
    <dgm:cxn modelId="{DB93A616-2623-4103-A486-CF40F25D21C0}" type="presOf" srcId="{A1BF7B6E-FBE1-4CE8-9481-0B2E862625D6}" destId="{E2F94988-B2DF-4695-906E-07F9E24383C2}" srcOrd="0" destOrd="0" presId="urn:microsoft.com/office/officeart/2005/8/layout/process4"/>
    <dgm:cxn modelId="{6DE0C39B-A45F-4DCE-8289-281670E04EF6}" srcId="{912EBB72-CEBC-4F1B-A880-DA06CB3A5107}" destId="{AEA05BB3-F2A3-44A6-BF7C-811EC3B8CB1B}" srcOrd="1" destOrd="0" parTransId="{5D0DA5FC-2F11-4288-997C-352F3044A28C}" sibTransId="{BDE049BF-D582-45BD-BFE7-06F83EDC536A}"/>
    <dgm:cxn modelId="{A88A20D2-F206-45E7-B7D2-C0888B907CDA}" type="presOf" srcId="{912EBB72-CEBC-4F1B-A880-DA06CB3A5107}" destId="{AE3DC858-46FD-4573-95C6-353B499BD8DE}" srcOrd="1" destOrd="0" presId="urn:microsoft.com/office/officeart/2005/8/layout/process4"/>
    <dgm:cxn modelId="{69850CAB-B931-4B1A-A4E7-5956F99F8DA0}" srcId="{15454BF2-3F4E-489A-B0BF-6320C8406A1D}" destId="{912EBB72-CEBC-4F1B-A880-DA06CB3A5107}" srcOrd="2" destOrd="0" parTransId="{0FA9948F-40B5-4EF1-8F55-512FF0C50344}" sibTransId="{87DD5597-06E3-48CB-A949-487CD43F9FDA}"/>
    <dgm:cxn modelId="{7D558329-DE52-4855-A351-DFE1C2854165}" type="presOf" srcId="{F3DFEC2E-03C5-484D-9CEA-E09A19A7B8D9}" destId="{06A080AD-0053-442D-8BB8-71728C82546C}" srcOrd="0" destOrd="0" presId="urn:microsoft.com/office/officeart/2005/8/layout/process4"/>
    <dgm:cxn modelId="{F0397C80-4997-4D5E-A511-ADC15BBD347D}" type="presOf" srcId="{0B74ABF2-85A0-4076-B873-2829DED959C4}" destId="{B12931E1-0A11-4DAE-BE36-5A8A9073C9C4}" srcOrd="0" destOrd="0" presId="urn:microsoft.com/office/officeart/2005/8/layout/process4"/>
    <dgm:cxn modelId="{0204CF36-9FB4-4694-B8C3-9B50B44E5BE5}" srcId="{912EBB72-CEBC-4F1B-A880-DA06CB3A5107}" destId="{90EFB495-C2D0-41FE-B4DD-4083D534582C}" srcOrd="0" destOrd="0" parTransId="{9E6326F3-60ED-44FC-ADB2-8CAD796F94BC}" sibTransId="{3E87CAD2-CF89-4545-A860-13559DC897DC}"/>
    <dgm:cxn modelId="{FF970D23-B570-44D9-9515-7EEE2442A985}" type="presOf" srcId="{D3D5B547-5514-4F08-821E-D6E099ED3D16}" destId="{D8DE19E1-6D9E-4815-A22B-D06DEA8C940C}" srcOrd="0" destOrd="0" presId="urn:microsoft.com/office/officeart/2005/8/layout/process4"/>
    <dgm:cxn modelId="{FC47A069-F521-4F84-9242-BFA7052922BD}" type="presOf" srcId="{90EFB495-C2D0-41FE-B4DD-4083D534582C}" destId="{BAE9635C-0A82-4721-9E98-2428AF4AA46B}" srcOrd="0" destOrd="0" presId="urn:microsoft.com/office/officeart/2005/8/layout/process4"/>
    <dgm:cxn modelId="{6F608DDA-24DD-4D6C-A918-C6A678A416A1}" srcId="{15454BF2-3F4E-489A-B0BF-6320C8406A1D}" destId="{D3D5B547-5514-4F08-821E-D6E099ED3D16}" srcOrd="4" destOrd="0" parTransId="{7D9AC44A-26B8-4EEA-93D3-39B9DB1E328F}" sibTransId="{2ABBDC27-F20D-41DD-AD86-259B77E6D192}"/>
    <dgm:cxn modelId="{ECF3F3D6-FA6C-4BF2-AF56-F93FBB5E3F33}" type="presOf" srcId="{912EBB72-CEBC-4F1B-A880-DA06CB3A5107}" destId="{94BC7181-A09D-4B10-ABF6-3A76D7C4318B}" srcOrd="0" destOrd="0" presId="urn:microsoft.com/office/officeart/2005/8/layout/process4"/>
    <dgm:cxn modelId="{297AFDD3-337A-469F-AA64-E7063ED77FD6}" srcId="{15454BF2-3F4E-489A-B0BF-6320C8406A1D}" destId="{06A0E839-F42D-4E88-9A73-9629C4DF07F7}" srcOrd="3" destOrd="0" parTransId="{7E5F1CE4-79CE-4758-974E-6B82767B8F1E}" sibTransId="{26B7956B-64B0-4270-AE8F-C0529BCE3665}"/>
    <dgm:cxn modelId="{40C5D7AE-C995-4BD6-9D04-FE20E6B4FE3A}" type="presOf" srcId="{AEA05BB3-F2A3-44A6-BF7C-811EC3B8CB1B}" destId="{BA61CD1F-B4B5-461A-BCEE-B86D9FC7417E}" srcOrd="0" destOrd="0" presId="urn:microsoft.com/office/officeart/2005/8/layout/process4"/>
    <dgm:cxn modelId="{F0C8CA41-F28A-41A3-91E1-C39E5C4DF956}" srcId="{15454BF2-3F4E-489A-B0BF-6320C8406A1D}" destId="{B8ADB8CB-C65C-45DE-AE9F-F6BA0CD47FC7}" srcOrd="5" destOrd="0" parTransId="{325658CA-AF97-4F79-AD43-B6E594341DD2}" sibTransId="{9CDBE508-69DA-4754-A204-3D4C966EAF9E}"/>
    <dgm:cxn modelId="{27E2F642-C6E5-4231-AD5D-1A053B274E6E}" srcId="{15454BF2-3F4E-489A-B0BF-6320C8406A1D}" destId="{0B74ABF2-85A0-4076-B873-2829DED959C4}" srcOrd="1" destOrd="0" parTransId="{9BB17CFE-C10C-4190-A006-399BF4E1F1DC}" sibTransId="{CA576F68-F838-448F-BFA3-226D2E541145}"/>
    <dgm:cxn modelId="{DA70BE9C-0AB8-44B5-AF74-0355A41EAA05}" type="presOf" srcId="{15454BF2-3F4E-489A-B0BF-6320C8406A1D}" destId="{9BE9FA9F-7D1D-4F5B-9F72-D3768C0AD309}" srcOrd="0" destOrd="0" presId="urn:microsoft.com/office/officeart/2005/8/layout/process4"/>
    <dgm:cxn modelId="{94C89D1F-E06B-422A-8161-2A42EEB020D2}" srcId="{912EBB72-CEBC-4F1B-A880-DA06CB3A5107}" destId="{F3DFEC2E-03C5-484D-9CEA-E09A19A7B8D9}" srcOrd="2" destOrd="0" parTransId="{DC363763-ACBF-4DAE-9388-68FE9FFA6F28}" sibTransId="{6DD28453-FFC4-4FDD-8061-ED8A2E12552E}"/>
    <dgm:cxn modelId="{8B89A62D-E222-4DFF-B0DE-5DB26B987B03}" type="presOf" srcId="{06A0E839-F42D-4E88-9A73-9629C4DF07F7}" destId="{E2F9ED6B-DCDF-4D07-A805-413D55E3E733}" srcOrd="0" destOrd="0" presId="urn:microsoft.com/office/officeart/2005/8/layout/process4"/>
    <dgm:cxn modelId="{44A028B1-D436-47C7-98A7-2664DD31A924}" type="presOf" srcId="{B8ADB8CB-C65C-45DE-AE9F-F6BA0CD47FC7}" destId="{AF7B224B-EF20-49EB-A53A-BF7F0DFA9BD5}" srcOrd="0" destOrd="0" presId="urn:microsoft.com/office/officeart/2005/8/layout/process4"/>
    <dgm:cxn modelId="{74F0E6C4-BDD9-47AD-9B24-39CC8A0417FE}" srcId="{15454BF2-3F4E-489A-B0BF-6320C8406A1D}" destId="{A1BF7B6E-FBE1-4CE8-9481-0B2E862625D6}" srcOrd="0" destOrd="0" parTransId="{FF2CF86F-8C69-44D4-887F-92D4B7E9FA82}" sibTransId="{FA4BCD5F-F3F4-415E-A0F2-9D0AF8A59494}"/>
    <dgm:cxn modelId="{51B88C4A-78F7-4509-877A-1728EDB2500C}" type="presParOf" srcId="{9BE9FA9F-7D1D-4F5B-9F72-D3768C0AD309}" destId="{D8EA0FC7-D4A5-4A9E-9F4E-6F587DCE025D}" srcOrd="0" destOrd="0" presId="urn:microsoft.com/office/officeart/2005/8/layout/process4"/>
    <dgm:cxn modelId="{ADF2B853-2731-40A3-953B-82754B96A1F6}" type="presParOf" srcId="{D8EA0FC7-D4A5-4A9E-9F4E-6F587DCE025D}" destId="{AF7B224B-EF20-49EB-A53A-BF7F0DFA9BD5}" srcOrd="0" destOrd="0" presId="urn:microsoft.com/office/officeart/2005/8/layout/process4"/>
    <dgm:cxn modelId="{4DD049F1-4E9D-482F-B3D9-5DAA7922B65E}" type="presParOf" srcId="{9BE9FA9F-7D1D-4F5B-9F72-D3768C0AD309}" destId="{37C52546-EF3B-4DA0-A7DC-B74483F96A61}" srcOrd="1" destOrd="0" presId="urn:microsoft.com/office/officeart/2005/8/layout/process4"/>
    <dgm:cxn modelId="{2DB696E5-E362-4DA6-A10D-3CE665FB0C4D}" type="presParOf" srcId="{9BE9FA9F-7D1D-4F5B-9F72-D3768C0AD309}" destId="{4758860A-1773-43A2-B3E1-FC4757DCA654}" srcOrd="2" destOrd="0" presId="urn:microsoft.com/office/officeart/2005/8/layout/process4"/>
    <dgm:cxn modelId="{20F3F4A9-161B-4726-A023-EC3AEFE45097}" type="presParOf" srcId="{4758860A-1773-43A2-B3E1-FC4757DCA654}" destId="{D8DE19E1-6D9E-4815-A22B-D06DEA8C940C}" srcOrd="0" destOrd="0" presId="urn:microsoft.com/office/officeart/2005/8/layout/process4"/>
    <dgm:cxn modelId="{DD261C6E-1CE9-4C0D-AFFB-815EB9B19A1A}" type="presParOf" srcId="{9BE9FA9F-7D1D-4F5B-9F72-D3768C0AD309}" destId="{E50C04AB-03DB-4DA6-9471-5AC19FA2F22B}" srcOrd="3" destOrd="0" presId="urn:microsoft.com/office/officeart/2005/8/layout/process4"/>
    <dgm:cxn modelId="{637C54B9-75FA-4309-AD09-C95F06957A3B}" type="presParOf" srcId="{9BE9FA9F-7D1D-4F5B-9F72-D3768C0AD309}" destId="{F616187C-C3C8-49A2-BD6D-9AFC78D7AE5C}" srcOrd="4" destOrd="0" presId="urn:microsoft.com/office/officeart/2005/8/layout/process4"/>
    <dgm:cxn modelId="{8FCBA1D7-9984-4C28-9DFD-E4AC389E0574}" type="presParOf" srcId="{F616187C-C3C8-49A2-BD6D-9AFC78D7AE5C}" destId="{E2F9ED6B-DCDF-4D07-A805-413D55E3E733}" srcOrd="0" destOrd="0" presId="urn:microsoft.com/office/officeart/2005/8/layout/process4"/>
    <dgm:cxn modelId="{EE41D0D2-9633-4FFC-9210-0217E629822C}" type="presParOf" srcId="{9BE9FA9F-7D1D-4F5B-9F72-D3768C0AD309}" destId="{D384F69F-A15E-4AA4-BAB7-051226FA1F2C}" srcOrd="5" destOrd="0" presId="urn:microsoft.com/office/officeart/2005/8/layout/process4"/>
    <dgm:cxn modelId="{57AC5B2E-DA76-4F53-BDFE-0F70CE09DD50}" type="presParOf" srcId="{9BE9FA9F-7D1D-4F5B-9F72-D3768C0AD309}" destId="{087BD5E5-02F7-470B-AB28-DC808B1F45AB}" srcOrd="6" destOrd="0" presId="urn:microsoft.com/office/officeart/2005/8/layout/process4"/>
    <dgm:cxn modelId="{FAFA4E60-3E46-407F-BE41-3913AAFA6818}" type="presParOf" srcId="{087BD5E5-02F7-470B-AB28-DC808B1F45AB}" destId="{94BC7181-A09D-4B10-ABF6-3A76D7C4318B}" srcOrd="0" destOrd="0" presId="urn:microsoft.com/office/officeart/2005/8/layout/process4"/>
    <dgm:cxn modelId="{06AAB50A-AD02-4DE9-87BC-AC51DF8CC5A1}" type="presParOf" srcId="{087BD5E5-02F7-470B-AB28-DC808B1F45AB}" destId="{AE3DC858-46FD-4573-95C6-353B499BD8DE}" srcOrd="1" destOrd="0" presId="urn:microsoft.com/office/officeart/2005/8/layout/process4"/>
    <dgm:cxn modelId="{593F434A-827D-4A38-9119-C10870694F71}" type="presParOf" srcId="{087BD5E5-02F7-470B-AB28-DC808B1F45AB}" destId="{81B40299-E074-49D7-8630-DB6D19021B7E}" srcOrd="2" destOrd="0" presId="urn:microsoft.com/office/officeart/2005/8/layout/process4"/>
    <dgm:cxn modelId="{FD573F9C-3CC9-4C20-83D0-7CAEE7A64C29}" type="presParOf" srcId="{81B40299-E074-49D7-8630-DB6D19021B7E}" destId="{BAE9635C-0A82-4721-9E98-2428AF4AA46B}" srcOrd="0" destOrd="0" presId="urn:microsoft.com/office/officeart/2005/8/layout/process4"/>
    <dgm:cxn modelId="{E1DA5850-4CC7-4B6B-935F-43B9FAC5CE38}" type="presParOf" srcId="{81B40299-E074-49D7-8630-DB6D19021B7E}" destId="{BA61CD1F-B4B5-461A-BCEE-B86D9FC7417E}" srcOrd="1" destOrd="0" presId="urn:microsoft.com/office/officeart/2005/8/layout/process4"/>
    <dgm:cxn modelId="{AC5E490D-7FC8-4EBC-A2D7-2995136C644E}" type="presParOf" srcId="{81B40299-E074-49D7-8630-DB6D19021B7E}" destId="{06A080AD-0053-442D-8BB8-71728C82546C}" srcOrd="2" destOrd="0" presId="urn:microsoft.com/office/officeart/2005/8/layout/process4"/>
    <dgm:cxn modelId="{EDBB15F7-1300-4B04-98A1-26838E77AD9A}" type="presParOf" srcId="{9BE9FA9F-7D1D-4F5B-9F72-D3768C0AD309}" destId="{636A57E1-0355-470F-8613-557E7D543C2E}" srcOrd="7" destOrd="0" presId="urn:microsoft.com/office/officeart/2005/8/layout/process4"/>
    <dgm:cxn modelId="{EF9BD549-27FA-4967-86E3-041985AA8D02}" type="presParOf" srcId="{9BE9FA9F-7D1D-4F5B-9F72-D3768C0AD309}" destId="{60317771-AF7F-4FE0-99A8-F26ECD45D93C}" srcOrd="8" destOrd="0" presId="urn:microsoft.com/office/officeart/2005/8/layout/process4"/>
    <dgm:cxn modelId="{063B4EFA-0BA7-43BF-991D-3FB11E8680D3}" type="presParOf" srcId="{60317771-AF7F-4FE0-99A8-F26ECD45D93C}" destId="{B12931E1-0A11-4DAE-BE36-5A8A9073C9C4}" srcOrd="0" destOrd="0" presId="urn:microsoft.com/office/officeart/2005/8/layout/process4"/>
    <dgm:cxn modelId="{C457C585-7634-4E32-81D3-2179A423D27C}" type="presParOf" srcId="{9BE9FA9F-7D1D-4F5B-9F72-D3768C0AD309}" destId="{D83434E8-0A70-4F05-8F8E-359376E5DC70}" srcOrd="9" destOrd="0" presId="urn:microsoft.com/office/officeart/2005/8/layout/process4"/>
    <dgm:cxn modelId="{35E0D2CD-DB14-4E01-B7B3-69418F1AC424}" type="presParOf" srcId="{9BE9FA9F-7D1D-4F5B-9F72-D3768C0AD309}" destId="{2F622F57-EFCB-4127-AA5A-41D5CC0F8A5D}" srcOrd="10" destOrd="0" presId="urn:microsoft.com/office/officeart/2005/8/layout/process4"/>
    <dgm:cxn modelId="{05074BDE-1773-49A8-AF85-ADC36AD950A1}" type="presParOf" srcId="{2F622F57-EFCB-4127-AA5A-41D5CC0F8A5D}" destId="{E2F94988-B2DF-4695-906E-07F9E24383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49F18-A985-41A8-B89F-6745EEB0E28A}">
      <dsp:nvSpPr>
        <dsp:cNvPr id="0" name=""/>
        <dsp:cNvSpPr/>
      </dsp:nvSpPr>
      <dsp:spPr>
        <a:xfrm>
          <a:off x="2549386" y="1351"/>
          <a:ext cx="3824080" cy="1071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Jak jest?</a:t>
          </a:r>
        </a:p>
      </dsp:txBody>
      <dsp:txXfrm>
        <a:off x="2549386" y="135335"/>
        <a:ext cx="3422128" cy="803904"/>
      </dsp:txXfrm>
    </dsp:sp>
    <dsp:sp modelId="{2828A8BA-53FE-48AB-8057-FB7A6FC0F67D}">
      <dsp:nvSpPr>
        <dsp:cNvPr id="0" name=""/>
        <dsp:cNvSpPr/>
      </dsp:nvSpPr>
      <dsp:spPr>
        <a:xfrm>
          <a:off x="0" y="1351"/>
          <a:ext cx="2549386" cy="107187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Krok 1. Poznanie sytuacji</a:t>
          </a:r>
        </a:p>
      </dsp:txBody>
      <dsp:txXfrm>
        <a:off x="52324" y="53675"/>
        <a:ext cx="2444738" cy="967224"/>
      </dsp:txXfrm>
    </dsp:sp>
    <dsp:sp modelId="{CFBB4D44-5815-4A1D-AA6E-0294E9915C94}">
      <dsp:nvSpPr>
        <dsp:cNvPr id="0" name=""/>
        <dsp:cNvSpPr/>
      </dsp:nvSpPr>
      <dsp:spPr>
        <a:xfrm>
          <a:off x="2549386" y="1180411"/>
          <a:ext cx="3824080" cy="1071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Jak chcemy, żeby było?</a:t>
          </a:r>
        </a:p>
      </dsp:txBody>
      <dsp:txXfrm>
        <a:off x="2549386" y="1314395"/>
        <a:ext cx="3422128" cy="803904"/>
      </dsp:txXfrm>
    </dsp:sp>
    <dsp:sp modelId="{6DED8F73-6262-4483-9BD6-4FD93F105320}">
      <dsp:nvSpPr>
        <dsp:cNvPr id="0" name=""/>
        <dsp:cNvSpPr/>
      </dsp:nvSpPr>
      <dsp:spPr>
        <a:xfrm>
          <a:off x="22791" y="1235098"/>
          <a:ext cx="2549386" cy="1071872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Krok 2. Określenie stanu docelowego</a:t>
          </a:r>
        </a:p>
      </dsp:txBody>
      <dsp:txXfrm>
        <a:off x="75115" y="1287422"/>
        <a:ext cx="2444738" cy="967224"/>
      </dsp:txXfrm>
    </dsp:sp>
    <dsp:sp modelId="{4D1C0481-DEEA-4E06-95B4-E54A9FBF1CD7}">
      <dsp:nvSpPr>
        <dsp:cNvPr id="0" name=""/>
        <dsp:cNvSpPr/>
      </dsp:nvSpPr>
      <dsp:spPr>
        <a:xfrm>
          <a:off x="2549386" y="2359471"/>
          <a:ext cx="3824080" cy="1071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Co powoduje, że nie mamy stanu docelowego?</a:t>
          </a:r>
        </a:p>
      </dsp:txBody>
      <dsp:txXfrm>
        <a:off x="2549386" y="2493455"/>
        <a:ext cx="3422128" cy="803904"/>
      </dsp:txXfrm>
    </dsp:sp>
    <dsp:sp modelId="{E63D1534-F9F5-4EE4-9D81-8AC57B730FE9}">
      <dsp:nvSpPr>
        <dsp:cNvPr id="0" name=""/>
        <dsp:cNvSpPr/>
      </dsp:nvSpPr>
      <dsp:spPr>
        <a:xfrm>
          <a:off x="0" y="2359471"/>
          <a:ext cx="2549386" cy="1071872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Krok 3. Szukanie przyczyn</a:t>
          </a:r>
        </a:p>
      </dsp:txBody>
      <dsp:txXfrm>
        <a:off x="52324" y="2411795"/>
        <a:ext cx="2444738" cy="967224"/>
      </dsp:txXfrm>
    </dsp:sp>
    <dsp:sp modelId="{B72D5633-2033-407A-A7D5-461048CEDAEF}">
      <dsp:nvSpPr>
        <dsp:cNvPr id="0" name=""/>
        <dsp:cNvSpPr/>
      </dsp:nvSpPr>
      <dsp:spPr>
        <a:xfrm>
          <a:off x="2549386" y="3518648"/>
          <a:ext cx="3824080" cy="1071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Jaki obszar do rozwoju jest kluczowy, aby osiągnąć stan docelowy?</a:t>
          </a:r>
        </a:p>
      </dsp:txBody>
      <dsp:txXfrm>
        <a:off x="2549386" y="3652632"/>
        <a:ext cx="3422128" cy="803904"/>
      </dsp:txXfrm>
    </dsp:sp>
    <dsp:sp modelId="{6DEA4BF5-3482-4213-A97E-049701138028}">
      <dsp:nvSpPr>
        <dsp:cNvPr id="0" name=""/>
        <dsp:cNvSpPr/>
      </dsp:nvSpPr>
      <dsp:spPr>
        <a:xfrm>
          <a:off x="0" y="3538531"/>
          <a:ext cx="2549386" cy="1071872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Krok 4. Zdefiniowanie luki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24" y="3590855"/>
        <a:ext cx="2444738" cy="967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B224B-EF20-49EB-A53A-BF7F0DFA9BD5}">
      <dsp:nvSpPr>
        <dsp:cNvPr id="0" name=""/>
        <dsp:cNvSpPr/>
      </dsp:nvSpPr>
      <dsp:spPr>
        <a:xfrm>
          <a:off x="0" y="4259700"/>
          <a:ext cx="5760278" cy="50952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Zadanie wdrożeniowe (zebranie danych w ramach wybranego przez JST </a:t>
          </a:r>
          <a:r>
            <a:rPr lang="pl-PL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obszaru</a:t>
          </a:r>
          <a:endParaRPr lang="pl-PL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4259700"/>
        <a:ext cx="5760278" cy="509520"/>
      </dsp:txXfrm>
    </dsp:sp>
    <dsp:sp modelId="{D8DE19E1-6D9E-4815-A22B-D06DEA8C940C}">
      <dsp:nvSpPr>
        <dsp:cNvPr id="0" name=""/>
        <dsp:cNvSpPr/>
      </dsp:nvSpPr>
      <dsp:spPr>
        <a:xfrm rot="10800000">
          <a:off x="0" y="3631699"/>
          <a:ext cx="5760278" cy="783642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 (przygotowanie zespołów JST do zebrania danych)</a:t>
          </a:r>
        </a:p>
      </dsp:txBody>
      <dsp:txXfrm rot="10800000">
        <a:off x="0" y="3631699"/>
        <a:ext cx="5760278" cy="509187"/>
      </dsp:txXfrm>
    </dsp:sp>
    <dsp:sp modelId="{E2F9ED6B-DCDF-4D07-A805-413D55E3E733}">
      <dsp:nvSpPr>
        <dsp:cNvPr id="0" name=""/>
        <dsp:cNvSpPr/>
      </dsp:nvSpPr>
      <dsp:spPr>
        <a:xfrm rot="10800000">
          <a:off x="17165" y="2886990"/>
          <a:ext cx="5710739" cy="783642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(wybór obszaru do rozwoju z wykorzystaniem arkusza diagnostycznego- diagnoza wstępna )</a:t>
          </a:r>
          <a:endParaRPr lang="pl-PL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7165" y="2886990"/>
        <a:ext cx="5710739" cy="509187"/>
      </dsp:txXfrm>
    </dsp:sp>
    <dsp:sp modelId="{AE3DC858-46FD-4573-95C6-353B499BD8DE}">
      <dsp:nvSpPr>
        <dsp:cNvPr id="0" name=""/>
        <dsp:cNvSpPr/>
      </dsp:nvSpPr>
      <dsp:spPr>
        <a:xfrm rot="10800000">
          <a:off x="0" y="1359109"/>
          <a:ext cx="5760278" cy="1466837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Warsztaty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10800000">
        <a:off x="0" y="1539428"/>
        <a:ext cx="5760278" cy="334540"/>
      </dsp:txXfrm>
    </dsp:sp>
    <dsp:sp modelId="{BAE9635C-0A82-4721-9E98-2428AF4AA46B}">
      <dsp:nvSpPr>
        <dsp:cNvPr id="0" name=""/>
        <dsp:cNvSpPr/>
      </dsp:nvSpPr>
      <dsp:spPr>
        <a:xfrm>
          <a:off x="16901" y="1647026"/>
          <a:ext cx="1172586" cy="6705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obszary wsparcia </a:t>
          </a:r>
        </a:p>
      </dsp:txBody>
      <dsp:txXfrm>
        <a:off x="16901" y="1647026"/>
        <a:ext cx="1172586" cy="670580"/>
      </dsp:txXfrm>
    </dsp:sp>
    <dsp:sp modelId="{BA61CD1F-B4B5-461A-BCEE-B86D9FC7417E}">
      <dsp:nvSpPr>
        <dsp:cNvPr id="0" name=""/>
        <dsp:cNvSpPr/>
      </dsp:nvSpPr>
      <dsp:spPr>
        <a:xfrm>
          <a:off x="1173457" y="1656551"/>
          <a:ext cx="3347810" cy="6515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narzędzia i rozwiązania zarządcze oraz narzędzia  wspierające personalny rozwój organizacji </a:t>
          </a:r>
        </a:p>
      </dsp:txBody>
      <dsp:txXfrm>
        <a:off x="1173457" y="1656551"/>
        <a:ext cx="3347810" cy="651531"/>
      </dsp:txXfrm>
    </dsp:sp>
    <dsp:sp modelId="{06A080AD-0053-442D-8BB8-71728C82546C}">
      <dsp:nvSpPr>
        <dsp:cNvPr id="0" name=""/>
        <dsp:cNvSpPr/>
      </dsp:nvSpPr>
      <dsp:spPr>
        <a:xfrm>
          <a:off x="4521267" y="1679431"/>
          <a:ext cx="1238140" cy="605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metody i sposoby pracy</a:t>
          </a:r>
        </a:p>
      </dsp:txBody>
      <dsp:txXfrm>
        <a:off x="4521267" y="1679431"/>
        <a:ext cx="1238140" cy="605770"/>
      </dsp:txXfrm>
    </dsp:sp>
    <dsp:sp modelId="{B12931E1-0A11-4DAE-BE36-5A8A9073C9C4}">
      <dsp:nvSpPr>
        <dsp:cNvPr id="0" name=""/>
        <dsp:cNvSpPr/>
      </dsp:nvSpPr>
      <dsp:spPr>
        <a:xfrm rot="10800000">
          <a:off x="0" y="616885"/>
          <a:ext cx="5760278" cy="6392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Wykład wprowadzający z sesją pytań i odpowiedzi</a:t>
          </a:r>
        </a:p>
      </dsp:txBody>
      <dsp:txXfrm rot="10800000">
        <a:off x="0" y="616885"/>
        <a:ext cx="5760278" cy="415375"/>
      </dsp:txXfrm>
    </dsp:sp>
    <dsp:sp modelId="{E2F94988-B2DF-4695-906E-07F9E24383C2}">
      <dsp:nvSpPr>
        <dsp:cNvPr id="0" name=""/>
        <dsp:cNvSpPr/>
      </dsp:nvSpPr>
      <dsp:spPr>
        <a:xfrm rot="10800000">
          <a:off x="0" y="0"/>
          <a:ext cx="5760278" cy="623473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Konferencja inaugurująca – 2 dni </a:t>
          </a:r>
        </a:p>
      </dsp:txBody>
      <dsp:txXfrm rot="10800000">
        <a:off x="0" y="0"/>
        <a:ext cx="5760278" cy="40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99B5-6FE3-4FAA-9566-17A6282EEEC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6CEAE-34AB-4E0C-B615-111EEB8F1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D443-C699-4763-8062-B769B4FE80F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58C9-671A-491C-B2F9-0B6F0D2064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49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jako przykład – można bazować na wskaźnikach oświatowych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94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DFBC0-BA9A-4042-9912-006BC71580D4}" type="slidenum">
              <a:rPr lang="pl-PL" smtClean="0">
                <a:solidFill>
                  <a:prstClr val="black"/>
                </a:solidFill>
              </a:rPr>
              <a:pPr/>
              <a:t>49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1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2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6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e.edu.pl/2018/06/nowe-publikacje-dla-samorzadowco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eo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57200" y="1166582"/>
            <a:ext cx="8579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Przygotowanie do zbierania danych do diagnozy </a:t>
            </a: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ramach wyłonionego obszaru </a:t>
            </a: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tematycznego</a:t>
            </a:r>
          </a:p>
          <a:p>
            <a:pPr algn="ctr"/>
            <a:endParaRPr lang="pl-P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5-6 października 2022 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Wsparcie jednostek samorządu terytorialnego </a:t>
            </a:r>
            <a:r>
              <a:rPr lang="pl-PL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zarządzaniu oświatą ukierunkowanym na rozwój szkół </a:t>
            </a:r>
            <a:r>
              <a:rPr lang="pl-PL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kompetencji kluczowych uczniów- II etap</a:t>
            </a:r>
            <a:endParaRPr lang="pl-PL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70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667" y="71021"/>
            <a:ext cx="7886700" cy="788295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667" y="621437"/>
            <a:ext cx="7875682" cy="555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efektywności gospodarowania finansami: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kształcenie ucznia/oddziału (stan obecny oraz dynamika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etatów nauczycielskich na ucznia/oddział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szkole.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uczniów w tworzonych oddziałach klasy pierwszej(w tym uczniów spoza obwodu, dotyczy SP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etatów nienauczycielskich na ucznia/oddział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szkole.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Stopień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wykorzystania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lekcyjnych – tygodniowa liczba zajęć odbywających się na salach gimnastycznych i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pracowniach.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wydatków na realizację zadań oświatowych (odsetek środków przeznaczonych na: wynagrodzenia z pochodnymi, wydatki bieżące rzeczowe, wydatki majątkowe i remonty, dotacje dla podmiotów niepublicznych) w podziale na jednostki/typy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szkół/placówek/zadań.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Koszty utrzymania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subwencji i dotacji z podziałem na poszczególne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placówki.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Metryczka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subwencyjna.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zatrudnienia nauczycieli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temat wdrożonych programów (rozwiązań informatycznych)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kosztów ich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utrzymania.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41625" cy="132556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wspierających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11007"/>
            <a:ext cx="7886700" cy="48659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JST  ma opracowaną strategię oświaty? Jeśli tak, to na jakie lata?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określone są cele i priorytety dotyczące rozwoju oświaty w JST?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są definiowane priorytety i cele w zakresie lokalnej oświaty? 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była dokonana diagnoza funkcjonowania  lokalnej oświaty? Jeśli tak,  to w jaki sposób?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odbywają się narady/ konsultacje dotyczące rozwoju lokalnej oświaty JST?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organizowane są debaty dotyczące rozwoju lokalnej oświaty?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dotychczas podejmowano działania systemowe związane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rozwojem lokalnej oświaty?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informacja o stanie zadań oświatowych jest  wykorzystywana do monitorowania rozwoju  oświaty?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prowadzone są badania dotyczące postrzegania wizerunku szkół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Waszym JST</a:t>
            </a:r>
          </a:p>
        </p:txBody>
      </p:sp>
    </p:spTree>
    <p:extLst>
      <p:ext uri="{BB962C8B-B14F-4D97-AF65-F5344CB8AC3E}">
        <p14:creationId xmlns:p14="http://schemas.microsoft.com/office/powerpoint/2010/main" val="28687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2722280-BD1A-4627-ADD8-27A98CC9AABB}"/>
              </a:ext>
            </a:extLst>
          </p:cNvPr>
          <p:cNvSpPr/>
          <p:nvPr/>
        </p:nvSpPr>
        <p:spPr>
          <a:xfrm>
            <a:off x="142876" y="-1443284"/>
            <a:ext cx="8696324" cy="49962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Monitorowanie jakości usług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863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816746"/>
            <a:ext cx="7930767" cy="53602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Uczniowie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 Liczba dzieci /oddziałów w przedszkolach wg przedziałów wiekowych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2. Liczba uczniów/oddziałów w podziale na typy szkół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3. Liczba/procent  uczniów  z  orzeczeniami  o  potrzebie  kształcenia  specjalnego (poza oddziałami integracyjnymi) w podziale na typy szkół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Udział  uczniów  szkół  prowadzonych  przez  organy  inne  niż  JST  w  ogólnej  liczbie  uczniów ogólnodostępnych szkół dla dzieci i młodzieży (wg typu szkoły)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Nauczyciele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 Liczba / udział pracowników pedagogicznych wg kwalifikacji i stopnia awansu zawodowego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2. Struktura  nauczycieli  wg  stopni  awansu  zawodowego  (dyplomowani,  mianowani,  kontraktowi, stażyści)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3. Średni wiek nauczycieli w podziale na grupy stanowisk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 Liczba szkoleń nauczycieli wg różnych form doskonalenia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5. Liczba uczniów przypadających na jeden etat nauczycielski wg typu szkół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6. Liczba etatów nauczycielskich przypadających na jeden oddział wg typu szkół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Wyniki egzaminów i sprawdzianów zewnętrznych (matur i egzaminów zawodowych)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 Średnie wyniki szkół, oddziałów specjalności 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2.. Odsetek porażek egzaminacyjnych oraz uczniów nieprzystępujących do egzaminu 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Edukacyjna Wartość Dodana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8129" y="2428411"/>
            <a:ext cx="77889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prowadzone są badania wśród uczniów i rodziców dotyczące zadowolenie z pracy szkół? Jeśli tak, to w jaki sposób?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prowadzone są badania potrzeb lokalnych np. dotyczące zajęć pozalekcyjnych, opieki nad uczniami, itp.? Jeśli tak, to w jakim zakresie?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jaki sposób JST wykorzystuje wyniki prowadzonych badań?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funkcjonuje w JST rada oświatowa lub Młodzieżowa Rada Gminy? Jeśli tak, to od kiedy i jaki ma wpływ na kształtowanie polityki oświatowej w JST?</a:t>
            </a:r>
          </a:p>
        </p:txBody>
      </p:sp>
      <p:sp>
        <p:nvSpPr>
          <p:cNvPr id="3" name="Prostokąt 2"/>
          <p:cNvSpPr/>
          <p:nvPr/>
        </p:nvSpPr>
        <p:spPr>
          <a:xfrm>
            <a:off x="582977" y="1161489"/>
            <a:ext cx="7678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Przykładowy zakres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danych do narzędzi i rozwiązań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wspierających personalny rozwój organizacji 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2B8945F-F559-4FD5-A083-CA0C546E4687}"/>
              </a:ext>
            </a:extLst>
          </p:cNvPr>
          <p:cNvSpPr/>
          <p:nvPr/>
        </p:nvSpPr>
        <p:spPr>
          <a:xfrm>
            <a:off x="323850" y="1020500"/>
            <a:ext cx="84962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Zarządzanie oświatą na poziomie organu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prowadzącego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2469"/>
            <a:ext cx="8098100" cy="837282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885203"/>
            <a:ext cx="8098100" cy="515239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Zmiany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łącznej liczby uczniów szkół dla dzieci i młodzieży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dzieci objętych wychowaniem przedszkolnym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uczniów w poszczególnych typach szkół i placówek prowadzonych przez JST wg SIO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uczniów w poszczególnych typach szkół i placówek prowadzonych przez inne organy niż JST wg SIO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uczniów szkół prowadzonych przez organy inne niż JST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ogólnych liczbach uczniów ogólnodostępnych szkół dla dzieci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młodzieży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wydatków oświatowych w budżetach JST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Średnie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wskaźniki nadwyżki wydatków subwencjonowanych nad subwencją w poszczególnych typach szkół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wdrożonych systemów informatycznych służących zarządzania oświatą i koszty ich utrzymania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Stan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koszty  zatrudnienia kadry administracyjnej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Obciążenie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zadaniami dla kadry administracyjnej i obsługowej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pracowników przypadająca na etat kadrowy, płacowy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dekretów na jeden etat księgowy</a:t>
            </a:r>
          </a:p>
        </p:txBody>
      </p:sp>
    </p:spTree>
    <p:extLst>
      <p:ext uri="{BB962C8B-B14F-4D97-AF65-F5344CB8AC3E}">
        <p14:creationId xmlns:p14="http://schemas.microsoft.com/office/powerpoint/2010/main" val="12682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6985" y="0"/>
            <a:ext cx="7886700" cy="92541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719091"/>
            <a:ext cx="7886700" cy="545787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Jaki styl zarządzania oświatą funkcjonuje  w JST?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współpracuje z dyrektorami w budowaniu jakościowego rozwoju oświaty? Jeśli tak, to w jaki sposób?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są wypracowane zasady współpracy między JST a dyrektorami szkół? Jeśli tak, to na czym polegają, do czego się odnoszą?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jaki sposób formułowane są wzajemne oczekiwania na linii JST – dyrektorzy?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Jak przebiega komunikacja JST z dyrektorami i zespołem  oświatowym?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Jakie najczęściej wykorzystywane są kanały komunikacji JST  z  dyrektorami?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Jaki rodzaj wsparcia jest udzielany dyrektorom?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organizuje indywidualny lub grupowy coaching dla dyrektorów?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jest opracowany profil kompetencyjny kandydatów na stanowisko dyrektora  szkoły/przedszkola? Jeśli tak, to jakie kompetencje uwzględnia?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ma określone w swojej organizacji wartości, którymi kieruje się w codziennej działalności? Jeśli tak, to jakie? 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 JST poddaje  analizie opis stanowisk osób zajmujących się oświatą w JST? Jeśli tak, to jak wykorzystuje wnioski z tej analizy?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posiada opisany profil kompetencyjny na danym stanowisku?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posiada opisany model kompetencyjny?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kryteria oceny pracowników samorządowych oparte  są o stanowiskowy profil kompetencyjny? 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organizowane jest wsparcie pracowników w zakresie rozwijania potrzebnych na danym stanowisku kompetencji? Jeśli tak, to na czym polega?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JST podejmuje działania rozwojowe w oparciu o ocenę pracy pracowników  samorządowych? Jeśli tak, to jakie?</a:t>
            </a:r>
          </a:p>
        </p:txBody>
      </p:sp>
    </p:spTree>
    <p:extLst>
      <p:ext uri="{BB962C8B-B14F-4D97-AF65-F5344CB8AC3E}">
        <p14:creationId xmlns:p14="http://schemas.microsoft.com/office/powerpoint/2010/main" val="2668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03476DA-C95C-49F0-BCE2-A6919FB77ACF}"/>
              </a:ext>
            </a:extLst>
          </p:cNvPr>
          <p:cNvSpPr/>
          <p:nvPr/>
        </p:nvSpPr>
        <p:spPr>
          <a:xfrm>
            <a:off x="295275" y="799857"/>
            <a:ext cx="855345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Planowanie budżetowe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437" y="-488272"/>
            <a:ext cx="8105313" cy="2178961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417" y="1012054"/>
            <a:ext cx="7964934" cy="516490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wydatki na zadania oświatowe bez przedszkoli ogólnodostępnych i dowożenia uczniów jako procent otrzymanej subwencji oświatowej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dotacji.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bieżące na zadania oświatowe w przeliczeniu na jednego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ucznia.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bieżące na zadania oświatowe w przeliczeniu na jeden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oddział.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majątkowe w stosunku do całkowitych wydatków na zadania oświatowe i edukacyjną opiekę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wychowawczą.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finansowe z funduszy strukturalnych UE (lub innych środków bezzwrotnych) jako procent całkowitych wydatków na zadania oświatowe i edukacyjną opiekę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wychowawczą.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 dokształcanie nauczycieli w przeliczeniu na jednego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nauczyciela.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wynagrodzeń w bieżących wydatkach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oświatę.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dokumentów dotyczących planowania budżetowego, procedury,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zarządzenia.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1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doradztwa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90617" y="807869"/>
            <a:ext cx="4415994" cy="4677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1. w oparciu o 12 analiz tematycznych przygotowanym przez Związek Miast Polskich jako podsumowanie udziału </a:t>
            </a:r>
            <a:b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w projekcie Ośrodka Rozwoju Edukacji „Wsparcie jednostek samorządu terytorialnego w zarządzaniu oświatą ukierunkowanym na rozwój szkół </a:t>
            </a:r>
            <a:b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i kompetencji kluczowych uczniów”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www.ore.edu.pl/2018/06/nowe-publikacje-dla-samorzadowcow/</a:t>
            </a:r>
            <a:endParaRPr lang="pl-PL" sz="1100" i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2. Trzy raporty z diagnozy potrzeb JST przygotowane przez Związek Miast Polskich, tj.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wiejskie i miejsko-wiejskie),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miejskie),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RAPORT zawierający diagnozę potrzeb JST w zakresie wspomagania szkół pod kątem skuteczności w rozwijaniu kompetencji kluczowych uczniów (powiaty).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806611" y="959177"/>
            <a:ext cx="3557814" cy="3035228"/>
            <a:chOff x="6767066" y="2129992"/>
            <a:chExt cx="4743752" cy="4046971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7066" y="2129992"/>
              <a:ext cx="2266242" cy="33194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786" y="3050004"/>
              <a:ext cx="2261032" cy="3126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96321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0214" y="1438183"/>
            <a:ext cx="7805136" cy="47387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 przebiega proces planowania budżetowego?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jest uspołeczniany proces planowania budżetowego?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Jacy interesariusze (grupy) uczestniczą w procesie planowania budżetowego?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są procedury - jeżeli tak, to jakie? 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tworzone są procedury?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badana jest efektywność procedur?</a:t>
            </a:r>
          </a:p>
        </p:txBody>
      </p:sp>
    </p:spTree>
    <p:extLst>
      <p:ext uri="{BB962C8B-B14F-4D97-AF65-F5344CB8AC3E}">
        <p14:creationId xmlns:p14="http://schemas.microsoft.com/office/powerpoint/2010/main" val="42749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933B07B-3337-4716-8A97-71F78CDF4434}"/>
              </a:ext>
            </a:extLst>
          </p:cNvPr>
          <p:cNvSpPr/>
          <p:nvPr/>
        </p:nvSpPr>
        <p:spPr>
          <a:xfrm>
            <a:off x="266700" y="1046753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Udział mieszkańców/partnerów w usługach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09312"/>
            <a:ext cx="7886700" cy="41643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Przegląd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dokumentów strategicznych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udziału mieszkańców i partnerów w procesie planowania usług oświatowych.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Procentowy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udział  współpracy samorządu z organizacjami pozarządowymi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finansowania zadań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fundacji  i stowarzyszeń w usługach edukacyjnych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opinii klientów szkoły oraz pracowników oświaty związane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oceną stanu aktualnego oświaty.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programu współpracy z organizacjami pozarządowymi w zakresie zadań dotyczących funkcjonowania oświaty i wychowania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gminie/powiecie.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Poziom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współpracy z lokalnymi pracodawcami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systemu kształcenia zawodowego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88125"/>
            <a:ext cx="7886700" cy="47888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realizowana jest współpraca z lokalnym środowiskiem?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Jakie sukcesy ma JST we wdrażaniu działań partycypacyjnych? Czy do planowania są zapraszani partnerzy? Jeżeli tak, to kto?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JST włącza w badanie potrzeb mieszkańców/partnerów? Jeśli tak,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i czego one dotyczą?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mieszkańcy uczestniczą w planowaniu, realizacji i ocenie usług edukacyjnych? Jeżeli tak, to w jakiej formie i czego to dotyczy?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do procesu planowania, realizacji i oceny są zapraszane NGO? Jeżeli tak, to w jakiej formie i czego to dotyczy?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realizowana jest współpraca z lokalnymi przedsiębiorcami i instytucjami?</a:t>
            </a:r>
          </a:p>
        </p:txBody>
      </p:sp>
    </p:spTree>
    <p:extLst>
      <p:ext uri="{BB962C8B-B14F-4D97-AF65-F5344CB8AC3E}">
        <p14:creationId xmlns:p14="http://schemas.microsoft.com/office/powerpoint/2010/main" val="5292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 Udział rodziców w planowaniu, realizacji i ocenie usług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edukacyjnych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38183"/>
            <a:ext cx="7886700" cy="47387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obecnego stanu funkcjonowania rad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rodziców.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zatrudnionych pedagogów szkolnych, psychologów i doradców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zawodowych.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opinii uczniów i rodziców w procesie planowania i oceny lokalnego systemu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edukacji.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współpracy 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rodzicami.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organizacji kształcenia dzieci o specjalnych potrzebach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edukacyjnych.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środków przeznaczona na organizację kształcenia dzieci o specjalnych potrzebach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edukacyjnych.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0214" y="1464816"/>
            <a:ext cx="7805136" cy="4712147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JST bada potrzeby rodziców? Jeśli tak, to w jaki sposób i czego to dotyczy?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wnioski z badania potrzeb rodziców są uwzględniane w procesie planowania i wdrażania działań? Jeśli tak, to proszę o podanie przykładów.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rodzice są włączani do oceny usług edukacyjnych? Jeśli tak,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jaki sposób i czego to dotyczy?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 szkoły tworzą warunki współpracy z rodzicami?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i jak JST pomaga we współpracy szkół z rodzicami?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w JST jest struktura reprezentująca rodziców na rzecz dzieci?</a:t>
            </a:r>
          </a:p>
        </p:txBody>
      </p:sp>
    </p:spTree>
    <p:extLst>
      <p:ext uri="{BB962C8B-B14F-4D97-AF65-F5344CB8AC3E}">
        <p14:creationId xmlns:p14="http://schemas.microsoft.com/office/powerpoint/2010/main" val="16066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7. Rola dyrektora szkoły/placówki i jego relacje z organem prowadzącym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0214" y="1393794"/>
            <a:ext cx="7805136" cy="47831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Przeciętne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wynagrodzenie dyrektora / kadry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kierowniczej.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struktura dodatków funkcyjnych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dyrektorów.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struktura dodatków motywacyjnych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dyrektorów.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nagród przyznanych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dyrektorom.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Rozkład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wieku i płci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dyrektorów.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kadencji, przez które dyrektorzy zajmują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stanowisko.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chętnych startujących w konkursie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dyrektora.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202"/>
            <a:ext cx="7886700" cy="892367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825623"/>
            <a:ext cx="7886700" cy="535134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JST współpracuje z dyrektorami w budowaniu jakościowego rozwoju oświaty? Jeśli tak, to w jaki sposób?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są wypracowane zasady współpracy między JST a dyrektorami szkół? Jeśli tak, to na czym polegają, do czego się odnoszą?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jaki sposób formułowane są wzajemne oczekiwania na linii JST – dyrektorzy?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są opracowane zasady dyspozycyjności dyrektorów? Jeśli tak, to w jaki sposób i czego dotyczą?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jaki sposób JST opracowuje  plan urlopów dyrektorów?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 przebiega komunikacja JST z dyrektorami i zespołem  oświatowym?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najczęściej wykorzystywane są kanały komunikacji JST  z  dyrektorami?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 rodzaj wsparcia jest udzielany dyrektorom?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JST organizuje indywidualny lub grupowy coaching dla dyrektorów?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jest opracowany profil kompetencyjny kandydatów na stanowisko dyrektora  szkoły/przedszkola? Jeśli tak, to jakie kompetencje uwzględnia?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Czy są podejmowane zorganizowane działania wspierające kompetencyjny rozwój dyrektorów? Jeśli tak, to jakie?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jakich obszarach doskonalą się dyrektorzy?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formy doskonalenia podejmują dyrektorzy i jak przekłada się to na efektywność pracy szkoły/przedszkola?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587B4F-8D1D-4C17-99DE-ABE974169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601257"/>
              </p:ext>
            </p:extLst>
          </p:nvPr>
        </p:nvGraphicFramePr>
        <p:xfrm>
          <a:off x="1073426" y="964096"/>
          <a:ext cx="6373467" cy="461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3E102584-0CBA-4CEC-9F40-464478A7CBDD}"/>
              </a:ext>
            </a:extLst>
          </p:cNvPr>
          <p:cNvSpPr/>
          <p:nvPr/>
        </p:nvSpPr>
        <p:spPr>
          <a:xfrm>
            <a:off x="436339" y="193022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</a:rPr>
              <a:t>Procedura diagnostyczna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725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8. System wspomagania szkół – doskonalenie nauczycieli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31355"/>
            <a:ext cx="7886700" cy="68304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0214" y="1136342"/>
            <a:ext cx="7805136" cy="50406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godzin nauczania przypadająca tygodniowo na jednego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Procent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pełnozatrudnionych pracowników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pedagogicznych.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Procent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nauczycieli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niepełnozatrudnionych.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nauczycieli realizujących etat w 2, 3 i więcej szkołach/placówkach,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Przeciętna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godzin ponadwymiarowych przypadająca na nauczyciela.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Procent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nagród przyznawanych za szczególne osiągnięcia wg. dziedzin np. za: osiągnięcia edukacyjne, sportowe, artystyczne itp.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wskaźniki wielkości i struktury wydatków na utrzymanie i prowadzenie systemu doradztwa metodycznego.  : finansowanie zniżek godzin dla doradców metodycznych w szkołach, dodatki dla nauczycieli-doradców metodycznych, delegacje służbowe, wyposażenie stanowisk pracy doradców, prowadzenie przez JST placówek doskonalenia nauczycieli.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45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846" y="390616"/>
            <a:ext cx="7778504" cy="692459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846" y="914400"/>
            <a:ext cx="7778503" cy="5262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8) 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wskaźników wielkości i struktury wydatków na realizację programów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kompleksowego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obszarowego / procesowego wspomagania szkół / placówek. Obejmuje np. wydatki na: finansowanie zaplanowanych w programach wspomagania szkoleń, delegacje służbowe, zakupy materiałów metodycznych, zamówienie dodatkowych zewnętrznych diagnoz i badań, wg szkół/placówek i problematyki wspomagania.</a:t>
            </a: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9) 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wskaźników wielkości i struktury wydatków na doskonalenie nauczycieli przeznaczonych na podniesienie / uzupełnienie kwalifikacji lub przekwalifikowanie. Liczba/procent nauczycieli, którzy podejmują studia wg. typów: studia licencjackie, magisterskie i podyplomowe.</a:t>
            </a:r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478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99990"/>
            <a:ext cx="7886700" cy="487697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samorząd uczestniczył w projektach ukierunkowanych na wdrażanie procesowego wspomagania i jak tę wiedzę wykorzystuje?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są efekty wdrażania przez samorząd działań w ramach procesowego wspomagania?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na terenie JST wypracowano rozwiązania wspierające wdrożenie procesowego wspomagania? Jeśli tak, to jakie?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zasoby są dostępne na terenie JST w zakresie możliwości wspierania wdrażania procesowego wspomagania?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samorząd dysponuje planem rozwoju, programem, strategią w której zostały uwzględnione realne potrzeby w zakresie doskonalenia nauczycieli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dyrektorów? Jeśli tak, to czego dotyczą?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we wnioskach o środki na doskonalenie samorząd uwzględnia potrzeby rozwojowe szkoły, ze szczególnym uwzględnieniem kompetencji kluczowych?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narzędzia motywacyjne zostały wypracowane, we współpracy z dyrektorami, w systemie pozapłacowym na rzecz podnoszenia jakości pracy szkoły?</a:t>
            </a:r>
          </a:p>
        </p:txBody>
      </p:sp>
    </p:spTree>
    <p:extLst>
      <p:ext uri="{BB962C8B-B14F-4D97-AF65-F5344CB8AC3E}">
        <p14:creationId xmlns:p14="http://schemas.microsoft.com/office/powerpoint/2010/main" val="26987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9. Organizacja doradztwa zawodowego dla uczniów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04187"/>
            <a:ext cx="7886700" cy="118960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11007"/>
            <a:ext cx="7886700" cy="4538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Stan doradztwa zawodowego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i poziom zatrudnienia doradców w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godzin zajęć doradczych przypadających na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klasę.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klas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patronackich.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organizacji wydarzeń na terenie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warsztatów i konkursów organizowanych przez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modeli doradztwa funkcjonujących w danej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zajęć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pozalekcyjnych.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nauczycieli posiadająca kwalifikacje w zakresie doradztwa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zawodowego.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Rodzaj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stosowanych narzędzi do profesjonalnego badania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młodzieży.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wykorzystywane przez doradców w JST.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wyjazdów i wizyt uczniów u pracodawców. 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Rodzaje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współpracy podjęte przez JST z instytucjami wspomagających szkołę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ucznia w zakresie doradztwa.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4058"/>
            <a:ext cx="7886700" cy="4832905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są określone priorytety w planach rozwoju oświaty w zakresie doradztwa zawodowego i czy są one aktualizowane? Jeśli tak, to jakie?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badane są potrzeby uczniów w zakresie doradztwa zawodowego? Jeśli tak, to w jaki sposób?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samorząd wdraża lokalne programy w zakresie doradztwa zawodowego? Jeśli tak, to jakie?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samorząd korzysta z pomocy instytucji i organizacji lokalnych pracujących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obszarze doradztwa? Jeśli tak, to w jaki sposób?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samorząd inicjuje/wspiera dyrektorów w opracowaniu i wdrażaniu projektów ukierunkowanych na zapewnienie uczniom wysokiej jakości doradztwa zawodowego? Jeśli tak, to w jaki sposób?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JST podejmuje wspólne inicjatywy z udziałem przedsiębiorców i instytucji rynku pracy na rzecz rozwoju doradztwa z uwzględnieniem specyfiki lokalnego rynku pracy?</a:t>
            </a:r>
          </a:p>
        </p:txBody>
      </p:sp>
    </p:spTree>
    <p:extLst>
      <p:ext uri="{BB962C8B-B14F-4D97-AF65-F5344CB8AC3E}">
        <p14:creationId xmlns:p14="http://schemas.microsoft.com/office/powerpoint/2010/main" val="659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877717" cy="331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2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10. Organizacja wsparcia uczniów z niepełnosprawnością oraz uczniów z trudnościami w nauce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zarządczych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58788"/>
            <a:ext cx="7886700" cy="4869135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szkół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ogólnodostępnych.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szkół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integracyjnych.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szkół z oddziałami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integracyjnymi.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szkół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Procent uczniów objętych nauczaniem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indywidualnym.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dzieci objęta wczesnym wspomaganiem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rozwoju.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Liczba/procent uczniów z orzeczeniem o potrzebie kształcenia specjalnego w poszczególnych typach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Odsetek części oświatowej subwencji ogólnej wydatkowany na kształcenie uczniów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Średni miesięczny koszt kształcenia jednego ucznia w szkołach specjalnych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ogólnodostępnych.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Analiza wyposażenia szkół pod katem zapewnienia edukacji dla uczniów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niepełnosprawnością. 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Rodzaje stypendiów funkcjonujące w danej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środków budżetowych przeznaczona na realizację zajęć dodatkowych dla uczniów z SPE. </a:t>
            </a:r>
          </a:p>
        </p:txBody>
      </p:sp>
    </p:spTree>
    <p:extLst>
      <p:ext uri="{BB962C8B-B14F-4D97-AF65-F5344CB8AC3E}">
        <p14:creationId xmlns:p14="http://schemas.microsoft.com/office/powerpoint/2010/main" val="40387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4058"/>
            <a:ext cx="7886700" cy="483290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działania w JST były dotychczas podejmowane w zakresie wspierania uczniów z niepełnosprawnością i z trudnościami w nauce?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zbiera się dane o skali problemu?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jakiej formie udzielane jest uczniom wsparcie?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prowadzona jest ocena efektywności udzielonego wsparcia?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kształtowane są, w środowisku lokalnym,  postawy społeczne wobec osób z niepełnosprawnością?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budowane jest partnerstwo na rzecz osób z niepełnosprawnością?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na terenie JST prowadzone są działania w zakresie edukacji włączającej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Diagnoza stanu lokalnej oświaty w oparciu o wskaźniki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oświatowe: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29841"/>
            <a:ext cx="7886700" cy="501723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sz="2000" b="1" dirty="0"/>
              <a:t>Wskaźniki oświatowe</a:t>
            </a:r>
            <a:r>
              <a:rPr lang="pl-PL" sz="2000" dirty="0"/>
              <a:t>: syntetyczne informacje o lokalnych systemach oświaty zawsze w formie liczbowej,</a:t>
            </a:r>
          </a:p>
          <a:p>
            <a:pPr marL="0" lvl="0" indent="0">
              <a:buNone/>
            </a:pPr>
            <a:endParaRPr lang="pl-PL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000" b="1" dirty="0"/>
              <a:t>Wskaźniki odniesienia</a:t>
            </a:r>
            <a:r>
              <a:rPr lang="pl-PL" sz="2000" dirty="0"/>
              <a:t>: wskaźniki które można obliczyć na podstawie dostępnych baz danych (SIO,MF, GUS);</a:t>
            </a:r>
          </a:p>
          <a:p>
            <a:pPr marL="0" lvl="0" indent="0">
              <a:buNone/>
            </a:pPr>
            <a:r>
              <a:rPr lang="pl-PL" sz="2000" dirty="0" smtClean="0"/>
              <a:t>    - </a:t>
            </a:r>
            <a:r>
              <a:rPr lang="pl-PL" sz="2000" dirty="0"/>
              <a:t>indywidualne dla danej JST</a:t>
            </a:r>
          </a:p>
          <a:p>
            <a:pPr marL="0" lvl="0" indent="0">
              <a:buNone/>
            </a:pPr>
            <a:r>
              <a:rPr lang="pl-PL" sz="2000" dirty="0" smtClean="0"/>
              <a:t>    - </a:t>
            </a:r>
            <a:r>
              <a:rPr lang="pl-PL" sz="2000" dirty="0"/>
              <a:t>kontekstualne (odniesienia): dana JST na tle </a:t>
            </a:r>
            <a:r>
              <a:rPr lang="pl-PL" sz="2000" dirty="0" smtClean="0"/>
              <a:t>innych jednostek</a:t>
            </a:r>
            <a:endParaRPr lang="pl-PL" sz="2000" dirty="0"/>
          </a:p>
          <a:p>
            <a:pPr marL="0" lvl="0" indent="0">
              <a:buNone/>
            </a:pPr>
            <a:endParaRPr lang="pl-PL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000" b="1" dirty="0"/>
              <a:t>Wskaźniki lokalne</a:t>
            </a:r>
            <a:r>
              <a:rPr lang="pl-PL" sz="2000" dirty="0"/>
              <a:t>: wskaźniki, które można tylko gdy ma się dostęp do danych na poziomie gminy lub powiatu.</a:t>
            </a:r>
          </a:p>
        </p:txBody>
      </p:sp>
    </p:spTree>
    <p:extLst>
      <p:ext uri="{BB962C8B-B14F-4D97-AF65-F5344CB8AC3E}">
        <p14:creationId xmlns:p14="http://schemas.microsoft.com/office/powerpoint/2010/main" val="1230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24288"/>
            <a:ext cx="7886700" cy="156640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78384"/>
            <a:ext cx="7886700" cy="489857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 sposób promowana jest edukacja włączająca?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inicjuje współpracę z dyrektorami na rzecz osób z niepełnosprawnością?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analizuje działania dyrektorów dotyczące organizowania pomocy psychologiczno-pedagogicznej?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są zasoby nauczycieli w zakresie prowadzenia działań związanych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pomocą psychologiczno-pedagogiczną?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diagnozuje się potrzeby rozwojowe nauczycieli związane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realizacją zadań w zakresie pomocy psychologiczno-pedagogicznej?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wykorzystuje się wnioski dotyczące potrzeb rozwojowych w kontekście doskonalenia?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plan doskonalenia nauczycieli uwzględnia potrzeby rozwojowe nauczycieli?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są podejmowane zorganizowane działania rozwojowe nauczycieli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zakresie udzielania pomocy psychologiczno-pedagogicznej?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JST pozyskuje środki zewnętrzne na wsparcie doskonalenia nauczycieli?</a:t>
            </a:r>
          </a:p>
        </p:txBody>
      </p:sp>
    </p:spTree>
    <p:extLst>
      <p:ext uri="{BB962C8B-B14F-4D97-AF65-F5344CB8AC3E}">
        <p14:creationId xmlns:p14="http://schemas.microsoft.com/office/powerpoint/2010/main" val="2296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11. Organizacja wsparcia uczniów szczególnie zdolnych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1467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846" y="1518082"/>
            <a:ext cx="7778503" cy="4658881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uczniów korzystających z indywidualnych programów nauczania lub indywidualnego toku w relacji do wszystkich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uczniów.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Procent uczniów uczestniczących w zajęciach pozalekcyjnych w stosunku do ogólnej liczby uczniów. 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Rodzaje stypendiów przyznawane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JST.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Formy doskonalenia nauczycieli w zakresie pracy z uczniem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zdolnym.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Formy monitorowania współpracy pomiędzy szkołami i instytucjami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zewnętrznymi.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Formy pracy z uczniem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zdolnym.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Ankieta skierowana do nauczycieli – potrzeby i możliwości w zakresie zajęć pozalekcyjnych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szkole.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Formy współpracy z doradcą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metodycznym.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sieci współpracy pomiędzy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szkołami.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grantów edukacyjnych w zakresie pracy z uczniami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zdolnymi.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i formy zajęć pozalekcyjnych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pozaszkolnych.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1549"/>
            <a:ext cx="7886700" cy="476541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działania były dotychczas podejmowane w zakresie wspierania uczniów zdolnych?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na terenie JST rozpoznaje się uzdolnienia uczniów?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jakiej formie udzielane jest uczniom zdolnym wsparcie?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wykorzystuje się zasoby środowiska lokalnego w zakresie wspierania uczniów zdolnych?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prowadzona jest ocena efektywności udzielonego wsparcia?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inicjuje współpracę z dyrektorami na rzecz uczniów zdolnych?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analizuje działania dyrektorów dotyczące organizowania wsparcia uczniom zdolnym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11855"/>
            <a:ext cx="7886700" cy="496510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Jakie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są zasoby nauczycieli w zakresie prowadzenia działań związanych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pracą z uczniem zdolnym?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diagnozuje się potrzeby rozwojowe nauczycieli związane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realizacją zadań w zakresie wspierania uczniów zdolnych?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wykorzystuje się wnioski dotyczące potrzeb rozwojowych nauczycieli związane z realizacją zadań w zakresie wspierania uczniów zdolnych?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plan doskonalenia nauczycieli uwzględnia potrzeby rozwojowe nauczycieli w tym zakresie?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są podejmowane zorganizowane działania rozwojowe nauczycieli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zakresie pracy z uczniem zdolnym? Jeśli tak, to jakie?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JST pozyskuje środki zewnętrzne na wsparcie doskonalenia nauczycieli? Jeśli tak, to proszę wskazać źródła.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promowane są osiągnięcia uczniów zdolnych i ich nauczycieli?</a:t>
            </a:r>
          </a:p>
        </p:txBody>
      </p:sp>
    </p:spTree>
    <p:extLst>
      <p:ext uri="{BB962C8B-B14F-4D97-AF65-F5344CB8AC3E}">
        <p14:creationId xmlns:p14="http://schemas.microsoft.com/office/powerpoint/2010/main" val="12569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749DC5-7A9A-4977-9790-36C6AE9FB4E3}"/>
              </a:ext>
            </a:extLst>
          </p:cNvPr>
          <p:cNvSpPr/>
          <p:nvPr/>
        </p:nvSpPr>
        <p:spPr>
          <a:xfrm>
            <a:off x="195262" y="561975"/>
            <a:ext cx="8753475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12. Gospodarowanie zasobami materialnymi systemu oświaty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3610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825625"/>
            <a:ext cx="8053711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Liczebność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szkoły.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Średnia liczebność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oddziału.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godzin na 1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ucznia.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uczniów na 1 etat nauczycielski/pracownika administracji i obsługi/etat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Wydatki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ucznia/słuchacza.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środków własnych w wydatkach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subwencji w wydatkach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wydatków majątkowych do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całkowitych.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Średnia liczba uczniów przypadająca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oddział.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Poziom środków na remonty w danym roku w realizacji do wartość roku poprzedniego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Przykładowy zakres danych do narzędzi i rozwiązań wspierających personalny rozwój organizacji 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99142"/>
            <a:ext cx="7886700" cy="477782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rozpoznaje się potrzeby w zakresie zasobów materialnych?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 jest udział różnych interesariuszy w rozpoznawaniu potrzeb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podejmowaniu decyzji?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podejmowane są decyzje dotyczące gospodarowania mieniem?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inicjuje współpracę z dyrektorami na rzecz gospodarowania mieniem?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wspiera dyrektorów w dysponowaniu zasobami, a także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działalności inwestycyjnej?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JST wykorzystuje wyniki z inwentaryzacji posiadanych zasobów?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 JST wykorzystuje wnioski z analizy posiadanych przez szkoły/przedszkola  zasobów?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prowadzone działania remontowo-inwestycyjne wynikają z potrzeb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wyznaczonych celów oświatowych? Jeśli tak, to czego dotyczą?</a:t>
            </a:r>
          </a:p>
        </p:txBody>
      </p:sp>
    </p:spTree>
    <p:extLst>
      <p:ext uri="{BB962C8B-B14F-4D97-AF65-F5344CB8AC3E}">
        <p14:creationId xmlns:p14="http://schemas.microsoft.com/office/powerpoint/2010/main" val="37814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2450" y="854984"/>
            <a:ext cx="78867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lanowanie diagnozy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437" y="2059619"/>
            <a:ext cx="7893913" cy="5097058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grupach JST opracowanie wstępnego harmonogramu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co? kto? jak? kiedy?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2445904"/>
              </p:ext>
            </p:extLst>
          </p:nvPr>
        </p:nvGraphicFramePr>
        <p:xfrm>
          <a:off x="460661" y="749444"/>
          <a:ext cx="5760278" cy="477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awias klamrowy zamykający 9"/>
          <p:cNvSpPr/>
          <p:nvPr/>
        </p:nvSpPr>
        <p:spPr>
          <a:xfrm>
            <a:off x="6565138" y="1287019"/>
            <a:ext cx="280930" cy="3410711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black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>
            <a:off x="7459795" y="1154705"/>
            <a:ext cx="280930" cy="4591692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black"/>
              </a:solidFill>
            </a:endParaRPr>
          </a:p>
        </p:txBody>
      </p:sp>
      <p:sp>
        <p:nvSpPr>
          <p:cNvPr id="14" name="Nawias klamrowy zamykający 13"/>
          <p:cNvSpPr/>
          <p:nvPr/>
        </p:nvSpPr>
        <p:spPr>
          <a:xfrm>
            <a:off x="6237094" y="5127304"/>
            <a:ext cx="280930" cy="619093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blac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11232" y="5127304"/>
            <a:ext cx="13263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25" dirty="0">
                <a:solidFill>
                  <a:prstClr val="black"/>
                </a:solidFill>
                <a:latin typeface="Calibri" panose="020F0502020204030204"/>
              </a:rPr>
              <a:t>Zdalne wsparcie doradcze </a:t>
            </a:r>
          </a:p>
          <a:p>
            <a:pPr algn="ctr"/>
            <a:r>
              <a:rPr lang="pl-PL" sz="1125" dirty="0" smtClean="0">
                <a:solidFill>
                  <a:prstClr val="black"/>
                </a:solidFill>
                <a:latin typeface="Calibri" panose="020F0502020204030204"/>
              </a:rPr>
              <a:t>(5h/m-c </a:t>
            </a:r>
            <a:r>
              <a:rPr lang="pl-PL" sz="1125" dirty="0">
                <a:solidFill>
                  <a:prstClr val="black"/>
                </a:solidFill>
                <a:latin typeface="Calibri" panose="020F0502020204030204"/>
              </a:rPr>
              <a:t>na doradcę)</a:t>
            </a:r>
          </a:p>
        </p:txBody>
      </p:sp>
      <p:sp>
        <p:nvSpPr>
          <p:cNvPr id="9" name="Prostokąt zaokrąglony 8"/>
          <p:cNvSpPr/>
          <p:nvPr/>
        </p:nvSpPr>
        <p:spPr>
          <a:xfrm rot="5400000">
            <a:off x="6104332" y="2799638"/>
            <a:ext cx="4770275" cy="1123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25" dirty="0">
                <a:solidFill>
                  <a:prstClr val="white"/>
                </a:solidFill>
              </a:rPr>
              <a:t>Etap </a:t>
            </a:r>
            <a:r>
              <a:rPr lang="pl-PL" sz="1425" dirty="0">
                <a:solidFill>
                  <a:prstClr val="white"/>
                </a:solidFill>
              </a:rPr>
              <a:t>1</a:t>
            </a:r>
            <a:br>
              <a:rPr lang="pl-PL" sz="1425" dirty="0">
                <a:solidFill>
                  <a:prstClr val="white"/>
                </a:solidFill>
              </a:rPr>
            </a:br>
            <a:r>
              <a:rPr lang="pl-PL" sz="1575" dirty="0">
                <a:solidFill>
                  <a:prstClr val="white"/>
                </a:solidFill>
              </a:rPr>
              <a:t>Wprowadzenie do modelu doradztwa</a:t>
            </a:r>
          </a:p>
          <a:p>
            <a:pPr algn="ctr"/>
            <a:r>
              <a:rPr lang="pl-PL" sz="1575" dirty="0">
                <a:solidFill>
                  <a:prstClr val="white"/>
                </a:solidFill>
              </a:rPr>
              <a:t> i zainicjowanie procesu rozwojowego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74C7656-F39E-40AE-908C-38CFC01A1E77}"/>
              </a:ext>
            </a:extLst>
          </p:cNvPr>
          <p:cNvSpPr/>
          <p:nvPr/>
        </p:nvSpPr>
        <p:spPr>
          <a:xfrm>
            <a:off x="3577392" y="15994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kern="0" dirty="0">
                <a:solidFill>
                  <a:srgbClr val="000000"/>
                </a:solidFill>
                <a:latin typeface="Arial"/>
                <a:cs typeface="Arial"/>
              </a:rPr>
              <a:t>Pilotaż modelu – 1  etap</a:t>
            </a:r>
            <a:endParaRPr lang="pl-PL" sz="4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52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978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Wybrane wskaźniki dla gminy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68636"/>
            <a:ext cx="7886700" cy="51083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Omówienie </a:t>
            </a:r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następujących wskaźników dla gmin: </a:t>
            </a:r>
          </a:p>
          <a:p>
            <a:pPr marL="0" indent="0">
              <a:buNone/>
            </a:pPr>
            <a:r>
              <a:rPr lang="pl-PL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1) Wskaźniki </a:t>
            </a:r>
            <a:r>
              <a:rPr lang="pl-PL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finansowe (na podstawie sprawozdań Rb27s i Rb28s):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Wydatki bieżące gminy na zadania oświatowe, jako procent wszystkich wydatków budżetowych,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Bieżące wydatki gminy na zadania oświatowe (bez przedszkoli ogólnodostępnych i dowożenia uczniów), jako procent otrzymanej subwencji oświatowej),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Całkowite wydatki bieżące gminy na zadania oświatowe w przeliczeniu na jednego ucznia (PLN),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Całkowite wydatki bieżące gminy na zadania oświatowe w przeliczeniu na jeden oddział klasowy (PLN) </a:t>
            </a:r>
          </a:p>
          <a:p>
            <a:pPr marL="0" indent="0">
              <a:buNone/>
            </a:pPr>
            <a:r>
              <a:rPr lang="pl-PL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2) Wskaźniki </a:t>
            </a:r>
            <a:r>
              <a:rPr lang="pl-PL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organizacji pracy szkół (na podstawie SIO):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Średnia wielkość oddziału (przedszkole, szkoła podstawowa, gimnazjum), </a:t>
            </a:r>
          </a:p>
          <a:p>
            <a:pPr marL="0" indent="0">
              <a:buNone/>
            </a:pPr>
            <a:r>
              <a:rPr lang="pl-PL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3) Wskaźniki </a:t>
            </a:r>
            <a:r>
              <a:rPr lang="pl-PL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procesu nauczania;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Procent uczniów objętych nauczaniem indywidulanym</a:t>
            </a:r>
            <a:r>
              <a:rPr lang="pl-PL" sz="38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pl-PL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4) Wskaźniki </a:t>
            </a:r>
            <a:r>
              <a:rPr lang="pl-PL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kadry (na podstawie SIO):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Średni staż pracy nauczycieli </a:t>
            </a:r>
            <a:r>
              <a:rPr lang="pl-P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(przedszkole</a:t>
            </a:r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, szkoła podstawowa, gimnazjum), </a:t>
            </a:r>
          </a:p>
          <a:p>
            <a:r>
              <a:rPr lang="pl-PL" sz="3800" dirty="0">
                <a:latin typeface="Arial" panose="020B0604020202020204" pitchFamily="34" charset="0"/>
                <a:cs typeface="Arial" panose="020B0604020202020204" pitchFamily="34" charset="0"/>
              </a:rPr>
              <a:t>Średni wiek nauczycieli i stopień awansu zawodowego (przedszkole, szkoła podstawowa, gimnazjum) </a:t>
            </a:r>
          </a:p>
          <a:p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1973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3">
            <a:extLst>
              <a:ext uri="{FF2B5EF4-FFF2-40B4-BE49-F238E27FC236}">
                <a16:creationId xmlns:a16="http://schemas.microsoft.com/office/drawing/2014/main" id="{433EC645-D350-4C21-B60E-85F24D2D164B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6948115" cy="100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4091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9152"/>
            <a:ext cx="7886700" cy="881349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Wybrane wskaźniki dla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powiatu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804232"/>
            <a:ext cx="7886700" cy="53727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Omówienie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następujących wskaźników dla powiatów: </a:t>
            </a:r>
          </a:p>
          <a:p>
            <a:pPr marL="0" indent="0">
              <a:buNone/>
            </a:pPr>
            <a:r>
              <a:rPr lang="pl-P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1) Wskaźniki </a:t>
            </a:r>
            <a:r>
              <a:rPr lang="pl-PL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finansowe (na podstawie sprawozdań Rb27s i Rb28s):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Wydatki bieżące powiatu na zadania oświatowe, jako procent wszystkich wydatków budżetowych,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Bieżące wydatki powiatu na zadania oświatowe, jako procent otrzymanej subwencji oświatowej),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Całkowite wydatki bieżące powiatu na zadania oświatowe w przeliczeniu na jednego ucznia (PLN),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Całkowite wydatki bieżące powiatu na zadania oświatowe w przeliczeniu na jeden oddział klasowy (PLN) </a:t>
            </a:r>
          </a:p>
          <a:p>
            <a:pPr marL="0" indent="0">
              <a:buNone/>
            </a:pPr>
            <a:r>
              <a:rPr lang="pl-P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2) Wskaźniki </a:t>
            </a:r>
            <a:r>
              <a:rPr lang="pl-PL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organizacji pracy szkół (na podstawie SIO):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Średnia wielkość oddziału (liceum, technikum, zasadnicza szkoła zawodowa) </a:t>
            </a:r>
          </a:p>
          <a:p>
            <a:pPr marL="0" indent="0">
              <a:buNone/>
            </a:pPr>
            <a:r>
              <a:rPr lang="pl-P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3) Wskaźniki </a:t>
            </a:r>
            <a:r>
              <a:rPr lang="pl-PL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procesu nauczania;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Procent uczniów objętych nauczaniem indywidulanym,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Procent uczniów przystępujących do egzaminu maturalnego i egzaminów potwierdzających kwalifikacje zawodowe. </a:t>
            </a:r>
          </a:p>
          <a:p>
            <a:pPr marL="0" indent="0">
              <a:buNone/>
            </a:pPr>
            <a:r>
              <a:rPr lang="pl-P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4) Wskaźniki </a:t>
            </a:r>
            <a:r>
              <a:rPr lang="pl-PL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dotyczące kadry (na podstawie SIO):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Średni staż pracy nauczycieli (liceum, technikum, zasadnicza szkoła zawodowa), </a:t>
            </a:r>
          </a:p>
          <a:p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Średni wiek nauczycieli i stopień awansu zawodowego (liceum, technikum, zasadnicza szkoła zawodowa),</a:t>
            </a:r>
          </a:p>
          <a:p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22224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774" y="1263425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Przykładowe zakresy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danych niezbędnych do przeprowadzenia diagnozy w danym obszarze </a:t>
            </a:r>
            <a:r>
              <a:rPr lang="pl-PL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8A5C60-7761-4FEE-A0C0-217C3F75BCB7}"/>
              </a:ext>
            </a:extLst>
          </p:cNvPr>
          <p:cNvSpPr/>
          <p:nvPr/>
        </p:nvSpPr>
        <p:spPr>
          <a:xfrm>
            <a:off x="300037" y="510863"/>
            <a:ext cx="8543925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pl-PL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pl-PL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Analizowanie potrzeb i planowanie realizacji założonej wizji rozwoju lokalnego systemu oświaty 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520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Zakres danych do narzędzi i rozwiązań zarządczych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27464"/>
            <a:ext cx="7886700" cy="504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Wskaźniki skuteczności systemu oświatowego: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sprawdzianów i egzaminów zewnętrznych (średnie wyniki; rozkład wyników;)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edukacyjnej wartości dodanej EWD dla szkoły/kierunku/oddziału (dostępne tylko dla wcześniejszych lat);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Oceny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raportach ewaluacji zewnętrznej (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www.npseo.pl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Losy absolwentów (odsetek uczniów przystępujących  do matury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zdających ją oraz egzaminy zawodowe; rejestrujących się po szkole lub kierunku w urzędzie pracy);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Wyniki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rekrutacji (liczba chętnych na miejsce w szkole/oddziale; liczba chętnych, dla których szkołą jest szkołą pierwszego wyboru; liczba uczestniczących w rekrutacji uczniów spoza obwodu szkoły lub z innych jednostek samorządu terytorialnego)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migracji oświatowej między poszczególnymi obwodami szkolnymi/gminami/powiatami, czyli saldo uczniów zamieszkałych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poza danym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terenem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4183</Words>
  <Application>Microsoft Office PowerPoint</Application>
  <PresentationFormat>Pokaz na ekranie (4:3)</PresentationFormat>
  <Paragraphs>428</Paragraphs>
  <Slides>50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Diagnoza stanu lokalnej oświaty w oparciu o wskaźniki oświatowe: </vt:lpstr>
      <vt:lpstr>Wybrane wskaźniki dla gminy</vt:lpstr>
      <vt:lpstr>Wybrane wskaźniki dla powiatu</vt:lpstr>
      <vt:lpstr>Przykładowe zakresy danych niezbędnych do przeprowadzenia diagnozy w danym obszarze  </vt:lpstr>
      <vt:lpstr>Prezentacja programu PowerPoint</vt:lpstr>
      <vt:lpstr>Zakres danych do narzędzi i rozwiązań zarządczych </vt:lpstr>
      <vt:lpstr>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Prezentacja programu PowerPoint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</vt:lpstr>
      <vt:lpstr>Przykładowy zakres danych do narzędzi i rozwiązań wspierających personalny rozwój organizacji  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Przykładowy zakres danych do narzędzi i rozwiązań wspierających personalny rozwój organizacji   </vt:lpstr>
      <vt:lpstr>Prezentacja programu PowerPoint</vt:lpstr>
      <vt:lpstr>Przykładowy zakres danych do narzędzi i rozwiązań zarządczych </vt:lpstr>
      <vt:lpstr>Przykładowy zakres danych do narzędzi i rozwiązań wspierających personalny rozwój organizacji   </vt:lpstr>
      <vt:lpstr>Planowanie diagnozy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Czajka</dc:creator>
  <cp:lastModifiedBy>Dorota Jastrzębska</cp:lastModifiedBy>
  <cp:revision>179</cp:revision>
  <cp:lastPrinted>2019-05-29T08:10:42Z</cp:lastPrinted>
  <dcterms:created xsi:type="dcterms:W3CDTF">2019-04-26T07:45:51Z</dcterms:created>
  <dcterms:modified xsi:type="dcterms:W3CDTF">2022-10-19T13:53:00Z</dcterms:modified>
</cp:coreProperties>
</file>