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PnxflTig+CBgXKYziVTYFDjXj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8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lajd tytułowy (długi tytuł)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/>
          <p:nvPr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7"/>
          <p:cNvSpPr/>
          <p:nvPr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7"/>
          <p:cNvSpPr txBox="1"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50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77"/>
              <a:buFont typeface="Open Sans"/>
              <a:buNone/>
              <a:defRPr sz="217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Font typeface="Open Sans"/>
              <a:buNone/>
              <a:defRPr sz="1904" b="1">
                <a:solidFill>
                  <a:schemeClr val="dk2"/>
                </a:solidFill>
              </a:defRPr>
            </a:lvl1pPr>
            <a:lvl2pPr lvl="1" algn="ctr">
              <a:lnSpc>
                <a:spcPct val="10886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/>
            </a:lvl2pPr>
            <a:lvl3pPr lvl="2" algn="ctr">
              <a:lnSpc>
                <a:spcPct val="12096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  <a:defRPr sz="1350"/>
            </a:lvl3pPr>
            <a:lvl4pPr lvl="3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dt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28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37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402576" y="82480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7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1011924" y="34955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7"/>
          <p:cNvPicPr preferRelativeResize="0"/>
          <p:nvPr/>
        </p:nvPicPr>
        <p:blipFill rotWithShape="1">
          <a:blip r:embed="rId4">
            <a:alphaModFix amt="55000"/>
          </a:blip>
          <a:srcRect/>
          <a:stretch/>
        </p:blipFill>
        <p:spPr>
          <a:xfrm>
            <a:off x="1024976" y="82480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7"/>
          <p:cNvPicPr preferRelativeResize="0"/>
          <p:nvPr/>
        </p:nvPicPr>
        <p:blipFill rotWithShape="1">
          <a:blip r:embed="rId5">
            <a:alphaModFix amt="55000"/>
          </a:blip>
          <a:srcRect/>
          <a:stretch/>
        </p:blipFill>
        <p:spPr>
          <a:xfrm>
            <a:off x="3492560" y="344396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7"/>
          <p:cNvPicPr preferRelativeResize="0"/>
          <p:nvPr/>
        </p:nvPicPr>
        <p:blipFill rotWithShape="1">
          <a:blip r:embed="rId6">
            <a:alphaModFix amt="55000"/>
          </a:blip>
          <a:srcRect/>
          <a:stretch/>
        </p:blipFill>
        <p:spPr>
          <a:xfrm>
            <a:off x="395536" y="34955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7"/>
          <p:cNvPicPr preferRelativeResize="0"/>
          <p:nvPr/>
        </p:nvPicPr>
        <p:blipFill rotWithShape="1">
          <a:blip r:embed="rId7">
            <a:alphaModFix amt="55000"/>
          </a:blip>
          <a:srcRect/>
          <a:stretch/>
        </p:blipFill>
        <p:spPr>
          <a:xfrm>
            <a:off x="1643979" y="831921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7"/>
          <p:cNvPicPr preferRelativeResize="0"/>
          <p:nvPr/>
        </p:nvPicPr>
        <p:blipFill rotWithShape="1">
          <a:blip r:embed="rId8">
            <a:alphaModFix amt="55000"/>
          </a:blip>
          <a:srcRect/>
          <a:stretch/>
        </p:blipFill>
        <p:spPr>
          <a:xfrm>
            <a:off x="2251489" y="34798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7"/>
          <p:cNvPicPr preferRelativeResize="0"/>
          <p:nvPr/>
        </p:nvPicPr>
        <p:blipFill rotWithShape="1">
          <a:blip r:embed="rId9">
            <a:alphaModFix amt="55000"/>
          </a:blip>
          <a:srcRect/>
          <a:stretch/>
        </p:blipFill>
        <p:spPr>
          <a:xfrm>
            <a:off x="2869293" y="34234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7"/>
          <p:cNvPicPr preferRelativeResize="0"/>
          <p:nvPr/>
        </p:nvPicPr>
        <p:blipFill rotWithShape="1">
          <a:blip r:embed="rId10">
            <a:alphaModFix amt="55000"/>
          </a:blip>
          <a:srcRect/>
          <a:stretch/>
        </p:blipFill>
        <p:spPr>
          <a:xfrm>
            <a:off x="1633684" y="33950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7"/>
          <p:cNvPicPr preferRelativeResize="0"/>
          <p:nvPr/>
        </p:nvPicPr>
        <p:blipFill rotWithShape="1">
          <a:blip r:embed="rId11">
            <a:alphaModFix amt="55000"/>
          </a:blip>
          <a:srcRect/>
          <a:stretch/>
        </p:blipFill>
        <p:spPr>
          <a:xfrm>
            <a:off x="2867398" y="829987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7"/>
          <p:cNvPicPr preferRelativeResize="0"/>
          <p:nvPr/>
        </p:nvPicPr>
        <p:blipFill rotWithShape="1">
          <a:blip r:embed="rId12">
            <a:alphaModFix amt="55000"/>
          </a:blip>
          <a:srcRect/>
          <a:stretch/>
        </p:blipFill>
        <p:spPr>
          <a:xfrm>
            <a:off x="3492413" y="82900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7"/>
          <p:cNvPicPr preferRelativeResize="0"/>
          <p:nvPr/>
        </p:nvPicPr>
        <p:blipFill rotWithShape="1">
          <a:blip r:embed="rId13">
            <a:alphaModFix amt="55000"/>
          </a:blip>
          <a:srcRect/>
          <a:stretch/>
        </p:blipFill>
        <p:spPr>
          <a:xfrm>
            <a:off x="2251489" y="82900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7063" y="1342959"/>
            <a:ext cx="3387422" cy="6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końcowy">
  <p:cSld name="Slajd końcow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6"/>
          <p:cNvSpPr>
            <a:spLocks noGrp="1"/>
          </p:cNvSpPr>
          <p:nvPr>
            <p:ph type="pic" idx="2"/>
          </p:nvPr>
        </p:nvSpPr>
        <p:spPr>
          <a:xfrm>
            <a:off x="867427" y="1"/>
            <a:ext cx="7399510" cy="36719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46"/>
          <p:cNvSpPr/>
          <p:nvPr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6"/>
          <p:cNvSpPr txBox="1"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46" descr="znak Funduszy Europejskich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43" y="4334772"/>
            <a:ext cx="1402632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6" descr="flaga Unii Europejskie z dopiskiem dofinansowane przez Unię Europejsk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9261" y="4334772"/>
            <a:ext cx="2278263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6" descr="barwy R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3813" y="4334316"/>
            <a:ext cx="1937739" cy="82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8483" y="3050061"/>
            <a:ext cx="3387422" cy="6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- tytuł + zawartość z paskiem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 (długi tytuł)">
  <p:cSld name="Slajd tytułowy (długi tytuł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/>
          <p:nvPr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9"/>
          <p:cNvSpPr/>
          <p:nvPr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39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511114" y="367681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9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1800941" y="367681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9"/>
          <p:cNvPicPr preferRelativeResize="0"/>
          <p:nvPr/>
        </p:nvPicPr>
        <p:blipFill rotWithShape="1">
          <a:blip r:embed="rId4">
            <a:alphaModFix amt="55000"/>
          </a:blip>
          <a:srcRect/>
          <a:stretch/>
        </p:blipFill>
        <p:spPr>
          <a:xfrm>
            <a:off x="3090767" y="367681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9"/>
          <p:cNvSpPr txBox="1"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50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77"/>
              <a:buFont typeface="Open Sans"/>
              <a:buNone/>
              <a:defRPr sz="217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Font typeface="Open Sans"/>
              <a:buNone/>
              <a:defRPr sz="1904" b="1">
                <a:solidFill>
                  <a:schemeClr val="dk2"/>
                </a:solidFill>
              </a:defRPr>
            </a:lvl1pPr>
            <a:lvl2pPr lvl="1" algn="ctr">
              <a:lnSpc>
                <a:spcPct val="10886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/>
            </a:lvl2pPr>
            <a:lvl3pPr lvl="2" algn="ctr">
              <a:lnSpc>
                <a:spcPct val="12096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  <a:defRPr sz="1350"/>
            </a:lvl3pPr>
            <a:lvl4pPr lvl="3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dt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28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43" y="4334772"/>
            <a:ext cx="1402632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9261" y="4334772"/>
            <a:ext cx="2278263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3813" y="4334316"/>
            <a:ext cx="1937739" cy="82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063" y="1342959"/>
            <a:ext cx="3387422" cy="6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 (krótki tytuł)">
  <p:cSld name="Slajd tytułowy (krótki tytuł)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>
            <a:spLocks noGrp="1"/>
          </p:cNvSpPr>
          <p:nvPr>
            <p:ph type="pic" idx="2"/>
          </p:nvPr>
        </p:nvSpPr>
        <p:spPr>
          <a:xfrm>
            <a:off x="9026" y="9407"/>
            <a:ext cx="5850822" cy="368729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40"/>
          <p:cNvSpPr txBox="1">
            <a:spLocks noGrp="1"/>
          </p:cNvSpPr>
          <p:nvPr>
            <p:ph type="dt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28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40" descr="logo Funduszy Europejskich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42" y="4334772"/>
            <a:ext cx="1402632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0" descr="flaga Unii Europejskie z dopiskiem dofinansowane przez Unię Europejsk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9261" y="4334773"/>
            <a:ext cx="2278263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0" descr="barwy R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3812" y="4334315"/>
            <a:ext cx="1937739" cy="82235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0"/>
          <p:cNvSpPr/>
          <p:nvPr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0"/>
          <p:cNvSpPr txBox="1"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498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5"/>
              <a:buFont typeface="Open Sans"/>
              <a:buNone/>
              <a:defRPr sz="190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1760" y="3062122"/>
            <a:ext cx="3444545" cy="63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 sekcji">
  <p:cSld name="Slajd tytuł sekcj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/>
          <p:nvPr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1"/>
          <p:cNvSpPr>
            <a:spLocks noGrp="1"/>
          </p:cNvSpPr>
          <p:nvPr>
            <p:ph type="pic" idx="2"/>
          </p:nvPr>
        </p:nvSpPr>
        <p:spPr>
          <a:xfrm>
            <a:off x="572943" y="0"/>
            <a:ext cx="5850420" cy="33062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41"/>
          <p:cNvSpPr/>
          <p:nvPr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1"/>
          <p:cNvSpPr/>
          <p:nvPr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1"/>
          <p:cNvSpPr txBox="1"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498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5"/>
              <a:buFont typeface="Open Sans"/>
              <a:buNone/>
              <a:defRPr sz="190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- tytuł + 2 elementy zawartości z paskiem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>
            <a:off x="877389" y="1347054"/>
            <a:ext cx="3540668" cy="318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2"/>
          </p:nvPr>
        </p:nvSpPr>
        <p:spPr>
          <a:xfrm>
            <a:off x="4725942" y="1346902"/>
            <a:ext cx="3540668" cy="318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sldNum" idx="12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- tytuł + zdjęcie + zawartość z paskiem">
  <p:cSld name="1_Slajd - tytuł + zdjęcie + zawartość z paskie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1"/>
          </p:nvPr>
        </p:nvSpPr>
        <p:spPr>
          <a:xfrm>
            <a:off x="4571999" y="1347054"/>
            <a:ext cx="369493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9" name="Google Shape;79;p43"/>
          <p:cNvSpPr>
            <a:spLocks noGrp="1"/>
          </p:cNvSpPr>
          <p:nvPr>
            <p:ph type="pic" idx="2"/>
          </p:nvPr>
        </p:nvSpPr>
        <p:spPr>
          <a:xfrm>
            <a:off x="0" y="612425"/>
            <a:ext cx="4264485" cy="39188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ajd - tytuł + zawartość bez paska">
  <p:cSld name="1_Slajd - tytuł + zawartość bez pask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4" name="Google Shape;84;p44"/>
          <p:cNvSpPr/>
          <p:nvPr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ajd - tytuł + 2 elementy zawartości bez paska">
  <p:cSld name="1_Slajd - tytuł + 2 elementy zawartości bez pask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body" idx="1"/>
          </p:nvPr>
        </p:nvSpPr>
        <p:spPr>
          <a:xfrm>
            <a:off x="877389" y="1347054"/>
            <a:ext cx="3540668" cy="318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body" idx="2"/>
          </p:nvPr>
        </p:nvSpPr>
        <p:spPr>
          <a:xfrm>
            <a:off x="4725942" y="1346902"/>
            <a:ext cx="3540668" cy="318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sldNum" idx="12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0" name="Google Shape;90;p45"/>
          <p:cNvSpPr/>
          <p:nvPr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2855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5"/>
              <a:buFont typeface="Open Sans"/>
              <a:buNone/>
              <a:defRPr sz="1904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06387" algn="l" rtl="0">
              <a:lnSpc>
                <a:spcPct val="133306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25"/>
              <a:buFont typeface="Open Sans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Open Sans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Open Sans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/>
          <p:nvPr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6"/>
          <p:cNvSpPr/>
          <p:nvPr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"/>
              <a:buFont typeface="Arial"/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5" name="Google Shape;15;p36"/>
          <p:cNvSpPr/>
          <p:nvPr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"/>
              <a:buFont typeface="Arial"/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zawodowe.men.gov.p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zawodowe.men.gov.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fozawodowe.men.gov.p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zawodowe.men.gov.p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fozawodowe.men.gov.p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fozawodowe.men.gov.p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1185225" y="2329376"/>
            <a:ext cx="6773550" cy="13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000" dirty="0">
                <a:latin typeface="Century Gothic"/>
                <a:ea typeface="Century Gothic"/>
                <a:cs typeface="Century Gothic"/>
                <a:sym typeface="Century Gothic"/>
              </a:rPr>
              <a:t>Rozwój portalu Infozawodowe dla promocji i wsparcia kształcenia zawodowego i doradztwa zawodowego</a:t>
            </a:r>
            <a:br>
              <a:rPr lang="pl-PL" sz="2000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sz="2000"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1255655" y="3002828"/>
            <a:ext cx="6773483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None/>
            </a:pPr>
            <a:r>
              <a:rPr lang="pl-PL" sz="2000" dirty="0"/>
              <a:t>Projekt: Utworzenie i upowszechnienie portalu infozawodowe.men.gov.pl</a:t>
            </a:r>
            <a:endParaRPr dirty="0"/>
          </a:p>
          <a:p>
            <a:pPr marL="0" lvl="0" indent="0" algn="ctr" rtl="0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None/>
            </a:pPr>
            <a:endParaRPr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877102" y="380120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Rozwój portalu Infozawodowe dla promocji i wsparcia </a:t>
            </a:r>
            <a:b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kształcenia zawodowego i doradztwa zawodowego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940379" y="1230919"/>
            <a:ext cx="73896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1400" b="1" dirty="0"/>
              <a:t>Zarejestrowani użytkownicy: 200 aktywnych kont 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dirty="0"/>
              <a:t>(pracodawcy, szkoły, placówki oświatowe CKZ, CKU, BCU, organizacje branżowe)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1400" b="1" dirty="0"/>
              <a:t>Uczniowie klas VII-VIII szkoły podstawowej oraz młodzież szkół ponadpodstawowych i osoby dorosłe </a:t>
            </a:r>
            <a:endParaRPr sz="1400" dirty="0"/>
          </a:p>
          <a:p>
            <a:pPr marL="228600" lvl="0" indent="-165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pl-PL" sz="1400" dirty="0"/>
              <a:t>mogą obejrzeć </a:t>
            </a:r>
            <a:r>
              <a:rPr lang="pl-PL" sz="1400" b="1" dirty="0"/>
              <a:t>2 240</a:t>
            </a:r>
            <a:r>
              <a:rPr lang="pl-PL" sz="1400" dirty="0"/>
              <a:t> filmów o zawodzie, </a:t>
            </a:r>
            <a:r>
              <a:rPr lang="pl-PL" sz="1400" b="1" dirty="0"/>
              <a:t>480</a:t>
            </a:r>
            <a:r>
              <a:rPr lang="pl-PL" sz="1400" dirty="0"/>
              <a:t> materiałów VR, zapoznać się z opisami </a:t>
            </a:r>
            <a:r>
              <a:rPr lang="pl-PL" sz="1400" b="1" dirty="0"/>
              <a:t>239</a:t>
            </a:r>
            <a:r>
              <a:rPr lang="pl-PL" sz="1400" dirty="0"/>
              <a:t> zawodów, przejrzeć </a:t>
            </a:r>
            <a:r>
              <a:rPr lang="pl-PL" sz="1400" b="1" dirty="0"/>
              <a:t>458</a:t>
            </a:r>
            <a:r>
              <a:rPr lang="pl-PL" sz="1400" dirty="0"/>
              <a:t> informatorów o zawodzie, </a:t>
            </a:r>
            <a:r>
              <a:rPr lang="pl-PL" sz="1400" b="1" dirty="0"/>
              <a:t>412</a:t>
            </a:r>
            <a:r>
              <a:rPr lang="pl-PL" sz="1400" dirty="0"/>
              <a:t> broszur zawodoznawczych oraz </a:t>
            </a:r>
            <a:r>
              <a:rPr lang="pl-PL" sz="1400" b="1" dirty="0"/>
              <a:t>258</a:t>
            </a:r>
            <a:r>
              <a:rPr lang="pl-PL" sz="1400" dirty="0"/>
              <a:t> dodatkowych informacji o zawodzie, a także wykonywać quizy i lepiej zapoznać się z </a:t>
            </a:r>
            <a:r>
              <a:rPr lang="pl-PL" sz="1400" b="1" dirty="0"/>
              <a:t>207 </a:t>
            </a:r>
            <a:r>
              <a:rPr lang="pl-PL" sz="1400" dirty="0"/>
              <a:t>zawodami. 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1400" b="1" dirty="0"/>
              <a:t>Na poziomie preorientacji i orientacji zawodowej</a:t>
            </a:r>
            <a:r>
              <a:rPr lang="pl-PL" sz="1400" dirty="0"/>
              <a:t> </a:t>
            </a:r>
            <a:endParaRPr sz="1400" dirty="0"/>
          </a:p>
          <a:p>
            <a:pPr marL="228600" lvl="0" indent="-165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pl-PL" sz="1400" dirty="0"/>
              <a:t>skorzystać można z </a:t>
            </a:r>
            <a:r>
              <a:rPr lang="pl-PL" sz="1400" b="1" dirty="0"/>
              <a:t>45</a:t>
            </a:r>
            <a:r>
              <a:rPr lang="pl-PL" sz="1400" dirty="0"/>
              <a:t> filmów o zawodzie, </a:t>
            </a:r>
            <a:r>
              <a:rPr lang="pl-PL" sz="1400" b="1" dirty="0"/>
              <a:t>45</a:t>
            </a:r>
            <a:r>
              <a:rPr lang="pl-PL" sz="1400" dirty="0"/>
              <a:t> materiałów VR, </a:t>
            </a:r>
            <a:r>
              <a:rPr lang="pl-PL" sz="1400" b="1" dirty="0"/>
              <a:t>45</a:t>
            </a:r>
            <a:r>
              <a:rPr lang="pl-PL" sz="1400" dirty="0"/>
              <a:t> broszur zawodoznawczych oraz quizów do </a:t>
            </a:r>
            <a:r>
              <a:rPr lang="pl-PL" sz="1400" b="1" dirty="0"/>
              <a:t>45</a:t>
            </a:r>
            <a:r>
              <a:rPr lang="pl-PL" sz="1400" dirty="0"/>
              <a:t> zawodów.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/>
          </a:p>
          <a:p>
            <a:pPr marL="457200" lvl="0" indent="-22860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EC84C22-9882-5E0D-545E-ABCEAEDB6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877400" y="323850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Rozwój portalu Infozawodowe dla promocji i wsparcia </a:t>
            </a:r>
            <a:b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kształcenia zawodowego i doradztwa zawodowego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877400" y="1058668"/>
            <a:ext cx="7389600" cy="30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1430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pl-PL" sz="1400" b="1" dirty="0"/>
              <a:t>Portal INFOZAWODOWE to:</a:t>
            </a:r>
            <a:endParaRPr sz="1400" b="1" dirty="0"/>
          </a:p>
          <a:p>
            <a:pPr marL="457200" lvl="0" indent="-31750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pl-PL" sz="1400" dirty="0"/>
              <a:t>wsparcie szkół i placówek systemu oświaty w realizacji doradztwa zawodowego dla uczniów oraz aktywizacji zawodowej absolwentów,</a:t>
            </a:r>
            <a:endParaRPr sz="1400" dirty="0"/>
          </a:p>
          <a:p>
            <a:pPr marL="457200" lvl="0" indent="-31750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pl-PL" sz="1400" dirty="0"/>
              <a:t>promocja zawodów i kształcenia w danej dziedzinie zawodowej,</a:t>
            </a:r>
            <a:endParaRPr sz="1400" dirty="0"/>
          </a:p>
          <a:p>
            <a:pPr marL="457200" lvl="0" indent="-31750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pl-PL" sz="1400" dirty="0"/>
              <a:t>upowszechnianie zmian wdrażanych w kształceniu zawodowym od 2019 r.,</a:t>
            </a:r>
            <a:endParaRPr sz="1400" dirty="0"/>
          </a:p>
          <a:p>
            <a:pPr marL="457200" lvl="0" indent="-31750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pl-PL" sz="1400" dirty="0"/>
              <a:t>wspieranie osób z niepełnosprawnościami w wejściu na rynek pracy w danej dziedzinie zawodowej, branży.</a:t>
            </a:r>
            <a:endParaRPr sz="1400" dirty="0"/>
          </a:p>
          <a:p>
            <a:pPr marL="457200" lvl="0" indent="-31750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pl-PL" sz="1400" b="1" dirty="0"/>
              <a:t>platforma współpracy szkół i placówek oświatowych</a:t>
            </a:r>
            <a:r>
              <a:rPr lang="pl-PL" sz="1400" dirty="0"/>
              <a:t> z  pracodawcami, przedsiębiorcami, organizacjami branżowymi, instytucjami rynku pracy, Instytutem Badań Edukacyjnych  wspomagająca funkcjonowanie systemu oświaty w Polsce w obszarze szkolnictwa branżowego oraz doradztwa zawodowego na szczeblu lokalnym i  centralnym. </a:t>
            </a:r>
            <a:endParaRPr sz="1400" dirty="0"/>
          </a:p>
          <a:p>
            <a:pPr marL="457200" lvl="0" indent="-22860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40C622E-F0E8-3FC6-FB48-A4CCF5EB7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877400" y="302748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1800" dirty="0">
                <a:solidFill>
                  <a:schemeClr val="tx1"/>
                </a:solidFill>
              </a:rPr>
              <a:t>Nowe technologie wspierające proces doradztwa zawodowego</a:t>
            </a:r>
            <a:br>
              <a:rPr lang="pl-PL" sz="1800" dirty="0"/>
            </a:br>
            <a:r>
              <a:rPr lang="pl-PL" sz="1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infozawodowe.men.gov.pl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1B1B1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877200" y="1037566"/>
            <a:ext cx="7389600" cy="3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SzPts val="1800"/>
              <a:buNone/>
            </a:pPr>
            <a:r>
              <a:rPr lang="pl-PL" sz="1400" dirty="0"/>
              <a:t>Portal INFOZAWODOWE to gotowe narzędzie informatyczne, do wykorzystania przez: 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SzPts val="1400"/>
              <a:buChar char="•"/>
            </a:pPr>
            <a:r>
              <a:rPr lang="pl-PL" sz="1400" b="1" dirty="0"/>
              <a:t>nauczycieli i doradców zawodowych</a:t>
            </a:r>
            <a:r>
              <a:rPr lang="pl-PL" sz="1400" dirty="0"/>
              <a:t> w pomocy </a:t>
            </a:r>
            <a:r>
              <a:rPr lang="pl-PL" sz="1400" dirty="0">
                <a:solidFill>
                  <a:srgbClr val="212529"/>
                </a:solidFill>
              </a:rPr>
              <a:t>uczniom w </a:t>
            </a:r>
            <a:r>
              <a:rPr lang="pl-PL" sz="1400" dirty="0">
                <a:solidFill>
                  <a:srgbClr val="222222"/>
                </a:solidFill>
                <a:highlight>
                  <a:srgbClr val="FFFFFF"/>
                </a:highlight>
              </a:rPr>
              <a:t>świadomym wyborze ścieżki kształcenia i przyszłego zawodu oraz w </a:t>
            </a:r>
            <a:r>
              <a:rPr lang="pl-PL" sz="1400" dirty="0">
                <a:solidFill>
                  <a:srgbClr val="212529"/>
                </a:solidFill>
              </a:rPr>
              <a:t>nabywaniu rynkowych kompetencji zawodowych w ;</a:t>
            </a:r>
            <a:endParaRPr sz="1400" dirty="0">
              <a:solidFill>
                <a:srgbClr val="212529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pl-PL" sz="1400" b="1" dirty="0"/>
              <a:t>wizytatorów  KO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/>
              <a:t>we </a:t>
            </a:r>
            <a:r>
              <a:rPr lang="pl-PL" sz="1400" dirty="0">
                <a:highlight>
                  <a:schemeClr val="lt1"/>
                </a:highlight>
              </a:rPr>
              <a:t>w</a:t>
            </a:r>
            <a:r>
              <a:rPr lang="pl-PL" sz="1400" dirty="0">
                <a:solidFill>
                  <a:srgbClr val="010101"/>
                </a:solidFill>
                <a:highlight>
                  <a:schemeClr val="lt1"/>
                </a:highlight>
              </a:rPr>
              <a:t>spomaganiu dyrektorów oraz nauczycieli w planowaniu, organizowaniu i badaniu efektów procesu kształcenia zawodowego i doradztwa zawodowego oraz tworzeniu spójnego </a:t>
            </a:r>
            <a:r>
              <a:rPr lang="pl-PL" sz="1400" dirty="0">
                <a:highlight>
                  <a:schemeClr val="lt1"/>
                </a:highlight>
              </a:rPr>
              <a:t>programu realizacji doradztwa zawodowego w szkole;</a:t>
            </a:r>
            <a:endParaRPr sz="1400" dirty="0">
              <a:solidFill>
                <a:srgbClr val="212529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pl-PL" sz="1400" b="1" dirty="0"/>
              <a:t>koordynatorów KO ds. kształcenia zawodowego </a:t>
            </a:r>
            <a:r>
              <a:rPr lang="pl-PL" sz="1400" dirty="0"/>
              <a:t>we</a:t>
            </a:r>
            <a:r>
              <a:rPr lang="pl-PL" sz="1400" b="1" dirty="0"/>
              <a:t> </a:t>
            </a:r>
            <a:r>
              <a:rPr lang="pl-PL" sz="1400" dirty="0">
                <a:solidFill>
                  <a:srgbClr val="1F1F1F"/>
                </a:solidFill>
                <a:highlight>
                  <a:srgbClr val="FFFFFF"/>
                </a:highlight>
              </a:rPr>
              <a:t>wspieraniu szkół w nawiązywaniu współpracy z pracodawcami oraz pracodawców w nawiązaniu współpracy ze szkołami, a także promocją działań związanych z rozwojem doradztwa</a:t>
            </a:r>
            <a:r>
              <a:rPr lang="pl-PL" sz="1400" dirty="0">
                <a:solidFill>
                  <a:srgbClr val="1F1F1F"/>
                </a:solidFill>
              </a:rPr>
              <a:t> </a:t>
            </a:r>
            <a:r>
              <a:rPr lang="pl-PL" sz="1400" dirty="0">
                <a:solidFill>
                  <a:srgbClr val="040C28"/>
                </a:solidFill>
              </a:rPr>
              <a:t>zawodowego</a:t>
            </a:r>
            <a:r>
              <a:rPr lang="pl-PL" sz="1400" dirty="0">
                <a:solidFill>
                  <a:srgbClr val="1F1F1F"/>
                </a:solidFill>
                <a:highlight>
                  <a:srgbClr val="FFFFFF"/>
                </a:highlight>
              </a:rPr>
              <a:t> w systemie oświaty.</a:t>
            </a:r>
            <a:endParaRPr sz="1400" dirty="0"/>
          </a:p>
          <a:p>
            <a:pPr marL="457200" lvl="0" indent="0" algn="l" rtl="0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None/>
            </a:pPr>
            <a:endParaRPr sz="9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9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36000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36000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D2E3FEB-D15B-5307-8159-37A985B9F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ctrTitle"/>
          </p:nvPr>
        </p:nvSpPr>
        <p:spPr>
          <a:xfrm>
            <a:off x="1185249" y="1949946"/>
            <a:ext cx="677355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77"/>
              <a:buNone/>
            </a:pPr>
            <a:r>
              <a:rPr lang="pl-PL" sz="1600" dirty="0"/>
              <a:t>Dziękujemy za uwagę</a:t>
            </a:r>
            <a:br>
              <a:rPr lang="pl-PL" sz="1400" dirty="0"/>
            </a:br>
            <a:r>
              <a:rPr lang="pl-PL" sz="1200" dirty="0"/>
              <a:t>Lidia Puławska – kierowniczka projektu</a:t>
            </a:r>
            <a:br>
              <a:rPr lang="pl-PL" sz="1200" dirty="0"/>
            </a:br>
            <a:r>
              <a:rPr lang="pl-PL" sz="1200" dirty="0"/>
              <a:t>Joanna Maksimiuk – główna ekspertka merytoryczna ds. kształcenia zawodowego</a:t>
            </a:r>
            <a:br>
              <a:rPr lang="pl-PL" sz="1200" dirty="0"/>
            </a:br>
            <a:endParaRPr sz="1200" dirty="0"/>
          </a:p>
        </p:txBody>
      </p:sp>
      <p:sp>
        <p:nvSpPr>
          <p:cNvPr id="194" name="Google Shape;194;p35"/>
          <p:cNvSpPr txBox="1">
            <a:spLocks noGrp="1"/>
          </p:cNvSpPr>
          <p:nvPr>
            <p:ph type="subTitle" idx="1"/>
          </p:nvPr>
        </p:nvSpPr>
        <p:spPr>
          <a:xfrm>
            <a:off x="1185201" y="3000180"/>
            <a:ext cx="6773483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None/>
            </a:pPr>
            <a:r>
              <a:rPr lang="pl-PL" sz="1100" dirty="0"/>
              <a:t>Projekt: Utworzenie i upowszechnienie portalu infozawodowe.men.gov.pl</a:t>
            </a:r>
            <a:br>
              <a:rPr lang="pl-PL" sz="1100" dirty="0"/>
            </a:br>
            <a:r>
              <a:rPr lang="pl-PL" sz="1100" dirty="0"/>
              <a:t>Beneficjent: Ośrodek Rozwoju Edukacji</a:t>
            </a:r>
            <a:br>
              <a:rPr lang="pl-PL" sz="1100" dirty="0"/>
            </a:br>
            <a:r>
              <a:rPr lang="pl-PL" sz="1100" dirty="0"/>
              <a:t>Partner: Centrum Informatyczne Edukacji</a:t>
            </a:r>
            <a:br>
              <a:rPr lang="pl-PL" sz="1100" dirty="0"/>
            </a:br>
            <a:r>
              <a:rPr lang="pl-PL" sz="1100" b="0" dirty="0"/>
              <a:t>listopad 2023 r. – wrzesień 2027 r.</a:t>
            </a:r>
            <a:endParaRPr sz="1100" dirty="0"/>
          </a:p>
          <a:p>
            <a:pPr marL="0" lvl="0" indent="0" algn="ctr" rtl="0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None/>
            </a:pP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None/>
            </a:pPr>
            <a:endParaRPr sz="11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877400" y="295713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Rozwój portalu Infozawodowe dla promocji i wsparcia </a:t>
            </a:r>
            <a:b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kształcenia zawodowego i doradztwa zawodowego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877400" y="1040936"/>
            <a:ext cx="73896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400" b="1" dirty="0"/>
              <a:t>Cel strategiczny: 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/>
              <a:t>Zapewnienie efektywnego doradztwa zawodowego – komplementarnego wobec założeń praktyki uczenia się przez całe życie.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 b="1" dirty="0"/>
              <a:t>Zintegrowana Strategia Umiejętności 2030</a:t>
            </a:r>
            <a:r>
              <a:rPr lang="pl-PL" sz="1400" dirty="0"/>
              <a:t> (ZSU 2030) wskazuje na konieczność zapewnienia efektywnego doradztwa zawodowego, które musi być komplementarne wobec założeń i praktyki uczenia się przez całe życie. 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 dirty="0"/>
              <a:t>Szczególnie ważny w tym kontekście jest temat 18 ZSU 2030, w ramach którego proponuje się m.in.</a:t>
            </a:r>
            <a:r>
              <a:rPr lang="pl-PL" sz="1400" b="1" dirty="0"/>
              <a:t> rozwijanie narzędzi internetowych wspierających realizację zadań z zakresu doradztwa zawodowego.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 dirty="0"/>
              <a:t>Jednocześnie, Strategia jako jeden z obszarów oddziaływania definiuje </a:t>
            </a:r>
            <a:r>
              <a:rPr lang="pl-PL" sz="1400" b="1" dirty="0"/>
              <a:t>współpracę pracodawców z edukacją formalną i pozaformalną </a:t>
            </a:r>
            <a:r>
              <a:rPr lang="pl-PL" sz="1600" dirty="0"/>
              <a:t>–</a:t>
            </a:r>
            <a:r>
              <a:rPr lang="pl-PL" sz="1400" dirty="0"/>
              <a:t> temat 20 ZSU 2030.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400" dirty="0"/>
              <a:t> </a:t>
            </a: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DBF4856-E146-508F-B8B2-3ADE54168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77227" y="322582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2000">
                <a:solidFill>
                  <a:schemeClr val="tx1"/>
                </a:solidFill>
              </a:rPr>
              <a:t>Rozwój portalu Infozawodowe dla promocji i wsparcia </a:t>
            </a:r>
            <a:br>
              <a:rPr lang="pl-PL" sz="2000">
                <a:solidFill>
                  <a:schemeClr val="tx1"/>
                </a:solidFill>
              </a:rPr>
            </a:br>
            <a:r>
              <a:rPr lang="pl-PL" sz="2000">
                <a:solidFill>
                  <a:schemeClr val="tx1"/>
                </a:solidFill>
              </a:rPr>
              <a:t>kształcenia zawodowego i doradztwa zawodowego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877227" y="1299365"/>
            <a:ext cx="7389600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1400" b="1" dirty="0"/>
              <a:t>Portal INFOZAWODOWE – aktualne, dostępne, intuicyjne, interaktywne </a:t>
            </a:r>
            <a:br>
              <a:rPr lang="pl-PL" sz="1400" b="1" dirty="0"/>
            </a:br>
            <a:r>
              <a:rPr lang="pl-PL" sz="1400" b="1" dirty="0"/>
              <a:t>i wiarygodne narzędzie, które:</a:t>
            </a:r>
            <a:endParaRPr sz="1400" b="1" dirty="0"/>
          </a:p>
          <a:p>
            <a:pPr marL="226800" lvl="0" indent="-16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400"/>
              <a:buChar char="•"/>
            </a:pPr>
            <a:r>
              <a:rPr lang="pl-PL" sz="1400" dirty="0"/>
              <a:t>zapewni łatwy i bezpośredni dostęp do danych stanowiących kluczową informację </a:t>
            </a:r>
            <a:br>
              <a:rPr lang="pl-PL" sz="1400" dirty="0"/>
            </a:br>
            <a:r>
              <a:rPr lang="pl-PL" sz="1400" dirty="0"/>
              <a:t>w podejmowaniu decyzji edukacyjno-zawodowych;</a:t>
            </a:r>
            <a:endParaRPr sz="1400" dirty="0"/>
          </a:p>
          <a:p>
            <a:pPr marL="226800" lvl="0" indent="-16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400"/>
              <a:buChar char="•"/>
            </a:pPr>
            <a:r>
              <a:rPr lang="pl-PL" sz="1400" dirty="0"/>
              <a:t>umożliwi współpracę szkół i placówek z pracodawcami i instytucjami rynku pracy;</a:t>
            </a:r>
            <a:endParaRPr sz="1400" dirty="0"/>
          </a:p>
          <a:p>
            <a:pPr marL="226800" lvl="0" indent="-16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ts val="1400"/>
              <a:buChar char="•"/>
            </a:pPr>
            <a:r>
              <a:rPr lang="pl-PL" sz="1400" dirty="0"/>
              <a:t>będzie wiarygodnym źródłem informacji o zawodach i ścieżkach kształcenia w polskim systemie edukacji, uzyskiwaniu i potwierdzaniu kwalifikacji wolnorynkowych, perspektywach rozwoju zawodowego;</a:t>
            </a:r>
            <a:endParaRPr sz="1400" dirty="0"/>
          </a:p>
          <a:p>
            <a:pPr marL="226800" lvl="0" indent="-16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ts val="1400"/>
              <a:buChar char="•"/>
            </a:pPr>
            <a:r>
              <a:rPr lang="pl-PL" sz="1400" dirty="0"/>
              <a:t>zapewni wsparcie dla uczenia się przez całe życie, w odpowiedzi na potrzeby</a:t>
            </a:r>
            <a:br>
              <a:rPr lang="pl-PL" sz="1400" dirty="0"/>
            </a:br>
            <a:r>
              <a:rPr lang="pl-PL" sz="1400" dirty="0"/>
              <a:t>i możliwości rynku pracy.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84D63BC-9CFA-1321-0D7B-C596E67C1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876460" y="359019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Rozwój portalu Infozawodowe dla promocji i wsparcia </a:t>
            </a:r>
            <a:b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kształcenia zawodowego i doradztwa zawodowego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876459" y="1223338"/>
            <a:ext cx="738954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2600" b="1" dirty="0"/>
              <a:t>Grupy docelowe/adresaci projektu:</a:t>
            </a:r>
            <a:endParaRPr sz="2600" dirty="0"/>
          </a:p>
          <a:p>
            <a:pPr marL="457200" lvl="0" indent="-3194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wychowankowie przedszkoli i ich rodzice, opiekunowie;</a:t>
            </a:r>
            <a:endParaRPr dirty="0">
              <a:solidFill>
                <a:schemeClr val="tx1"/>
              </a:solidFill>
            </a:endParaRPr>
          </a:p>
          <a:p>
            <a:pPr marL="457200" lvl="0" indent="-3194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pl-PL" sz="2600" dirty="0"/>
              <a:t>uczniowie szkół podstawowych i ponadpodstawowych i ich rodzice;</a:t>
            </a:r>
            <a:endParaRPr dirty="0"/>
          </a:p>
          <a:p>
            <a:pPr marL="457200" lvl="0" indent="-3194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pl-PL" sz="2600" dirty="0"/>
              <a:t>kadra zarządzająca szkołą prowadzącą kształcenie zawodowe;</a:t>
            </a:r>
            <a:endParaRPr dirty="0"/>
          </a:p>
          <a:p>
            <a:pPr marL="457200" lvl="0" indent="-3194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pl-PL" sz="2600" dirty="0"/>
              <a:t>nauczyciele, wychowawcy, pedagodzy, nauczyciele kształcenia zawodowego, doradcy zawodowi, członkowie sieci wsparcia doradztwa zawodowego;</a:t>
            </a:r>
            <a:endParaRPr dirty="0"/>
          </a:p>
          <a:p>
            <a:pPr marL="457200" lvl="0" indent="-3194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pl-PL" sz="2600" dirty="0"/>
              <a:t>osoby dorosłe zainteresowane dalszym kształceniem, przekwalifikowaniem się lub zmianą kwalifikacji zawodowych;</a:t>
            </a:r>
            <a:endParaRPr dirty="0"/>
          </a:p>
          <a:p>
            <a:pPr marL="457200" lvl="0" indent="-3194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pl-PL" sz="2600" dirty="0"/>
              <a:t>urzędy pracy i pracownicy innych instytucji państwowych;</a:t>
            </a:r>
            <a:endParaRPr dirty="0"/>
          </a:p>
          <a:p>
            <a:pPr marL="457200" lvl="0" indent="-3194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pl-PL" sz="2600" dirty="0"/>
              <a:t>pracodawcy.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6000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ct val="239999"/>
              <a:buNone/>
            </a:pPr>
            <a:endParaRPr sz="12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0B5AE96-EBFB-45EA-F676-7E8645E5D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77075" y="366723"/>
            <a:ext cx="73896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Nowe technologie wspierające proces doradztwa zawodowego </a:t>
            </a:r>
            <a:r>
              <a:rPr lang="pl-PL" sz="18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infozawodowe.men.gov.pl</a:t>
            </a:r>
            <a:endParaRPr sz="1800" dirty="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660" y="1153550"/>
            <a:ext cx="5570429" cy="333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50D51BE-C126-1EB7-D74F-AC6BDE73E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877075" y="366724"/>
            <a:ext cx="7389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901"/>
              <a:buFont typeface="Arial"/>
              <a:buNone/>
            </a:pPr>
            <a:r>
              <a:rPr lang="pl-PL" sz="2022" dirty="0">
                <a:solidFill>
                  <a:schemeClr val="tx1"/>
                </a:solidFill>
              </a:rPr>
              <a:t>Nowe technologie wspierające proces doradztwa zawodowego</a:t>
            </a:r>
            <a:br>
              <a:rPr lang="pl-PL" sz="2022" dirty="0"/>
            </a:br>
            <a:r>
              <a:rPr lang="pl-PL" sz="2022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infozawodowe.men.gov.pl</a:t>
            </a:r>
            <a:br>
              <a:rPr lang="pl-PL" sz="1800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" name="Google Shape;14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96683" y="1378633"/>
            <a:ext cx="6005724" cy="224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0753" y="3624725"/>
            <a:ext cx="4801495" cy="9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9A55F67-0CF1-4335-22A5-B286DD007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877200" y="315537"/>
            <a:ext cx="73896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1800" dirty="0">
                <a:solidFill>
                  <a:schemeClr val="tx1"/>
                </a:solidFill>
              </a:rPr>
              <a:t>Nowe technologie wspierające proces doradztwa zawodowego</a:t>
            </a:r>
            <a:br>
              <a:rPr lang="pl-PL" sz="1800" dirty="0"/>
            </a:br>
            <a:r>
              <a:rPr lang="pl-PL" sz="1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infozawodowe.men.gov.pl</a:t>
            </a:r>
            <a:br>
              <a:rPr lang="pl-PL" sz="1800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119200" y="996237"/>
            <a:ext cx="4905600" cy="3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ED1DFEB-D4A1-E625-FE96-D9B21E4FE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877390" y="287323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1800" dirty="0">
                <a:solidFill>
                  <a:schemeClr val="tx1"/>
                </a:solidFill>
              </a:rPr>
              <a:t>Nowe technologie wspierające proces doradztwa zawodowego</a:t>
            </a:r>
            <a:br>
              <a:rPr lang="pl-PL" sz="1800" dirty="0"/>
            </a:br>
            <a:r>
              <a:rPr lang="pl-PL" sz="1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infozawodowe.men.gov.pl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084" y="1022141"/>
            <a:ext cx="3982001" cy="35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5917" y="1022141"/>
            <a:ext cx="4092257" cy="373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A7101E1-7219-3CF8-9E48-2A558E9AB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877227" y="273256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1800" dirty="0">
                <a:solidFill>
                  <a:schemeClr val="tx1"/>
                </a:solidFill>
              </a:rPr>
              <a:t>Nowe technologie wspierające proces doradztwa zawodowego</a:t>
            </a:r>
            <a:br>
              <a:rPr lang="pl-PL" sz="1800" dirty="0"/>
            </a:br>
            <a:r>
              <a:rPr lang="pl-PL" sz="1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infozawodowe.men.gov.pl</a:t>
            </a:r>
            <a:br>
              <a:rPr lang="pl-PL" sz="1800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808" y="1007949"/>
            <a:ext cx="3331174" cy="37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1008074"/>
            <a:ext cx="2883300" cy="37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D549DA3-4DDB-A4D2-DE52-56567D956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6" y="4363775"/>
            <a:ext cx="1134048" cy="4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801</Words>
  <Application>Microsoft Office PowerPoint</Application>
  <PresentationFormat>Pokaz na ekranie (16:9)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Verdana</vt:lpstr>
      <vt:lpstr>Calibri</vt:lpstr>
      <vt:lpstr>Century Gothic</vt:lpstr>
      <vt:lpstr>Open Sans</vt:lpstr>
      <vt:lpstr>1_Motyw pakietu Office</vt:lpstr>
      <vt:lpstr>Rozwój portalu Infozawodowe dla promocji i wsparcia kształcenia zawodowego i doradztwa zawodowego    </vt:lpstr>
      <vt:lpstr>Rozwój portalu Infozawodowe dla promocji i wsparcia  kształcenia zawodowego i doradztwa zawodowego</vt:lpstr>
      <vt:lpstr>Rozwój portalu Infozawodowe dla promocji i wsparcia  kształcenia zawodowego i doradztwa zawodowego</vt:lpstr>
      <vt:lpstr>Rozwój portalu Infozawodowe dla promocji i wsparcia  kształcenia zawodowego i doradztwa zawodowego</vt:lpstr>
      <vt:lpstr>Nowe technologie wspierające proces doradztwa zawodowego infozawodowe.men.gov.pl</vt:lpstr>
      <vt:lpstr>Nowe technologie wspierające proces doradztwa zawodowego infozawodowe.men.gov.pl </vt:lpstr>
      <vt:lpstr>Nowe technologie wspierające proces doradztwa zawodowego infozawodowe.men.gov.pl </vt:lpstr>
      <vt:lpstr>Nowe technologie wspierające proces doradztwa zawodowego infozawodowe.men.gov.pl</vt:lpstr>
      <vt:lpstr>Nowe technologie wspierające proces doradztwa zawodowego infozawodowe.men.gov.pl </vt:lpstr>
      <vt:lpstr>Rozwój portalu Infozawodowe dla promocji i wsparcia  kształcenia zawodowego i doradztwa zawodowego</vt:lpstr>
      <vt:lpstr>Rozwój portalu Infozawodowe dla promocji i wsparcia  kształcenia zawodowego i doradztwa zawodowego</vt:lpstr>
      <vt:lpstr>Nowe technologie wspierające proces doradztwa zawodowego infozawodowe.men.gov.pl    </vt:lpstr>
      <vt:lpstr>Dziękujemy za uwagę Lidia Puławska – kierowniczka projektu Joanna Maksimiuk – główna ekspertka merytoryczna ds. kształcenia zawodowego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Sowiński Piotr</dc:creator>
  <cp:lastModifiedBy>Skoczeń Oskar</cp:lastModifiedBy>
  <cp:revision>3</cp:revision>
  <dcterms:created xsi:type="dcterms:W3CDTF">2022-06-22T09:40:44Z</dcterms:created>
  <dcterms:modified xsi:type="dcterms:W3CDTF">2025-03-05T21:15:49Z</dcterms:modified>
</cp:coreProperties>
</file>