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9" r:id="rId4"/>
    <p:sldId id="273" r:id="rId5"/>
    <p:sldId id="260" r:id="rId6"/>
    <p:sldId id="261" r:id="rId7"/>
    <p:sldId id="262" r:id="rId8"/>
    <p:sldId id="267" r:id="rId9"/>
    <p:sldId id="268" r:id="rId10"/>
    <p:sldId id="274" r:id="rId11"/>
    <p:sldId id="275" r:id="rId12"/>
    <p:sldId id="276" r:id="rId13"/>
    <p:sldId id="277" r:id="rId14"/>
    <p:sldId id="278" r:id="rId15"/>
    <p:sldId id="279" r:id="rId16"/>
    <p:sldId id="280" r:id="rId17"/>
    <p:sldId id="281" r:id="rId18"/>
    <p:sldId id="270" r:id="rId19"/>
    <p:sldId id="271" r:id="rId20"/>
    <p:sldId id="282" r:id="rId21"/>
    <p:sldId id="264" r:id="rId22"/>
    <p:sldId id="265" r:id="rId23"/>
    <p:sldId id="266" r:id="rId24"/>
    <p:sldId id="272" r:id="rId25"/>
    <p:sldId id="258" r:id="rId2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73" autoAdjust="0"/>
  </p:normalViewPr>
  <p:slideViewPr>
    <p:cSldViewPr snapToGrid="0">
      <p:cViewPr varScale="1">
        <p:scale>
          <a:sx n="108" d="100"/>
          <a:sy n="108" d="100"/>
        </p:scale>
        <p:origin x="71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194EA-4066-4239-A678-B22CE524DCCC}" type="datetimeFigureOut">
              <a:rPr lang="pl-PL" smtClean="0"/>
              <a:t>19.03.2025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A07FC-005A-4E4D-A44B-69467A6E0165}" type="slidenum">
              <a:rPr lang="pl-PL" smtClean="0"/>
              <a:t>‹#›</a:t>
            </a:fld>
            <a:endParaRPr lang="pl-PL"/>
          </a:p>
        </p:txBody>
      </p:sp>
    </p:spTree>
    <p:extLst>
      <p:ext uri="{BB962C8B-B14F-4D97-AF65-F5344CB8AC3E}">
        <p14:creationId xmlns:p14="http://schemas.microsoft.com/office/powerpoint/2010/main" val="2971796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Drodzy Państwo, zacznijmy od prostego pytania: Czy kiedykolwiek mieliście nauczyciela, który znał odpowiedzi na każde pytanie, ale nie potrafił dostrzec, kiedy naprawdę czegoś nie rozumiecie? Cóż, sztuczna inteligencja w edukacji właśnie tak działa. Pozwólcie, że zaprezentuję krótki dialog:</a:t>
            </a:r>
          </a:p>
          <a:p>
            <a:r>
              <a:rPr lang="pl-PL" dirty="0"/>
              <a:t>Ta zabawna scenka pokazuje jedno – AI może dostarczać wiedzę, ale czy potrafi ją przekazać z pasją i empatią?</a:t>
            </a:r>
          </a:p>
        </p:txBody>
      </p:sp>
      <p:sp>
        <p:nvSpPr>
          <p:cNvPr id="4" name="Symbol zastępczy numeru slajdu 3"/>
          <p:cNvSpPr>
            <a:spLocks noGrp="1"/>
          </p:cNvSpPr>
          <p:nvPr>
            <p:ph type="sldNum" sz="quarter" idx="5"/>
          </p:nvPr>
        </p:nvSpPr>
        <p:spPr/>
        <p:txBody>
          <a:bodyPr/>
          <a:lstStyle/>
          <a:p>
            <a:fld id="{A13A07FC-005A-4E4D-A44B-69467A6E0165}" type="slidenum">
              <a:rPr lang="pl-PL" smtClean="0"/>
              <a:t>5</a:t>
            </a:fld>
            <a:endParaRPr lang="pl-PL"/>
          </a:p>
        </p:txBody>
      </p:sp>
    </p:spTree>
    <p:extLst>
      <p:ext uri="{BB962C8B-B14F-4D97-AF65-F5344CB8AC3E}">
        <p14:creationId xmlns:p14="http://schemas.microsoft.com/office/powerpoint/2010/main" val="170079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D1A55-A3C2-A30F-4E2F-6317E2B4249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944D43D-3FFA-8D62-B885-06E44DC3C0B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D383ABB-90BD-3E4D-5B62-D05EA6F44025}"/>
              </a:ext>
            </a:extLst>
          </p:cNvPr>
          <p:cNvSpPr>
            <a:spLocks noGrp="1"/>
          </p:cNvSpPr>
          <p:nvPr>
            <p:ph type="body" idx="1"/>
          </p:nvPr>
        </p:nvSpPr>
        <p:spPr/>
        <p:txBody>
          <a:bodyPr/>
          <a:lstStyle/>
          <a:p>
            <a:r>
              <a:rPr lang="pl-PL" dirty="0"/>
              <a:t>3. Scenariusze interdyscyplinarnych projektów edukacyjnych:</a:t>
            </a:r>
          </a:p>
          <a:p>
            <a:r>
              <a:rPr lang="pl-PL" dirty="0"/>
              <a:t>Automatyczne łączenie przedmiotów – AI może proponować jak połączyć różne przedmioty w projekt interdyscyplinarny.</a:t>
            </a:r>
          </a:p>
          <a:p>
            <a:r>
              <a:rPr lang="pl-PL" dirty="0"/>
              <a:t>Personalizacja tematów projektów – AI dostosowuje tematy projektów do zainteresowań i potrzeb uczniów.</a:t>
            </a:r>
          </a:p>
          <a:p>
            <a:r>
              <a:rPr lang="pl-PL" dirty="0"/>
              <a:t>Sugestie zasobów do projektów – AI rekomenduje odpowiednie materiały i narzędzia do realizacji projektów.</a:t>
            </a:r>
          </a:p>
          <a:p>
            <a:r>
              <a:rPr lang="pl-PL" dirty="0"/>
              <a:t>Optymalizacja czasu realizacji – AI pomaga w ustaleniu najlepszego harmonogramu realizacji projektu, biorąc pod uwagę czas na poszczególne etapy.</a:t>
            </a:r>
          </a:p>
          <a:p>
            <a:r>
              <a:rPr lang="pl-PL" dirty="0"/>
              <a:t>Śledzenie postępów w projektach – AI monitoruje postępy uczniów w realizacji projektów i sugeruje ewentualne poprawki.</a:t>
            </a:r>
          </a:p>
          <a:p>
            <a:endParaRPr lang="pl-PL" dirty="0"/>
          </a:p>
        </p:txBody>
      </p:sp>
      <p:sp>
        <p:nvSpPr>
          <p:cNvPr id="4" name="Symbol zastępczy numeru slajdu 3">
            <a:extLst>
              <a:ext uri="{FF2B5EF4-FFF2-40B4-BE49-F238E27FC236}">
                <a16:creationId xmlns:a16="http://schemas.microsoft.com/office/drawing/2014/main" id="{609FE438-8FEE-DDF7-E1F0-EF49AC9B7135}"/>
              </a:ext>
            </a:extLst>
          </p:cNvPr>
          <p:cNvSpPr>
            <a:spLocks noGrp="1"/>
          </p:cNvSpPr>
          <p:nvPr>
            <p:ph type="sldNum" sz="quarter" idx="5"/>
          </p:nvPr>
        </p:nvSpPr>
        <p:spPr/>
        <p:txBody>
          <a:bodyPr/>
          <a:lstStyle/>
          <a:p>
            <a:fld id="{A13A07FC-005A-4E4D-A44B-69467A6E0165}" type="slidenum">
              <a:rPr lang="pl-PL" smtClean="0"/>
              <a:t>14</a:t>
            </a:fld>
            <a:endParaRPr lang="pl-PL"/>
          </a:p>
        </p:txBody>
      </p:sp>
    </p:spTree>
    <p:extLst>
      <p:ext uri="{BB962C8B-B14F-4D97-AF65-F5344CB8AC3E}">
        <p14:creationId xmlns:p14="http://schemas.microsoft.com/office/powerpoint/2010/main" val="1162391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9B894-C392-659F-F15C-A0E3EFC29BE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23CC320-17EA-3490-2244-38E05384BEC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9A3C957-5CCD-9A41-BFCA-C04CE3F98592}"/>
              </a:ext>
            </a:extLst>
          </p:cNvPr>
          <p:cNvSpPr>
            <a:spLocks noGrp="1"/>
          </p:cNvSpPr>
          <p:nvPr>
            <p:ph type="body" idx="1"/>
          </p:nvPr>
        </p:nvSpPr>
        <p:spPr/>
        <p:txBody>
          <a:bodyPr/>
          <a:lstStyle/>
          <a:p>
            <a:r>
              <a:rPr lang="pl-PL" dirty="0"/>
              <a:t>Generowanie pomysłów na projekty – AI może na podstawie aktualnych trendów i tematów sugerować pomysły na nowe projekty.</a:t>
            </a:r>
          </a:p>
          <a:p>
            <a:r>
              <a:rPr lang="pl-PL" dirty="0"/>
              <a:t>Analiza efektywności projektów – Algorytmy mogą analizować dane z przeszłych projektów i sugerować zmiany w przyszłych realizacjach.</a:t>
            </a:r>
          </a:p>
          <a:p>
            <a:r>
              <a:rPr lang="pl-PL" dirty="0"/>
              <a:t>Rekomendacje do współpracy między uczniami – AI sugeruje, którzy uczniowie mogą współpracować na podstawie ich umiejętności.</a:t>
            </a:r>
          </a:p>
          <a:p>
            <a:r>
              <a:rPr lang="pl-PL" dirty="0"/>
              <a:t>Generowanie ocen i feedbacku – AI generuje oceny i konstruktywny feedback na podstawie wyników projektów.</a:t>
            </a:r>
          </a:p>
          <a:p>
            <a:r>
              <a:rPr lang="pl-PL" dirty="0"/>
              <a:t>Integracja z zewnętrznymi ekspertami – AI może połączyć uczniów z ekspertami lub mentorami w danej dziedzinie projektu.</a:t>
            </a:r>
          </a:p>
          <a:p>
            <a:endParaRPr lang="pl-PL" dirty="0"/>
          </a:p>
        </p:txBody>
      </p:sp>
      <p:sp>
        <p:nvSpPr>
          <p:cNvPr id="4" name="Symbol zastępczy numeru slajdu 3">
            <a:extLst>
              <a:ext uri="{FF2B5EF4-FFF2-40B4-BE49-F238E27FC236}">
                <a16:creationId xmlns:a16="http://schemas.microsoft.com/office/drawing/2014/main" id="{B9CD3E85-5840-990D-2663-D7E81C4772BC}"/>
              </a:ext>
            </a:extLst>
          </p:cNvPr>
          <p:cNvSpPr>
            <a:spLocks noGrp="1"/>
          </p:cNvSpPr>
          <p:nvPr>
            <p:ph type="sldNum" sz="quarter" idx="5"/>
          </p:nvPr>
        </p:nvSpPr>
        <p:spPr/>
        <p:txBody>
          <a:bodyPr/>
          <a:lstStyle/>
          <a:p>
            <a:fld id="{A13A07FC-005A-4E4D-A44B-69467A6E0165}" type="slidenum">
              <a:rPr lang="pl-PL" smtClean="0"/>
              <a:t>15</a:t>
            </a:fld>
            <a:endParaRPr lang="pl-PL"/>
          </a:p>
        </p:txBody>
      </p:sp>
    </p:spTree>
    <p:extLst>
      <p:ext uri="{BB962C8B-B14F-4D97-AF65-F5344CB8AC3E}">
        <p14:creationId xmlns:p14="http://schemas.microsoft.com/office/powerpoint/2010/main" val="3094171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D1929-A8E8-F5E2-F797-4E9B0088211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BB97392-F268-20D3-9F83-3F3567B4EF1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4599A96-AF3F-11C8-3FF4-29DE2533E13B}"/>
              </a:ext>
            </a:extLst>
          </p:cNvPr>
          <p:cNvSpPr>
            <a:spLocks noGrp="1"/>
          </p:cNvSpPr>
          <p:nvPr>
            <p:ph type="body" idx="1"/>
          </p:nvPr>
        </p:nvSpPr>
        <p:spPr/>
        <p:txBody>
          <a:bodyPr/>
          <a:lstStyle/>
          <a:p>
            <a:r>
              <a:rPr lang="pl-PL" dirty="0"/>
              <a:t>4. Narzędzia pomiaru i ewaluacji kompetencji kluczowych:</a:t>
            </a:r>
          </a:p>
          <a:p>
            <a:r>
              <a:rPr lang="pl-PL" dirty="0"/>
              <a:t>Automatyczna analiza wyników – AI może automatycznie analizować wyniki testów i zadań, oceniając kompetencje kluczowe uczniów.</a:t>
            </a:r>
          </a:p>
          <a:p>
            <a:r>
              <a:rPr lang="pl-PL" dirty="0"/>
              <a:t>Personalizacja ewaluacji – Algorytmy dostosowują narzędzia oceny do poziomu ucznia, aby dokładniej ocenić jego kompetencje.</a:t>
            </a:r>
          </a:p>
          <a:p>
            <a:r>
              <a:rPr lang="pl-PL" dirty="0"/>
              <a:t>Generowanie raportów ewaluacyjnych – AI tworzy szczegółowe raporty z postępów uczniów, uwzględniając rozwój kompetencji.</a:t>
            </a:r>
          </a:p>
          <a:p>
            <a:r>
              <a:rPr lang="pl-PL" dirty="0"/>
              <a:t>Analiza ścieżek rozwoju uczniów – AI monitoruje rozwój kompetencji kluczowych na przestrzeni czasu, sugerując obszary do poprawy.</a:t>
            </a:r>
          </a:p>
          <a:p>
            <a:r>
              <a:rPr lang="pl-PL" dirty="0"/>
              <a:t>Rekomendacje do poprawy wyników – Na podstawie analizy wyników AI sugeruje indywidualne ścieżki nauczania.</a:t>
            </a:r>
          </a:p>
          <a:p>
            <a:endParaRPr lang="pl-PL" dirty="0"/>
          </a:p>
        </p:txBody>
      </p:sp>
      <p:sp>
        <p:nvSpPr>
          <p:cNvPr id="4" name="Symbol zastępczy numeru slajdu 3">
            <a:extLst>
              <a:ext uri="{FF2B5EF4-FFF2-40B4-BE49-F238E27FC236}">
                <a16:creationId xmlns:a16="http://schemas.microsoft.com/office/drawing/2014/main" id="{802CE616-3CC3-FB5D-51FD-EDB0E480AACE}"/>
              </a:ext>
            </a:extLst>
          </p:cNvPr>
          <p:cNvSpPr>
            <a:spLocks noGrp="1"/>
          </p:cNvSpPr>
          <p:nvPr>
            <p:ph type="sldNum" sz="quarter" idx="5"/>
          </p:nvPr>
        </p:nvSpPr>
        <p:spPr/>
        <p:txBody>
          <a:bodyPr/>
          <a:lstStyle/>
          <a:p>
            <a:fld id="{A13A07FC-005A-4E4D-A44B-69467A6E0165}" type="slidenum">
              <a:rPr lang="pl-PL" smtClean="0"/>
              <a:t>16</a:t>
            </a:fld>
            <a:endParaRPr lang="pl-PL"/>
          </a:p>
        </p:txBody>
      </p:sp>
    </p:spTree>
    <p:extLst>
      <p:ext uri="{BB962C8B-B14F-4D97-AF65-F5344CB8AC3E}">
        <p14:creationId xmlns:p14="http://schemas.microsoft.com/office/powerpoint/2010/main" val="4177282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E5BE2-BC66-8D8F-28BD-90A1957B14F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43903C6-971E-794C-08F1-057F58E4DB0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BD70D8A-4C98-D059-EA01-3A0BFB53CE94}"/>
              </a:ext>
            </a:extLst>
          </p:cNvPr>
          <p:cNvSpPr>
            <a:spLocks noGrp="1"/>
          </p:cNvSpPr>
          <p:nvPr>
            <p:ph type="body" idx="1"/>
          </p:nvPr>
        </p:nvSpPr>
        <p:spPr/>
        <p:txBody>
          <a:bodyPr/>
          <a:lstStyle/>
          <a:p>
            <a:r>
              <a:rPr lang="pl-PL" dirty="0"/>
              <a:t>Automatyczne przypomnienia o ewaluacjach – AI automatycznie przypomina o konieczności przeprowadzania ewaluacji w odpowiednich momentach.</a:t>
            </a:r>
          </a:p>
          <a:p>
            <a:r>
              <a:rPr lang="pl-PL" dirty="0"/>
              <a:t>Przewidywanie wyników – AI przewiduje wyniki na podstawie wcześniejszych danych, pomagając nauczycielowi w planowaniu kolejnych działań.</a:t>
            </a:r>
          </a:p>
          <a:p>
            <a:r>
              <a:rPr lang="pl-PL" dirty="0"/>
              <a:t>Testy adaptacyjne – AI dostosowuje trudność testów na podstawie umiejętności ucznia, umożliwiając lepszą ewaluację.</a:t>
            </a:r>
          </a:p>
          <a:p>
            <a:r>
              <a:rPr lang="pl-PL" dirty="0"/>
              <a:t>Śledzenie zmian w czasie – AI umożliwia nauczycielom analizowanie, jak kompetencje uczniów rozwijają się w czasie.</a:t>
            </a:r>
          </a:p>
          <a:p>
            <a:r>
              <a:rPr lang="pl-PL" dirty="0"/>
              <a:t>Ocena zróżnicowanych umiejętności – AI ocenia różnorodne umiejętności uczniów, uwzględniając nie tylko wiedzę, ale także umiejętności miękkie.</a:t>
            </a:r>
          </a:p>
          <a:p>
            <a:endParaRPr lang="pl-PL" dirty="0"/>
          </a:p>
        </p:txBody>
      </p:sp>
      <p:sp>
        <p:nvSpPr>
          <p:cNvPr id="4" name="Symbol zastępczy numeru slajdu 3">
            <a:extLst>
              <a:ext uri="{FF2B5EF4-FFF2-40B4-BE49-F238E27FC236}">
                <a16:creationId xmlns:a16="http://schemas.microsoft.com/office/drawing/2014/main" id="{5F81E19C-DAB4-584E-3A07-CD4F4E0F0659}"/>
              </a:ext>
            </a:extLst>
          </p:cNvPr>
          <p:cNvSpPr>
            <a:spLocks noGrp="1"/>
          </p:cNvSpPr>
          <p:nvPr>
            <p:ph type="sldNum" sz="quarter" idx="5"/>
          </p:nvPr>
        </p:nvSpPr>
        <p:spPr/>
        <p:txBody>
          <a:bodyPr/>
          <a:lstStyle/>
          <a:p>
            <a:fld id="{A13A07FC-005A-4E4D-A44B-69467A6E0165}" type="slidenum">
              <a:rPr lang="pl-PL" smtClean="0"/>
              <a:t>17</a:t>
            </a:fld>
            <a:endParaRPr lang="pl-PL"/>
          </a:p>
        </p:txBody>
      </p:sp>
    </p:spTree>
    <p:extLst>
      <p:ext uri="{BB962C8B-B14F-4D97-AF65-F5344CB8AC3E}">
        <p14:creationId xmlns:p14="http://schemas.microsoft.com/office/powerpoint/2010/main" val="3951691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D281E-1477-F7CC-881C-6B9F4381B43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C1193F9-22AD-2AFD-1EE5-7E49DC86411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3F55D30-41A8-BC96-4707-D5EA51B2C95A}"/>
              </a:ext>
            </a:extLst>
          </p:cNvPr>
          <p:cNvSpPr>
            <a:spLocks noGrp="1"/>
          </p:cNvSpPr>
          <p:nvPr>
            <p:ph type="body" idx="1"/>
          </p:nvPr>
        </p:nvSpPr>
        <p:spPr/>
        <p:txBody>
          <a:bodyPr/>
          <a:lstStyle/>
          <a:p>
            <a:r>
              <a:rPr lang="pl-PL" dirty="0"/>
              <a:t>Programy nauczania</a:t>
            </a:r>
          </a:p>
          <a:p>
            <a:r>
              <a:rPr lang="pl-PL" dirty="0"/>
              <a:t>Programy nauczania stanowią strukturalne ramy, które pomagają nauczycielom w skutecznym planowaniu procesu nauczania, uwzględniając cele edukacyjne, treści programowe oraz metody dydaktyczne. Przez odpowiednie dostosowanie programu do potrzeb </a:t>
            </a:r>
          </a:p>
          <a:p>
            <a:r>
              <a:rPr lang="pl-PL" dirty="0"/>
              <a:t>i możliwości uczniów nauczyciel może skutecznie rozwijać różnorodne kompetencje, takie jak umiejętności komunikacyjne, krytycznego myślenia czy współpracy.</a:t>
            </a:r>
          </a:p>
          <a:p>
            <a:endParaRPr lang="pl-PL" dirty="0"/>
          </a:p>
          <a:p>
            <a:r>
              <a:rPr lang="pl-PL" dirty="0"/>
              <a:t>Poradniki metodyczne</a:t>
            </a:r>
          </a:p>
          <a:p>
            <a:r>
              <a:rPr lang="pl-PL" dirty="0"/>
              <a:t>Poradniki metodyczne dostarczają nauczycielom wskazówki dotyczące różnorodnych technik nauczania, metod oraz narzędzi dydaktycznych. Wykorzystanie odpowiednich metod nauczania na podstawie poradników metodycznych może sprzyjać rozwijaniu kompetencji kluczowych przez stymulowanie aktywności uczniów, angażowanie ich w proces uczenia się oraz rozwijanie umiejętności praktycznych.</a:t>
            </a:r>
          </a:p>
          <a:p>
            <a:endParaRPr lang="pl-PL" dirty="0"/>
          </a:p>
          <a:p>
            <a:r>
              <a:rPr lang="pl-PL" dirty="0"/>
              <a:t>Scenariusze zajęć i konspekty</a:t>
            </a:r>
          </a:p>
          <a:p>
            <a:r>
              <a:rPr lang="pl-PL" dirty="0"/>
              <a:t>Scenariusze zajęć i konspekty są praktycznym narzędziem wspomagającym nauczycieli w planowaniu i realizacji lekcji. </a:t>
            </a:r>
          </a:p>
          <a:p>
            <a:r>
              <a:rPr lang="pl-PL" dirty="0"/>
              <a:t>Dzięki gotowym scenariuszom nauczyciel może skoncentrować się </a:t>
            </a:r>
          </a:p>
          <a:p>
            <a:r>
              <a:rPr lang="pl-PL" dirty="0"/>
              <a:t>na efektywnym przekazie wiedzy oraz rozwijaniu umiejętności </a:t>
            </a:r>
          </a:p>
          <a:p>
            <a:r>
              <a:rPr lang="pl-PL" dirty="0"/>
              <a:t>i konkretnych kompetencji kluczowych swoich uczniów.</a:t>
            </a:r>
          </a:p>
          <a:p>
            <a:endParaRPr lang="pl-PL" dirty="0"/>
          </a:p>
          <a:p>
            <a:r>
              <a:rPr lang="pl-PL" dirty="0"/>
              <a:t>Scenariusze interdyscyplinarnych projektów edukacyjnych (SIPE)</a:t>
            </a:r>
          </a:p>
          <a:p>
            <a:r>
              <a:rPr lang="pl-PL" dirty="0"/>
              <a:t>Scenariusze interdyscyplinarnych projektów edukacyjnych umożliwiają integrowanie różnych dziedzin w ramach jednego projektu, co sprzyja holistycznemu podejściu do nauki. Poprzez takie projekty uczniowie mają możliwość rozwijania szerokiego spektrum kompetencji kluczowych i miękkich, takich jak umiejętność pracy w zespole, rozwiązywania problemów czy kreatywności.</a:t>
            </a:r>
          </a:p>
        </p:txBody>
      </p:sp>
      <p:sp>
        <p:nvSpPr>
          <p:cNvPr id="4" name="Symbol zastępczy numeru slajdu 3">
            <a:extLst>
              <a:ext uri="{FF2B5EF4-FFF2-40B4-BE49-F238E27FC236}">
                <a16:creationId xmlns:a16="http://schemas.microsoft.com/office/drawing/2014/main" id="{B9F8BD86-285F-45FD-B75B-1FB73423CFF6}"/>
              </a:ext>
            </a:extLst>
          </p:cNvPr>
          <p:cNvSpPr>
            <a:spLocks noGrp="1"/>
          </p:cNvSpPr>
          <p:nvPr>
            <p:ph type="sldNum" sz="quarter" idx="5"/>
          </p:nvPr>
        </p:nvSpPr>
        <p:spPr/>
        <p:txBody>
          <a:bodyPr/>
          <a:lstStyle/>
          <a:p>
            <a:fld id="{A13A07FC-005A-4E4D-A44B-69467A6E0165}" type="slidenum">
              <a:rPr lang="pl-PL" smtClean="0"/>
              <a:t>18</a:t>
            </a:fld>
            <a:endParaRPr lang="pl-PL"/>
          </a:p>
        </p:txBody>
      </p:sp>
    </p:spTree>
    <p:extLst>
      <p:ext uri="{BB962C8B-B14F-4D97-AF65-F5344CB8AC3E}">
        <p14:creationId xmlns:p14="http://schemas.microsoft.com/office/powerpoint/2010/main" val="2651065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58A7E-F983-69EB-0B5A-34F03DA323E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59AC0DC-5167-24FD-5B51-690EC441FA2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5BBDFC7-D8CA-A187-7FBB-7E997AC447C9}"/>
              </a:ext>
            </a:extLst>
          </p:cNvPr>
          <p:cNvSpPr>
            <a:spLocks noGrp="1"/>
          </p:cNvSpPr>
          <p:nvPr>
            <p:ph type="body" idx="1"/>
          </p:nvPr>
        </p:nvSpPr>
        <p:spPr/>
        <p:txBody>
          <a:bodyPr/>
          <a:lstStyle/>
          <a:p>
            <a:r>
              <a:rPr lang="pl-PL" dirty="0"/>
              <a:t>Narzędzia pomiaru i ewaluacji kompetencji kluczowych</a:t>
            </a:r>
          </a:p>
          <a:p>
            <a:r>
              <a:rPr lang="pl-PL" dirty="0"/>
              <a:t>Narzędzia pomiaru i ewaluacji umożliwiają nauczycielom systematyczne monitorowanie postępów uczniów w poszczególnych obszarach kompetencji kluczowych. Dzięki temu nauczyciele mogą szybko zidentyfikować obszary, w których uczniowie potrzebują dodatkowej pomocy lub wsparcia. To pozwala na dostosowanie procesu nauczania do indywidualnych potrzeb uczniów. </a:t>
            </a:r>
          </a:p>
          <a:p>
            <a:r>
              <a:rPr lang="pl-PL" dirty="0"/>
              <a:t>Nauczyciele mogą wykorzystać wyniki ewaluacji, aby lepiej dostosować materiał dydaktyczny oraz metody nauczania do poziomu oraz zainteresowań poszczególnych uczniów. </a:t>
            </a:r>
            <a:br>
              <a:rPr lang="pl-PL" dirty="0"/>
            </a:br>
            <a:r>
              <a:rPr lang="pl-PL" dirty="0"/>
              <a:t>Analiza wyników pomiaru i ewaluacji pozwala na identyfikację mocnych i słabych stron swojej praktyki nauczania.</a:t>
            </a:r>
          </a:p>
          <a:p>
            <a:r>
              <a:rPr lang="pl-PL" dirty="0"/>
              <a:t>Dzięki temu nauczyciele mogą podejmować świadome działania mające na celu doskonalenie swoich metod i strategii dydaktycznych, co w konsekwencji prowadzi do poprawy jakości nauczania.</a:t>
            </a:r>
          </a:p>
          <a:p>
            <a:r>
              <a:rPr lang="pl-PL" dirty="0"/>
              <a:t>Narzędzia pomiaru i ewaluacji kompetencji kluczowych stanowią integralną część procesu kształcenia, jednakże niekiedy ich skonstruowanie może być dużym wyzwaniem.</a:t>
            </a:r>
          </a:p>
          <a:p>
            <a:r>
              <a:rPr lang="pl-PL" dirty="0"/>
              <a:t>Kompetencje kluczowe oraz umiejętności miękkie, tak istotne na współczesnym rynku pracy, są trudne do jednoznacznego zdefiniowania i pomiaru.</a:t>
            </a:r>
          </a:p>
          <a:p>
            <a:endParaRPr lang="pl-PL" dirty="0"/>
          </a:p>
        </p:txBody>
      </p:sp>
      <p:sp>
        <p:nvSpPr>
          <p:cNvPr id="4" name="Symbol zastępczy numeru slajdu 3">
            <a:extLst>
              <a:ext uri="{FF2B5EF4-FFF2-40B4-BE49-F238E27FC236}">
                <a16:creationId xmlns:a16="http://schemas.microsoft.com/office/drawing/2014/main" id="{1EC00213-A2E8-0EF7-5A12-024BC3392EE1}"/>
              </a:ext>
            </a:extLst>
          </p:cNvPr>
          <p:cNvSpPr>
            <a:spLocks noGrp="1"/>
          </p:cNvSpPr>
          <p:nvPr>
            <p:ph type="sldNum" sz="quarter" idx="5"/>
          </p:nvPr>
        </p:nvSpPr>
        <p:spPr/>
        <p:txBody>
          <a:bodyPr/>
          <a:lstStyle/>
          <a:p>
            <a:fld id="{A13A07FC-005A-4E4D-A44B-69467A6E0165}" type="slidenum">
              <a:rPr lang="pl-PL" smtClean="0"/>
              <a:t>19</a:t>
            </a:fld>
            <a:endParaRPr lang="pl-PL"/>
          </a:p>
        </p:txBody>
      </p:sp>
    </p:spTree>
    <p:extLst>
      <p:ext uri="{BB962C8B-B14F-4D97-AF65-F5344CB8AC3E}">
        <p14:creationId xmlns:p14="http://schemas.microsoft.com/office/powerpoint/2010/main" val="1190400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DD2A2-DBAE-625E-501E-3942A7A6515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A032ED2-67BE-EE98-EF4F-5ED231434AF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D506373-7B27-5247-21E1-3AFD9ED74FE5}"/>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415AE36F-E37A-947B-AB2C-AACFFF9EF3DF}"/>
              </a:ext>
            </a:extLst>
          </p:cNvPr>
          <p:cNvSpPr>
            <a:spLocks noGrp="1"/>
          </p:cNvSpPr>
          <p:nvPr>
            <p:ph type="sldNum" sz="quarter" idx="5"/>
          </p:nvPr>
        </p:nvSpPr>
        <p:spPr/>
        <p:txBody>
          <a:bodyPr/>
          <a:lstStyle/>
          <a:p>
            <a:fld id="{A13A07FC-005A-4E4D-A44B-69467A6E0165}" type="slidenum">
              <a:rPr lang="pl-PL" smtClean="0"/>
              <a:t>20</a:t>
            </a:fld>
            <a:endParaRPr lang="pl-PL"/>
          </a:p>
        </p:txBody>
      </p:sp>
    </p:spTree>
    <p:extLst>
      <p:ext uri="{BB962C8B-B14F-4D97-AF65-F5344CB8AC3E}">
        <p14:creationId xmlns:p14="http://schemas.microsoft.com/office/powerpoint/2010/main" val="4166128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ADCBF-B1AE-4A0E-F9B5-37A3E27B8ED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4D0097F-BB6E-6A5F-9AD6-9DBD78A1A1F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B815318-EFEF-3F8D-7B43-02567499F98B}"/>
              </a:ext>
            </a:extLst>
          </p:cNvPr>
          <p:cNvSpPr>
            <a:spLocks noGrp="1"/>
          </p:cNvSpPr>
          <p:nvPr>
            <p:ph type="body" idx="1"/>
          </p:nvPr>
        </p:nvSpPr>
        <p:spPr/>
        <p:txBody>
          <a:bodyPr/>
          <a:lstStyle/>
          <a:p>
            <a:r>
              <a:rPr lang="pl-PL" dirty="0"/>
              <a:t>Czy AI potrafi być kreatywna? Sprawdźmy to! Poprosiłem sztuczną inteligencję o stworzenie piosenki na temat tej konferencji oraz tematu mojego wystąpienia. Oto fragment: …</a:t>
            </a:r>
          </a:p>
          <a:p>
            <a:r>
              <a:rPr lang="pl-PL" dirty="0"/>
              <a:t>Brzmi dobrze? Może... Ale czy ma duszę? Czy potrafi uchwycić emocje związane z nauką, z pasją nauczyciela, który tłumaczy trudny temat w taki sposób, że nagle wszystko staje się jasne? To właśnie moment, w którym widzimy, że AI to narzędzie, ale nie artysta."</a:t>
            </a:r>
          </a:p>
          <a:p>
            <a:r>
              <a:rPr lang="pl-PL" dirty="0"/>
              <a:t>Pisanie przeze mnie kolejnych </a:t>
            </a:r>
            <a:r>
              <a:rPr lang="pl-PL" dirty="0" err="1"/>
              <a:t>promptów</a:t>
            </a:r>
            <a:r>
              <a:rPr lang="pl-PL" dirty="0"/>
              <a:t>, było przyczynkiem coraz gorszych pomysłów poetyckich ze strony AI, których już nie będę cytował.</a:t>
            </a:r>
          </a:p>
          <a:p>
            <a:endParaRPr lang="pl-PL" dirty="0"/>
          </a:p>
          <a:p>
            <a:endParaRPr lang="pl-PL" dirty="0"/>
          </a:p>
        </p:txBody>
      </p:sp>
      <p:sp>
        <p:nvSpPr>
          <p:cNvPr id="4" name="Symbol zastępczy numeru slajdu 3">
            <a:extLst>
              <a:ext uri="{FF2B5EF4-FFF2-40B4-BE49-F238E27FC236}">
                <a16:creationId xmlns:a16="http://schemas.microsoft.com/office/drawing/2014/main" id="{EC62C04A-A2A2-A509-CD9E-96FAD3BFADD3}"/>
              </a:ext>
            </a:extLst>
          </p:cNvPr>
          <p:cNvSpPr>
            <a:spLocks noGrp="1"/>
          </p:cNvSpPr>
          <p:nvPr>
            <p:ph type="sldNum" sz="quarter" idx="5"/>
          </p:nvPr>
        </p:nvSpPr>
        <p:spPr/>
        <p:txBody>
          <a:bodyPr/>
          <a:lstStyle/>
          <a:p>
            <a:fld id="{A13A07FC-005A-4E4D-A44B-69467A6E0165}" type="slidenum">
              <a:rPr lang="pl-PL" smtClean="0"/>
              <a:t>21</a:t>
            </a:fld>
            <a:endParaRPr lang="pl-PL"/>
          </a:p>
        </p:txBody>
      </p:sp>
    </p:spTree>
    <p:extLst>
      <p:ext uri="{BB962C8B-B14F-4D97-AF65-F5344CB8AC3E}">
        <p14:creationId xmlns:p14="http://schemas.microsoft.com/office/powerpoint/2010/main" val="86218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33C8F-648B-87A6-5197-3C5E73E790C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01BD4DE-CFEF-2A71-7B1B-B8663F58510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E7DA1CF-4FBE-EE1D-8AEB-0304149E9CBC}"/>
              </a:ext>
            </a:extLst>
          </p:cNvPr>
          <p:cNvSpPr>
            <a:spLocks noGrp="1"/>
          </p:cNvSpPr>
          <p:nvPr>
            <p:ph type="body" idx="1"/>
          </p:nvPr>
        </p:nvSpPr>
        <p:spPr/>
        <p:txBody>
          <a:bodyPr/>
          <a:lstStyle/>
          <a:p>
            <a:r>
              <a:rPr lang="pl-PL" dirty="0"/>
              <a:t>AI to potężne narzędzie, ale czy może stać się zagrożeniem? Czy uczniowie przestaną uczyć się samodzielnie, jeśli AI będzie podpowiadać im wszystkie odpowiedzi? Jakie dane gromadzi AI i kto ma do nich dostęp? Te pytania stają się coraz bardziej istotne w świecie, gdzie algorytmy decydują o coraz większej części naszego życia."</a:t>
            </a:r>
          </a:p>
        </p:txBody>
      </p:sp>
      <p:sp>
        <p:nvSpPr>
          <p:cNvPr id="4" name="Symbol zastępczy numeru slajdu 3">
            <a:extLst>
              <a:ext uri="{FF2B5EF4-FFF2-40B4-BE49-F238E27FC236}">
                <a16:creationId xmlns:a16="http://schemas.microsoft.com/office/drawing/2014/main" id="{05825018-0468-B895-B947-5672874EE7BE}"/>
              </a:ext>
            </a:extLst>
          </p:cNvPr>
          <p:cNvSpPr>
            <a:spLocks noGrp="1"/>
          </p:cNvSpPr>
          <p:nvPr>
            <p:ph type="sldNum" sz="quarter" idx="5"/>
          </p:nvPr>
        </p:nvSpPr>
        <p:spPr/>
        <p:txBody>
          <a:bodyPr/>
          <a:lstStyle/>
          <a:p>
            <a:fld id="{A13A07FC-005A-4E4D-A44B-69467A6E0165}" type="slidenum">
              <a:rPr lang="pl-PL" smtClean="0"/>
              <a:t>22</a:t>
            </a:fld>
            <a:endParaRPr lang="pl-PL"/>
          </a:p>
        </p:txBody>
      </p:sp>
    </p:spTree>
    <p:extLst>
      <p:ext uri="{BB962C8B-B14F-4D97-AF65-F5344CB8AC3E}">
        <p14:creationId xmlns:p14="http://schemas.microsoft.com/office/powerpoint/2010/main" val="1654535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5D473-8D25-2D1D-599B-0BD5A59082C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0F95B26-4ED1-EE33-DC71-11544552360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2DE752A-4063-D0E8-83E6-A95A74974CE6}"/>
              </a:ext>
            </a:extLst>
          </p:cNvPr>
          <p:cNvSpPr>
            <a:spLocks noGrp="1"/>
          </p:cNvSpPr>
          <p:nvPr>
            <p:ph type="body" idx="1"/>
          </p:nvPr>
        </p:nvSpPr>
        <p:spPr/>
        <p:txBody>
          <a:bodyPr/>
          <a:lstStyle/>
          <a:p>
            <a:r>
              <a:rPr lang="pl-PL" dirty="0"/>
              <a:t>Nie bójmy się sztucznej inteligencji w edukacji – traktujmy ją jako wsparcie, które pomaga nam lepiej uczyć. To nauczyciel nadaje nauce sens, inspiruje i przekazuje nie tylko wiedzę, ale i wartości. AI może nam pomóc, ale to my, ludzie, tworzymy edukację.</a:t>
            </a:r>
          </a:p>
        </p:txBody>
      </p:sp>
      <p:sp>
        <p:nvSpPr>
          <p:cNvPr id="4" name="Symbol zastępczy numeru slajdu 3">
            <a:extLst>
              <a:ext uri="{FF2B5EF4-FFF2-40B4-BE49-F238E27FC236}">
                <a16:creationId xmlns:a16="http://schemas.microsoft.com/office/drawing/2014/main" id="{4B55A482-A730-DDFA-35B3-9FCF3B94EE4E}"/>
              </a:ext>
            </a:extLst>
          </p:cNvPr>
          <p:cNvSpPr>
            <a:spLocks noGrp="1"/>
          </p:cNvSpPr>
          <p:nvPr>
            <p:ph type="sldNum" sz="quarter" idx="5"/>
          </p:nvPr>
        </p:nvSpPr>
        <p:spPr/>
        <p:txBody>
          <a:bodyPr/>
          <a:lstStyle/>
          <a:p>
            <a:fld id="{A13A07FC-005A-4E4D-A44B-69467A6E0165}" type="slidenum">
              <a:rPr lang="pl-PL" smtClean="0"/>
              <a:t>23</a:t>
            </a:fld>
            <a:endParaRPr lang="pl-PL"/>
          </a:p>
        </p:txBody>
      </p:sp>
    </p:spTree>
    <p:extLst>
      <p:ext uri="{BB962C8B-B14F-4D97-AF65-F5344CB8AC3E}">
        <p14:creationId xmlns:p14="http://schemas.microsoft.com/office/powerpoint/2010/main" val="401742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92C0E-9930-9534-BD06-FBDF2B72773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B175737-75F5-7DDB-B51B-3BC82B2156D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4980393-CA49-FB9D-6C25-59871356B566}"/>
              </a:ext>
            </a:extLst>
          </p:cNvPr>
          <p:cNvSpPr>
            <a:spLocks noGrp="1"/>
          </p:cNvSpPr>
          <p:nvPr>
            <p:ph type="body" idx="1"/>
          </p:nvPr>
        </p:nvSpPr>
        <p:spPr/>
        <p:txBody>
          <a:bodyPr/>
          <a:lstStyle/>
          <a:p>
            <a:r>
              <a:rPr lang="pl-PL" dirty="0"/>
              <a:t>Wyobraźcie sobie klasę, w której każdy uczeń dostaje perfekcyjnie dobrane materiały dydaktyczne, indywidualne wsparcie i natychmiastową informację zwrotną. Brzmi jak utopia? Takie właśnie możliwości daje nam sztuczna inteligencja w edukacji. Ale czy robot naprawdę potrafi zauważyć ten wyjątkowy moment, kiedy uczeń nagle rozumie coś, z czym zmagał się od dłuższego czasu? Czy potrafi dostrzec ekscytację w jego oczach, tą iskierkę satysfakcji, której nie da się zmierzyć żadnym algorytmem? A może jednak to nauczyciel pozostaje niezastąpiony w budowaniu relacji i motywowaniu do nauki?</a:t>
            </a:r>
          </a:p>
        </p:txBody>
      </p:sp>
      <p:sp>
        <p:nvSpPr>
          <p:cNvPr id="4" name="Symbol zastępczy numeru slajdu 3">
            <a:extLst>
              <a:ext uri="{FF2B5EF4-FFF2-40B4-BE49-F238E27FC236}">
                <a16:creationId xmlns:a16="http://schemas.microsoft.com/office/drawing/2014/main" id="{0DD3723C-EB70-B1E9-DDA7-66889BB4207F}"/>
              </a:ext>
            </a:extLst>
          </p:cNvPr>
          <p:cNvSpPr>
            <a:spLocks noGrp="1"/>
          </p:cNvSpPr>
          <p:nvPr>
            <p:ph type="sldNum" sz="quarter" idx="5"/>
          </p:nvPr>
        </p:nvSpPr>
        <p:spPr/>
        <p:txBody>
          <a:bodyPr/>
          <a:lstStyle/>
          <a:p>
            <a:fld id="{A13A07FC-005A-4E4D-A44B-69467A6E0165}" type="slidenum">
              <a:rPr lang="pl-PL" smtClean="0"/>
              <a:t>6</a:t>
            </a:fld>
            <a:endParaRPr lang="pl-PL"/>
          </a:p>
        </p:txBody>
      </p:sp>
    </p:spTree>
    <p:extLst>
      <p:ext uri="{BB962C8B-B14F-4D97-AF65-F5344CB8AC3E}">
        <p14:creationId xmlns:p14="http://schemas.microsoft.com/office/powerpoint/2010/main" val="3802307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0D6CA-649E-A6AC-CAA4-DAB84B476B5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4167392-8F65-7F66-B034-7073E1DADF2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9B8E6C7-E43F-6B7A-540C-6F79F33407D3}"/>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1EEED1E9-1446-91F5-72E5-8FA7256EEE80}"/>
              </a:ext>
            </a:extLst>
          </p:cNvPr>
          <p:cNvSpPr>
            <a:spLocks noGrp="1"/>
          </p:cNvSpPr>
          <p:nvPr>
            <p:ph type="sldNum" sz="quarter" idx="5"/>
          </p:nvPr>
        </p:nvSpPr>
        <p:spPr/>
        <p:txBody>
          <a:bodyPr/>
          <a:lstStyle/>
          <a:p>
            <a:fld id="{A13A07FC-005A-4E4D-A44B-69467A6E0165}" type="slidenum">
              <a:rPr lang="pl-PL" smtClean="0"/>
              <a:t>24</a:t>
            </a:fld>
            <a:endParaRPr lang="pl-PL"/>
          </a:p>
        </p:txBody>
      </p:sp>
    </p:spTree>
    <p:extLst>
      <p:ext uri="{BB962C8B-B14F-4D97-AF65-F5344CB8AC3E}">
        <p14:creationId xmlns:p14="http://schemas.microsoft.com/office/powerpoint/2010/main" val="2442543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8ED48-E731-FF70-5A45-FCB77D3A22C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6444C50-306C-9915-2275-AD48B7DD499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230FA7A-EA9C-0B93-D01F-476D0672DFDB}"/>
              </a:ext>
            </a:extLst>
          </p:cNvPr>
          <p:cNvSpPr>
            <a:spLocks noGrp="1"/>
          </p:cNvSpPr>
          <p:nvPr>
            <p:ph type="body" idx="1"/>
          </p:nvPr>
        </p:nvSpPr>
        <p:spPr/>
        <p:txBody>
          <a:bodyPr/>
          <a:lstStyle/>
          <a:p>
            <a:r>
              <a:rPr lang="pl-PL" dirty="0"/>
              <a:t>Sztuczna inteligencja w edukacji działa jak GPS. Może analizować wyniki uczniów, podpowiadać najlepszą trasę do celu, a nawet omijać trudniejsze obszary. Ale czy sama wystarczy, by uczeń faktycznie zrozumiał materiał? Nauczyciel to ktoś więcej niż tylko źródło informacji – to mentor, motywator, a czasem i psycholog. AI może pomóc, sugerując dostosowane materiały, analizując postępy uczniów i ułatwiając ocenę ich wyników. Ale to człowiek potrafi dostrzec zniechęcenie ucznia, jego zmęczenie czy brak motywacji i dostosować się w sposób, którego żadna maszyna nie jest jeszcze w stanie osiągnąć. Kluczem jest więc współpraca, a nie zastępowanie jednego przez drugie.</a:t>
            </a:r>
          </a:p>
        </p:txBody>
      </p:sp>
      <p:sp>
        <p:nvSpPr>
          <p:cNvPr id="4" name="Symbol zastępczy numeru slajdu 3">
            <a:extLst>
              <a:ext uri="{FF2B5EF4-FFF2-40B4-BE49-F238E27FC236}">
                <a16:creationId xmlns:a16="http://schemas.microsoft.com/office/drawing/2014/main" id="{60CBF4BF-87C7-A9B8-38A8-C80FDD174270}"/>
              </a:ext>
            </a:extLst>
          </p:cNvPr>
          <p:cNvSpPr>
            <a:spLocks noGrp="1"/>
          </p:cNvSpPr>
          <p:nvPr>
            <p:ph type="sldNum" sz="quarter" idx="5"/>
          </p:nvPr>
        </p:nvSpPr>
        <p:spPr/>
        <p:txBody>
          <a:bodyPr/>
          <a:lstStyle/>
          <a:p>
            <a:fld id="{A13A07FC-005A-4E4D-A44B-69467A6E0165}" type="slidenum">
              <a:rPr lang="pl-PL" smtClean="0"/>
              <a:t>7</a:t>
            </a:fld>
            <a:endParaRPr lang="pl-PL"/>
          </a:p>
        </p:txBody>
      </p:sp>
    </p:spTree>
    <p:extLst>
      <p:ext uri="{BB962C8B-B14F-4D97-AF65-F5344CB8AC3E}">
        <p14:creationId xmlns:p14="http://schemas.microsoft.com/office/powerpoint/2010/main" val="383686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CB90F-20F8-06CF-43BF-88BA09AA135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84CC44E-8EA7-05EE-A958-B61C3587B03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0B997C7-6891-38BC-22D1-061DAD728BB0}"/>
              </a:ext>
            </a:extLst>
          </p:cNvPr>
          <p:cNvSpPr>
            <a:spLocks noGrp="1"/>
          </p:cNvSpPr>
          <p:nvPr>
            <p:ph type="body" idx="1"/>
          </p:nvPr>
        </p:nvSpPr>
        <p:spPr/>
        <p:txBody>
          <a:bodyPr/>
          <a:lstStyle/>
          <a:p>
            <a:r>
              <a:rPr lang="pl-PL" dirty="0"/>
              <a:t>W ramach projektów ORE opracowano różne narzędzia edukacyjne, takie jak programy nauczania, poradniki metodyczne, scenariusze zajęć, narzędzia pomiaru, modułowe e podręczniki. Ale co, jeśli moglibyśmy je wzbogacić o AI? Wyobraźmy sobie, że system automatycznie dopasowuje treści do ucznia na podstawie jego wcześniejszych wyników lub opinii z poradni psychologiczno-pedagogicznej. Może zaproponować różne ścieżki nauki, podpowiadać nauczycielowi, na czym powinien się skupić, a nawet generować dodatkowe ćwiczenia. Taka współpraca między człowiekiem a technologią może znacząco podnieść skuteczność edukacji, ale nie może zastąpić roli nauczyciela jako przewodnika ucznia.</a:t>
            </a:r>
          </a:p>
        </p:txBody>
      </p:sp>
      <p:sp>
        <p:nvSpPr>
          <p:cNvPr id="4" name="Symbol zastępczy numeru slajdu 3">
            <a:extLst>
              <a:ext uri="{FF2B5EF4-FFF2-40B4-BE49-F238E27FC236}">
                <a16:creationId xmlns:a16="http://schemas.microsoft.com/office/drawing/2014/main" id="{BE5A4D3E-27ED-46F5-5C3D-C6ABD3C88BF4}"/>
              </a:ext>
            </a:extLst>
          </p:cNvPr>
          <p:cNvSpPr>
            <a:spLocks noGrp="1"/>
          </p:cNvSpPr>
          <p:nvPr>
            <p:ph type="sldNum" sz="quarter" idx="5"/>
          </p:nvPr>
        </p:nvSpPr>
        <p:spPr/>
        <p:txBody>
          <a:bodyPr/>
          <a:lstStyle/>
          <a:p>
            <a:fld id="{A13A07FC-005A-4E4D-A44B-69467A6E0165}" type="slidenum">
              <a:rPr lang="pl-PL" smtClean="0"/>
              <a:t>8</a:t>
            </a:fld>
            <a:endParaRPr lang="pl-PL"/>
          </a:p>
        </p:txBody>
      </p:sp>
    </p:spTree>
    <p:extLst>
      <p:ext uri="{BB962C8B-B14F-4D97-AF65-F5344CB8AC3E}">
        <p14:creationId xmlns:p14="http://schemas.microsoft.com/office/powerpoint/2010/main" val="1391326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42226-767F-A763-5251-3EE64D510FA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1ED9023-81F4-30A9-D7E6-45F8D85DA3B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92BF970-D85A-12FA-1404-89227042A70B}"/>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03B5D221-D981-0E7E-6B19-73B4BF229085}"/>
              </a:ext>
            </a:extLst>
          </p:cNvPr>
          <p:cNvSpPr>
            <a:spLocks noGrp="1"/>
          </p:cNvSpPr>
          <p:nvPr>
            <p:ph type="sldNum" sz="quarter" idx="5"/>
          </p:nvPr>
        </p:nvSpPr>
        <p:spPr/>
        <p:txBody>
          <a:bodyPr/>
          <a:lstStyle/>
          <a:p>
            <a:fld id="{A13A07FC-005A-4E4D-A44B-69467A6E0165}" type="slidenum">
              <a:rPr lang="pl-PL" smtClean="0"/>
              <a:t>9</a:t>
            </a:fld>
            <a:endParaRPr lang="pl-PL"/>
          </a:p>
        </p:txBody>
      </p:sp>
    </p:spTree>
    <p:extLst>
      <p:ext uri="{BB962C8B-B14F-4D97-AF65-F5344CB8AC3E}">
        <p14:creationId xmlns:p14="http://schemas.microsoft.com/office/powerpoint/2010/main" val="364039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752EC-B6C3-0714-37C3-A0C2A31B0A6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B35A059-0F99-691A-155C-B4FFEEC0E4E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8776054-CB8B-5672-010D-F1C89BDA6D19}"/>
              </a:ext>
            </a:extLst>
          </p:cNvPr>
          <p:cNvSpPr>
            <a:spLocks noGrp="1"/>
          </p:cNvSpPr>
          <p:nvPr>
            <p:ph type="body" idx="1"/>
          </p:nvPr>
        </p:nvSpPr>
        <p:spPr/>
        <p:txBody>
          <a:bodyPr/>
          <a:lstStyle/>
          <a:p>
            <a:r>
              <a:rPr lang="pl-PL" dirty="0"/>
              <a:t>1. Programy nauczania z konspektami zajęć:</a:t>
            </a:r>
          </a:p>
          <a:p>
            <a:r>
              <a:rPr lang="pl-PL" dirty="0"/>
              <a:t>Analiza efektywności programów – AI może analizować dane z wyników uczniów i sugerować modyfikacje w programach nauczania.</a:t>
            </a:r>
          </a:p>
          <a:p>
            <a:r>
              <a:rPr lang="pl-PL" dirty="0"/>
              <a:t>Automatyczne generowanie konspektów – AI może tworzyć konspekty na podstawie celów dydaktycznych i standardów edukacyjnych.</a:t>
            </a:r>
          </a:p>
          <a:p>
            <a:r>
              <a:rPr lang="pl-PL" dirty="0"/>
              <a:t>Personalizacja programów – Algorytmy mogą dostosować programy do indywidualnych potrzeb uczniów (np. w przypadku uczniów ze SPE).</a:t>
            </a:r>
          </a:p>
          <a:p>
            <a:r>
              <a:rPr lang="pl-PL" dirty="0"/>
              <a:t>Propozycje różnorodnych metod nauczania – AI może rekomendować różne metody nauczania na podstawie typu materiału i celów.</a:t>
            </a:r>
          </a:p>
          <a:p>
            <a:r>
              <a:rPr lang="pl-PL" dirty="0"/>
              <a:t>Integracja z trendami edukacyjnymi – AI analizuje aktualne trendy i proponuje zmiany w programach nauczania.</a:t>
            </a:r>
          </a:p>
          <a:p>
            <a:endParaRPr lang="pl-PL" dirty="0"/>
          </a:p>
        </p:txBody>
      </p:sp>
      <p:sp>
        <p:nvSpPr>
          <p:cNvPr id="4" name="Symbol zastępczy numeru slajdu 3">
            <a:extLst>
              <a:ext uri="{FF2B5EF4-FFF2-40B4-BE49-F238E27FC236}">
                <a16:creationId xmlns:a16="http://schemas.microsoft.com/office/drawing/2014/main" id="{0B6377B8-C222-6C7B-E8D8-879446039C75}"/>
              </a:ext>
            </a:extLst>
          </p:cNvPr>
          <p:cNvSpPr>
            <a:spLocks noGrp="1"/>
          </p:cNvSpPr>
          <p:nvPr>
            <p:ph type="sldNum" sz="quarter" idx="5"/>
          </p:nvPr>
        </p:nvSpPr>
        <p:spPr/>
        <p:txBody>
          <a:bodyPr/>
          <a:lstStyle/>
          <a:p>
            <a:fld id="{A13A07FC-005A-4E4D-A44B-69467A6E0165}" type="slidenum">
              <a:rPr lang="pl-PL" smtClean="0"/>
              <a:t>10</a:t>
            </a:fld>
            <a:endParaRPr lang="pl-PL"/>
          </a:p>
        </p:txBody>
      </p:sp>
    </p:spTree>
    <p:extLst>
      <p:ext uri="{BB962C8B-B14F-4D97-AF65-F5344CB8AC3E}">
        <p14:creationId xmlns:p14="http://schemas.microsoft.com/office/powerpoint/2010/main" val="2464235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4F752-F419-7777-8675-54E23FA3D5A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5974AF5-B51B-DE4E-4E03-18F11E2CDBF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1056475-EB83-1882-9EAC-102884B89BBB}"/>
              </a:ext>
            </a:extLst>
          </p:cNvPr>
          <p:cNvSpPr>
            <a:spLocks noGrp="1"/>
          </p:cNvSpPr>
          <p:nvPr>
            <p:ph type="body" idx="1"/>
          </p:nvPr>
        </p:nvSpPr>
        <p:spPr/>
        <p:txBody>
          <a:bodyPr/>
          <a:lstStyle/>
          <a:p>
            <a:r>
              <a:rPr lang="pl-PL" dirty="0"/>
              <a:t>Ocena zgodności z podstawą programową – Algorytmy mogą automatycznie sprawdzać, czy konspekty spełniają wymagania podstawy programowej.</a:t>
            </a:r>
          </a:p>
          <a:p>
            <a:r>
              <a:rPr lang="pl-PL" dirty="0"/>
              <a:t>Tworzenie adaptacyjnych ścieżek nauczania – AI może modyfikować ścieżki nauczania w zależności od postępów uczniów.</a:t>
            </a:r>
          </a:p>
          <a:p>
            <a:r>
              <a:rPr lang="pl-PL" dirty="0"/>
              <a:t>Sugestie dotyczące materiałów pomocniczych – AI rekomenduje zasoby edukacyjne (np. artykuły, filmy), które najlepiej pasują do tematów zajęć.</a:t>
            </a:r>
          </a:p>
          <a:p>
            <a:r>
              <a:rPr lang="pl-PL" dirty="0"/>
              <a:t>Generowanie planów pracy dla nauczycieli – AI może stworzyć harmonogramy i zadania dla nauczycieli na podstawie dostępnych materiałów.</a:t>
            </a:r>
          </a:p>
          <a:p>
            <a:r>
              <a:rPr lang="pl-PL" dirty="0"/>
              <a:t>Optymalizacja tempa zajęć – AI analizuje tempo przyswajania wiedzy przez uczniów i sugeruje optymalne tempo zajęć.</a:t>
            </a:r>
          </a:p>
          <a:p>
            <a:endParaRPr lang="pl-PL" dirty="0"/>
          </a:p>
        </p:txBody>
      </p:sp>
      <p:sp>
        <p:nvSpPr>
          <p:cNvPr id="4" name="Symbol zastępczy numeru slajdu 3">
            <a:extLst>
              <a:ext uri="{FF2B5EF4-FFF2-40B4-BE49-F238E27FC236}">
                <a16:creationId xmlns:a16="http://schemas.microsoft.com/office/drawing/2014/main" id="{B3D41762-D6F7-B524-1C3C-CC265B393599}"/>
              </a:ext>
            </a:extLst>
          </p:cNvPr>
          <p:cNvSpPr>
            <a:spLocks noGrp="1"/>
          </p:cNvSpPr>
          <p:nvPr>
            <p:ph type="sldNum" sz="quarter" idx="5"/>
          </p:nvPr>
        </p:nvSpPr>
        <p:spPr/>
        <p:txBody>
          <a:bodyPr/>
          <a:lstStyle/>
          <a:p>
            <a:fld id="{A13A07FC-005A-4E4D-A44B-69467A6E0165}" type="slidenum">
              <a:rPr lang="pl-PL" smtClean="0"/>
              <a:t>11</a:t>
            </a:fld>
            <a:endParaRPr lang="pl-PL"/>
          </a:p>
        </p:txBody>
      </p:sp>
    </p:spTree>
    <p:extLst>
      <p:ext uri="{BB962C8B-B14F-4D97-AF65-F5344CB8AC3E}">
        <p14:creationId xmlns:p14="http://schemas.microsoft.com/office/powerpoint/2010/main" val="392979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5979F-3B37-3D17-5229-C1C859D27EF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D7BF490-AB62-F1F9-2383-8555B6CBD8E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C2A7062-8EA5-8669-1BBD-A8EA6F8F65FC}"/>
              </a:ext>
            </a:extLst>
          </p:cNvPr>
          <p:cNvSpPr>
            <a:spLocks noGrp="1"/>
          </p:cNvSpPr>
          <p:nvPr>
            <p:ph type="body" idx="1"/>
          </p:nvPr>
        </p:nvSpPr>
        <p:spPr/>
        <p:txBody>
          <a:bodyPr/>
          <a:lstStyle/>
          <a:p>
            <a:r>
              <a:rPr lang="pl-PL" dirty="0"/>
              <a:t>2. Poradniki metodyczne ze scenariuszami zajęć:</a:t>
            </a:r>
          </a:p>
          <a:p>
            <a:r>
              <a:rPr lang="pl-PL" dirty="0"/>
              <a:t>Dostosowanie poradników do poziomu uczniów – AI może dostosować trudność scenariuszy do poziomu wiedzy i umiejętności uczniów.</a:t>
            </a:r>
          </a:p>
          <a:p>
            <a:r>
              <a:rPr lang="pl-PL" dirty="0"/>
              <a:t>Tworzenie alternatywnych metod nauczania – AI analizuje dostępne materiały i proponuje różne metody nauczania do tego samego tematu.</a:t>
            </a:r>
          </a:p>
          <a:p>
            <a:r>
              <a:rPr lang="pl-PL" dirty="0"/>
              <a:t>Generowanie zadań na podstawie scenariuszy – Algorytmy mogą generować zadania i ćwiczenia do scenariuszy zajęć.</a:t>
            </a:r>
          </a:p>
          <a:p>
            <a:r>
              <a:rPr lang="pl-PL" dirty="0"/>
              <a:t>Optymalizacja struktury scenariuszy – AI analizuje długość i strukturę zajęć, sugerując optymalizację dla lepszej przyswajalności treści.</a:t>
            </a:r>
          </a:p>
          <a:p>
            <a:r>
              <a:rPr lang="pl-PL" dirty="0"/>
              <a:t>Rekomendacje na podstawie doświadczeń innych nauczycieli – AI może analizować doświadczenia innych nauczycieli i proponować sprawdzone podejścia.</a:t>
            </a:r>
          </a:p>
          <a:p>
            <a:endParaRPr lang="pl-PL" dirty="0"/>
          </a:p>
        </p:txBody>
      </p:sp>
      <p:sp>
        <p:nvSpPr>
          <p:cNvPr id="4" name="Symbol zastępczy numeru slajdu 3">
            <a:extLst>
              <a:ext uri="{FF2B5EF4-FFF2-40B4-BE49-F238E27FC236}">
                <a16:creationId xmlns:a16="http://schemas.microsoft.com/office/drawing/2014/main" id="{5FDA9562-E4C1-DB9C-8412-4B108B2AFE0A}"/>
              </a:ext>
            </a:extLst>
          </p:cNvPr>
          <p:cNvSpPr>
            <a:spLocks noGrp="1"/>
          </p:cNvSpPr>
          <p:nvPr>
            <p:ph type="sldNum" sz="quarter" idx="5"/>
          </p:nvPr>
        </p:nvSpPr>
        <p:spPr/>
        <p:txBody>
          <a:bodyPr/>
          <a:lstStyle/>
          <a:p>
            <a:fld id="{A13A07FC-005A-4E4D-A44B-69467A6E0165}" type="slidenum">
              <a:rPr lang="pl-PL" smtClean="0"/>
              <a:t>12</a:t>
            </a:fld>
            <a:endParaRPr lang="pl-PL"/>
          </a:p>
        </p:txBody>
      </p:sp>
    </p:spTree>
    <p:extLst>
      <p:ext uri="{BB962C8B-B14F-4D97-AF65-F5344CB8AC3E}">
        <p14:creationId xmlns:p14="http://schemas.microsoft.com/office/powerpoint/2010/main" val="304315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5604B-261A-0224-5485-2BFC3EE9184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3011364-7B03-7675-72D6-A0232C56A2E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F03F176-28A0-C567-60FE-8126265A67B2}"/>
              </a:ext>
            </a:extLst>
          </p:cNvPr>
          <p:cNvSpPr>
            <a:spLocks noGrp="1"/>
          </p:cNvSpPr>
          <p:nvPr>
            <p:ph type="body" idx="1"/>
          </p:nvPr>
        </p:nvSpPr>
        <p:spPr/>
        <p:txBody>
          <a:bodyPr/>
          <a:lstStyle/>
          <a:p>
            <a:r>
              <a:rPr lang="pl-PL" dirty="0"/>
              <a:t>Tworzenie ćwiczeń interaktywnych – AI może pomóc w generowaniu interaktywnych zadań i quizów na podstawie scenariuszy zajęć.</a:t>
            </a:r>
          </a:p>
          <a:p>
            <a:r>
              <a:rPr lang="pl-PL" dirty="0"/>
              <a:t>Personalizacja scenariuszy – AI dostosowuje scenariusze do różnych preferowanych stylów uczenia się uczniów (wzrokowcy, słuchowcy, </a:t>
            </a:r>
            <a:r>
              <a:rPr lang="pl-PL" dirty="0" err="1"/>
              <a:t>kinestetycy</a:t>
            </a:r>
            <a:r>
              <a:rPr lang="pl-PL" dirty="0"/>
              <a:t>).</a:t>
            </a:r>
          </a:p>
          <a:p>
            <a:r>
              <a:rPr lang="pl-PL" dirty="0"/>
              <a:t>Ocena skuteczności metod – AI analizuje skuteczność różnych metod nauczania w kontekście wyników uczniów.</a:t>
            </a:r>
          </a:p>
          <a:p>
            <a:r>
              <a:rPr lang="pl-PL" dirty="0"/>
              <a:t>Wspomaganie nauczycieli w refleksji metodycznej – AI może zaproponować pytania refleksyjne i obszary do poprawy po przeprowadzeniu zajęć.</a:t>
            </a:r>
          </a:p>
          <a:p>
            <a:r>
              <a:rPr lang="pl-PL" dirty="0"/>
              <a:t>Integracja z nowoczesnymi technologiami – AI rekomenduje technologie (aplikacje, platformy) do wspierania realizacji scenariuszy.</a:t>
            </a:r>
          </a:p>
          <a:p>
            <a:endParaRPr lang="pl-PL" dirty="0"/>
          </a:p>
        </p:txBody>
      </p:sp>
      <p:sp>
        <p:nvSpPr>
          <p:cNvPr id="4" name="Symbol zastępczy numeru slajdu 3">
            <a:extLst>
              <a:ext uri="{FF2B5EF4-FFF2-40B4-BE49-F238E27FC236}">
                <a16:creationId xmlns:a16="http://schemas.microsoft.com/office/drawing/2014/main" id="{20BDDCEA-59C2-4D1A-B0EE-218E68131CC2}"/>
              </a:ext>
            </a:extLst>
          </p:cNvPr>
          <p:cNvSpPr>
            <a:spLocks noGrp="1"/>
          </p:cNvSpPr>
          <p:nvPr>
            <p:ph type="sldNum" sz="quarter" idx="5"/>
          </p:nvPr>
        </p:nvSpPr>
        <p:spPr/>
        <p:txBody>
          <a:bodyPr/>
          <a:lstStyle/>
          <a:p>
            <a:fld id="{A13A07FC-005A-4E4D-A44B-69467A6E0165}" type="slidenum">
              <a:rPr lang="pl-PL" smtClean="0"/>
              <a:t>13</a:t>
            </a:fld>
            <a:endParaRPr lang="pl-PL"/>
          </a:p>
        </p:txBody>
      </p:sp>
    </p:spTree>
    <p:extLst>
      <p:ext uri="{BB962C8B-B14F-4D97-AF65-F5344CB8AC3E}">
        <p14:creationId xmlns:p14="http://schemas.microsoft.com/office/powerpoint/2010/main" val="455492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4521C082-45DE-4DC4-91F8-9D608B0F60C2}" type="datetimeFigureOut">
              <a:rPr lang="pl-PL" smtClean="0"/>
              <a:t>19.03.2025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1691689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4521C082-45DE-4DC4-91F8-9D608B0F60C2}" type="datetimeFigureOut">
              <a:rPr lang="pl-PL" smtClean="0"/>
              <a:t>19.03.2025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56498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4521C082-45DE-4DC4-91F8-9D608B0F60C2}" type="datetimeFigureOut">
              <a:rPr lang="pl-PL" smtClean="0"/>
              <a:t>19.03.2025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200214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4521C082-45DE-4DC4-91F8-9D608B0F60C2}" type="datetimeFigureOut">
              <a:rPr lang="pl-PL" smtClean="0"/>
              <a:t>19.03.2025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3782878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4521C082-45DE-4DC4-91F8-9D608B0F60C2}" type="datetimeFigureOut">
              <a:rPr lang="pl-PL" smtClean="0"/>
              <a:t>19.03.2025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14372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4521C082-45DE-4DC4-91F8-9D608B0F60C2}" type="datetimeFigureOut">
              <a:rPr lang="pl-PL" smtClean="0"/>
              <a:t>19.03.2025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2132437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4521C082-45DE-4DC4-91F8-9D608B0F60C2}" type="datetimeFigureOut">
              <a:rPr lang="pl-PL" smtClean="0"/>
              <a:t>19.03.2025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293160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4521C082-45DE-4DC4-91F8-9D608B0F60C2}" type="datetimeFigureOut">
              <a:rPr lang="pl-PL" smtClean="0"/>
              <a:t>19.03.2025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322339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521C082-45DE-4DC4-91F8-9D608B0F60C2}" type="datetimeFigureOut">
              <a:rPr lang="pl-PL" smtClean="0"/>
              <a:t>19.03.2025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3840967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4521C082-45DE-4DC4-91F8-9D608B0F60C2}" type="datetimeFigureOut">
              <a:rPr lang="pl-PL" smtClean="0"/>
              <a:t>19.03.2025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344664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4521C082-45DE-4DC4-91F8-9D608B0F60C2}" type="datetimeFigureOut">
              <a:rPr lang="pl-PL" smtClean="0"/>
              <a:t>19.03.2025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1114635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1C082-45DE-4DC4-91F8-9D608B0F60C2}" type="datetimeFigureOut">
              <a:rPr lang="pl-PL" smtClean="0"/>
              <a:t>19.03.2025</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BF887-0B32-492D-81F8-42150857283F}" type="slidenum">
              <a:rPr lang="pl-PL" smtClean="0"/>
              <a:t>‹#›</a:t>
            </a:fld>
            <a:endParaRPr lang="pl-PL"/>
          </a:p>
        </p:txBody>
      </p:sp>
    </p:spTree>
    <p:extLst>
      <p:ext uri="{BB962C8B-B14F-4D97-AF65-F5344CB8AC3E}">
        <p14:creationId xmlns:p14="http://schemas.microsoft.com/office/powerpoint/2010/main" val="3910950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zpe.gov.p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zpe.gov.pl/a/zestawy-narzedzi-edukacyjnych/DEPVEEGD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42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91571FD-0892-A5CE-E4DD-E0A17B8980F4}"/>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CB038560-5062-C418-03C7-E1031AD6C499}"/>
              </a:ext>
            </a:extLst>
          </p:cNvPr>
          <p:cNvSpPr>
            <a:spLocks noGrp="1"/>
          </p:cNvSpPr>
          <p:nvPr>
            <p:ph type="title"/>
          </p:nvPr>
        </p:nvSpPr>
        <p:spPr>
          <a:xfrm>
            <a:off x="484497" y="460660"/>
            <a:ext cx="8987049" cy="665280"/>
          </a:xfrm>
        </p:spPr>
        <p:txBody>
          <a:bodyPr>
            <a:noAutofit/>
          </a:bodyPr>
          <a:lstStyle/>
          <a:p>
            <a:r>
              <a:rPr lang="pl-PL" sz="3000" b="1" dirty="0">
                <a:latin typeface="Century Gothic" panose="020B0502020202020204" pitchFamily="34" charset="0"/>
              </a:rPr>
              <a:t>Narzędzia Edukacyjne na Zintegrowanej Platformie Edukacyjnej wspierane przez AI</a:t>
            </a:r>
          </a:p>
        </p:txBody>
      </p:sp>
      <p:sp>
        <p:nvSpPr>
          <p:cNvPr id="10" name="Symbol zastępczy zawartości 9">
            <a:extLst>
              <a:ext uri="{FF2B5EF4-FFF2-40B4-BE49-F238E27FC236}">
                <a16:creationId xmlns:a16="http://schemas.microsoft.com/office/drawing/2014/main" id="{1D795E2E-AE99-C864-F824-33C38897E91D}"/>
              </a:ext>
            </a:extLst>
          </p:cNvPr>
          <p:cNvSpPr>
            <a:spLocks noGrp="1"/>
          </p:cNvSpPr>
          <p:nvPr>
            <p:ph idx="1"/>
          </p:nvPr>
        </p:nvSpPr>
        <p:spPr>
          <a:xfrm>
            <a:off x="484497" y="1726442"/>
            <a:ext cx="11232106" cy="4107976"/>
          </a:xfrm>
        </p:spPr>
        <p:txBody>
          <a:bodyPr>
            <a:normAutofit/>
          </a:bodyPr>
          <a:lstStyle/>
          <a:p>
            <a:endParaRPr lang="pl-PL" sz="2400" dirty="0"/>
          </a:p>
          <a:p>
            <a:pPr marL="0" indent="0">
              <a:buNone/>
            </a:pPr>
            <a:r>
              <a:rPr lang="pl-PL" sz="2400" dirty="0"/>
              <a:t>Programy nauczania z konspektami zajęć:</a:t>
            </a:r>
          </a:p>
          <a:p>
            <a:r>
              <a:rPr lang="pl-PL" sz="2400" dirty="0"/>
              <a:t>Analiza efektywności programów </a:t>
            </a:r>
          </a:p>
          <a:p>
            <a:r>
              <a:rPr lang="pl-PL" sz="2400" dirty="0"/>
              <a:t>Automatyczne generowanie konspektów </a:t>
            </a:r>
          </a:p>
          <a:p>
            <a:r>
              <a:rPr lang="pl-PL" sz="2400" dirty="0"/>
              <a:t>Personalizacja programów </a:t>
            </a:r>
          </a:p>
          <a:p>
            <a:r>
              <a:rPr lang="pl-PL" sz="2400" dirty="0"/>
              <a:t>Propozycje różnorodnych metod nauczania </a:t>
            </a:r>
          </a:p>
          <a:p>
            <a:r>
              <a:rPr lang="pl-PL" sz="2400" dirty="0"/>
              <a:t>Integracja z trendami edukacyjnymi </a:t>
            </a:r>
          </a:p>
          <a:p>
            <a:endParaRPr lang="pl-PL" sz="2400" dirty="0"/>
          </a:p>
        </p:txBody>
      </p:sp>
    </p:spTree>
    <p:extLst>
      <p:ext uri="{BB962C8B-B14F-4D97-AF65-F5344CB8AC3E}">
        <p14:creationId xmlns:p14="http://schemas.microsoft.com/office/powerpoint/2010/main" val="2530043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F251C18-8CBB-18A8-3858-69835C67B1FA}"/>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43991268-C04B-AA43-BE88-620BFADF8E81}"/>
              </a:ext>
            </a:extLst>
          </p:cNvPr>
          <p:cNvSpPr>
            <a:spLocks noGrp="1"/>
          </p:cNvSpPr>
          <p:nvPr>
            <p:ph type="title"/>
          </p:nvPr>
        </p:nvSpPr>
        <p:spPr>
          <a:xfrm>
            <a:off x="484497" y="460660"/>
            <a:ext cx="8987049" cy="665280"/>
          </a:xfrm>
        </p:spPr>
        <p:txBody>
          <a:bodyPr>
            <a:noAutofit/>
          </a:bodyPr>
          <a:lstStyle/>
          <a:p>
            <a:r>
              <a:rPr lang="pl-PL" sz="3000" b="1" dirty="0">
                <a:latin typeface="Century Gothic" panose="020B0502020202020204" pitchFamily="34" charset="0"/>
              </a:rPr>
              <a:t>Narzędzia Edukacyjne na Zintegrowanej Platformie Edukacyjnej wspierane przez AI</a:t>
            </a:r>
          </a:p>
        </p:txBody>
      </p:sp>
      <p:sp>
        <p:nvSpPr>
          <p:cNvPr id="10" name="Symbol zastępczy zawartości 9">
            <a:extLst>
              <a:ext uri="{FF2B5EF4-FFF2-40B4-BE49-F238E27FC236}">
                <a16:creationId xmlns:a16="http://schemas.microsoft.com/office/drawing/2014/main" id="{DEC7FB41-1277-37AF-1D76-D7552C56C2F0}"/>
              </a:ext>
            </a:extLst>
          </p:cNvPr>
          <p:cNvSpPr>
            <a:spLocks noGrp="1"/>
          </p:cNvSpPr>
          <p:nvPr>
            <p:ph idx="1"/>
          </p:nvPr>
        </p:nvSpPr>
        <p:spPr>
          <a:xfrm>
            <a:off x="484497" y="1726442"/>
            <a:ext cx="11232106" cy="4107976"/>
          </a:xfrm>
        </p:spPr>
        <p:txBody>
          <a:bodyPr>
            <a:normAutofit/>
          </a:bodyPr>
          <a:lstStyle/>
          <a:p>
            <a:endParaRPr lang="pl-PL" sz="2400" dirty="0"/>
          </a:p>
          <a:p>
            <a:pPr marL="0" indent="0">
              <a:buNone/>
            </a:pPr>
            <a:r>
              <a:rPr lang="pl-PL" sz="2400" dirty="0"/>
              <a:t>Programy nauczania z konspektami zajęć:</a:t>
            </a:r>
          </a:p>
          <a:p>
            <a:r>
              <a:rPr lang="pl-PL" sz="2400" dirty="0"/>
              <a:t>Ocena zgodności z podstawą programową </a:t>
            </a:r>
          </a:p>
          <a:p>
            <a:r>
              <a:rPr lang="pl-PL" sz="2400" dirty="0"/>
              <a:t>Tworzenie adaptacyjnych ścieżek nauczania</a:t>
            </a:r>
          </a:p>
          <a:p>
            <a:r>
              <a:rPr lang="pl-PL" sz="2400" dirty="0"/>
              <a:t>Sugestie dotyczące materiałów pomocniczych </a:t>
            </a:r>
          </a:p>
          <a:p>
            <a:r>
              <a:rPr lang="pl-PL" sz="2400" dirty="0"/>
              <a:t>Generowanie planów pracy dla nauczycieli </a:t>
            </a:r>
          </a:p>
          <a:p>
            <a:r>
              <a:rPr lang="pl-PL" sz="2400" dirty="0"/>
              <a:t>Optymalizacja tempa zajęć </a:t>
            </a:r>
          </a:p>
          <a:p>
            <a:endParaRPr lang="pl-PL" sz="2400" dirty="0"/>
          </a:p>
        </p:txBody>
      </p:sp>
    </p:spTree>
    <p:extLst>
      <p:ext uri="{BB962C8B-B14F-4D97-AF65-F5344CB8AC3E}">
        <p14:creationId xmlns:p14="http://schemas.microsoft.com/office/powerpoint/2010/main" val="3251709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B74E6F2-D7E1-EBFE-89F3-64620F90287D}"/>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FB8BFE89-FA2D-BDAF-2446-11F91031D750}"/>
              </a:ext>
            </a:extLst>
          </p:cNvPr>
          <p:cNvSpPr>
            <a:spLocks noGrp="1"/>
          </p:cNvSpPr>
          <p:nvPr>
            <p:ph type="title"/>
          </p:nvPr>
        </p:nvSpPr>
        <p:spPr>
          <a:xfrm>
            <a:off x="484497" y="460660"/>
            <a:ext cx="8987049" cy="665280"/>
          </a:xfrm>
        </p:spPr>
        <p:txBody>
          <a:bodyPr>
            <a:noAutofit/>
          </a:bodyPr>
          <a:lstStyle/>
          <a:p>
            <a:r>
              <a:rPr lang="pl-PL" sz="3000" b="1" dirty="0">
                <a:latin typeface="Century Gothic" panose="020B0502020202020204" pitchFamily="34" charset="0"/>
              </a:rPr>
              <a:t>Narzędzia Edukacyjne na Zintegrowanej Platformie Edukacyjnej wspierane przez AI</a:t>
            </a:r>
          </a:p>
        </p:txBody>
      </p:sp>
      <p:sp>
        <p:nvSpPr>
          <p:cNvPr id="10" name="Symbol zastępczy zawartości 9">
            <a:extLst>
              <a:ext uri="{FF2B5EF4-FFF2-40B4-BE49-F238E27FC236}">
                <a16:creationId xmlns:a16="http://schemas.microsoft.com/office/drawing/2014/main" id="{25B29ED3-592D-A5C1-6300-3A54940A938F}"/>
              </a:ext>
            </a:extLst>
          </p:cNvPr>
          <p:cNvSpPr>
            <a:spLocks noGrp="1"/>
          </p:cNvSpPr>
          <p:nvPr>
            <p:ph idx="1"/>
          </p:nvPr>
        </p:nvSpPr>
        <p:spPr>
          <a:xfrm>
            <a:off x="484497" y="1726442"/>
            <a:ext cx="11232106" cy="4107976"/>
          </a:xfrm>
        </p:spPr>
        <p:txBody>
          <a:bodyPr>
            <a:normAutofit/>
          </a:bodyPr>
          <a:lstStyle/>
          <a:p>
            <a:endParaRPr lang="pl-PL" sz="2400" dirty="0"/>
          </a:p>
          <a:p>
            <a:pPr marL="0" indent="0">
              <a:buNone/>
            </a:pPr>
            <a:r>
              <a:rPr lang="pl-PL" sz="2400" dirty="0"/>
              <a:t>Poradniki metodyczne ze scenariuszami zajęć:</a:t>
            </a:r>
          </a:p>
          <a:p>
            <a:r>
              <a:rPr lang="pl-PL" sz="2400" dirty="0"/>
              <a:t>Dostosowanie poradników do poziomu uczniów</a:t>
            </a:r>
          </a:p>
          <a:p>
            <a:r>
              <a:rPr lang="pl-PL" sz="2400" dirty="0"/>
              <a:t>Tworzenie alternatywnych metod nauczania </a:t>
            </a:r>
          </a:p>
          <a:p>
            <a:r>
              <a:rPr lang="pl-PL" sz="2400" dirty="0"/>
              <a:t>Generowanie zadań na podstawie scenariuszy</a:t>
            </a:r>
          </a:p>
          <a:p>
            <a:r>
              <a:rPr lang="pl-PL" sz="2400" dirty="0"/>
              <a:t>Optymalizacja struktury scenariuszy</a:t>
            </a:r>
          </a:p>
          <a:p>
            <a:r>
              <a:rPr lang="pl-PL" sz="2400" dirty="0"/>
              <a:t>Rekomendacje na podstawie doświadczeń innych nauczycieli</a:t>
            </a:r>
          </a:p>
          <a:p>
            <a:endParaRPr lang="pl-PL" sz="2400" dirty="0"/>
          </a:p>
        </p:txBody>
      </p:sp>
    </p:spTree>
    <p:extLst>
      <p:ext uri="{BB962C8B-B14F-4D97-AF65-F5344CB8AC3E}">
        <p14:creationId xmlns:p14="http://schemas.microsoft.com/office/powerpoint/2010/main" val="3767012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4718E45-1E72-29B7-D56A-828DB2D9CF6B}"/>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71353DC1-36DC-4530-8CB1-EAD67C75664A}"/>
              </a:ext>
            </a:extLst>
          </p:cNvPr>
          <p:cNvSpPr>
            <a:spLocks noGrp="1"/>
          </p:cNvSpPr>
          <p:nvPr>
            <p:ph type="title"/>
          </p:nvPr>
        </p:nvSpPr>
        <p:spPr>
          <a:xfrm>
            <a:off x="484497" y="460660"/>
            <a:ext cx="8987049" cy="665280"/>
          </a:xfrm>
        </p:spPr>
        <p:txBody>
          <a:bodyPr>
            <a:noAutofit/>
          </a:bodyPr>
          <a:lstStyle/>
          <a:p>
            <a:r>
              <a:rPr lang="pl-PL" sz="3000" b="1" dirty="0">
                <a:latin typeface="Century Gothic" panose="020B0502020202020204" pitchFamily="34" charset="0"/>
              </a:rPr>
              <a:t>Narzędzia Edukacyjne na Zintegrowanej Platformie Edukacyjnej wspierane przez AI</a:t>
            </a:r>
          </a:p>
        </p:txBody>
      </p:sp>
      <p:sp>
        <p:nvSpPr>
          <p:cNvPr id="10" name="Symbol zastępczy zawartości 9">
            <a:extLst>
              <a:ext uri="{FF2B5EF4-FFF2-40B4-BE49-F238E27FC236}">
                <a16:creationId xmlns:a16="http://schemas.microsoft.com/office/drawing/2014/main" id="{650B05D4-3BF8-C9AC-AD60-3AE86E196700}"/>
              </a:ext>
            </a:extLst>
          </p:cNvPr>
          <p:cNvSpPr>
            <a:spLocks noGrp="1"/>
          </p:cNvSpPr>
          <p:nvPr>
            <p:ph idx="1"/>
          </p:nvPr>
        </p:nvSpPr>
        <p:spPr>
          <a:xfrm>
            <a:off x="484497" y="1726442"/>
            <a:ext cx="11232106" cy="4107976"/>
          </a:xfrm>
        </p:spPr>
        <p:txBody>
          <a:bodyPr>
            <a:normAutofit/>
          </a:bodyPr>
          <a:lstStyle/>
          <a:p>
            <a:endParaRPr lang="pl-PL" sz="2400" dirty="0"/>
          </a:p>
          <a:p>
            <a:pPr marL="0" indent="0">
              <a:buNone/>
            </a:pPr>
            <a:r>
              <a:rPr lang="pl-PL" sz="2400" dirty="0"/>
              <a:t>Poradniki metodyczne ze scenariuszami zajęć:</a:t>
            </a:r>
          </a:p>
          <a:p>
            <a:r>
              <a:rPr lang="pl-PL" sz="2400" dirty="0"/>
              <a:t>Tworzenie ćwiczeń interaktywnych</a:t>
            </a:r>
          </a:p>
          <a:p>
            <a:r>
              <a:rPr lang="pl-PL" sz="2400" dirty="0"/>
              <a:t>Personalizacja scenariuszy</a:t>
            </a:r>
          </a:p>
          <a:p>
            <a:r>
              <a:rPr lang="pl-PL" sz="2400" dirty="0"/>
              <a:t>Ocena skuteczności metod </a:t>
            </a:r>
          </a:p>
          <a:p>
            <a:r>
              <a:rPr lang="pl-PL" sz="2400" dirty="0"/>
              <a:t>Wspomaganie nauczycieli w refleksji metodycznej </a:t>
            </a:r>
          </a:p>
          <a:p>
            <a:r>
              <a:rPr lang="pl-PL" sz="2400" dirty="0"/>
              <a:t>Integracja z nowoczesnymi technologiami </a:t>
            </a:r>
          </a:p>
          <a:p>
            <a:endParaRPr lang="pl-PL" sz="2400" dirty="0"/>
          </a:p>
        </p:txBody>
      </p:sp>
    </p:spTree>
    <p:extLst>
      <p:ext uri="{BB962C8B-B14F-4D97-AF65-F5344CB8AC3E}">
        <p14:creationId xmlns:p14="http://schemas.microsoft.com/office/powerpoint/2010/main" val="990641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9595F59-9D65-4E08-1310-0279D2C37079}"/>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763EBC78-1AFE-A153-C987-1B06986AC60E}"/>
              </a:ext>
            </a:extLst>
          </p:cNvPr>
          <p:cNvSpPr>
            <a:spLocks noGrp="1"/>
          </p:cNvSpPr>
          <p:nvPr>
            <p:ph type="title"/>
          </p:nvPr>
        </p:nvSpPr>
        <p:spPr>
          <a:xfrm>
            <a:off x="484497" y="460660"/>
            <a:ext cx="8987049" cy="665280"/>
          </a:xfrm>
        </p:spPr>
        <p:txBody>
          <a:bodyPr>
            <a:noAutofit/>
          </a:bodyPr>
          <a:lstStyle/>
          <a:p>
            <a:r>
              <a:rPr lang="pl-PL" sz="3000" b="1" dirty="0">
                <a:latin typeface="Century Gothic" panose="020B0502020202020204" pitchFamily="34" charset="0"/>
              </a:rPr>
              <a:t>Narzędzia Edukacyjne na Zintegrowanej Platformie Edukacyjnej wspierane przez AI</a:t>
            </a:r>
          </a:p>
        </p:txBody>
      </p:sp>
      <p:sp>
        <p:nvSpPr>
          <p:cNvPr id="10" name="Symbol zastępczy zawartości 9">
            <a:extLst>
              <a:ext uri="{FF2B5EF4-FFF2-40B4-BE49-F238E27FC236}">
                <a16:creationId xmlns:a16="http://schemas.microsoft.com/office/drawing/2014/main" id="{723C420B-0EAF-D170-4D02-2E5AC69FC98F}"/>
              </a:ext>
            </a:extLst>
          </p:cNvPr>
          <p:cNvSpPr>
            <a:spLocks noGrp="1"/>
          </p:cNvSpPr>
          <p:nvPr>
            <p:ph idx="1"/>
          </p:nvPr>
        </p:nvSpPr>
        <p:spPr>
          <a:xfrm>
            <a:off x="484497" y="1726442"/>
            <a:ext cx="11232106" cy="4107976"/>
          </a:xfrm>
        </p:spPr>
        <p:txBody>
          <a:bodyPr>
            <a:normAutofit/>
          </a:bodyPr>
          <a:lstStyle/>
          <a:p>
            <a:endParaRPr lang="pl-PL" sz="2400" dirty="0"/>
          </a:p>
          <a:p>
            <a:pPr marL="0" indent="0">
              <a:buNone/>
            </a:pPr>
            <a:r>
              <a:rPr lang="pl-PL" sz="2400" dirty="0"/>
              <a:t>Scenariusze interdyscyplinarnych projektów edukacyjnych:</a:t>
            </a:r>
          </a:p>
          <a:p>
            <a:r>
              <a:rPr lang="pl-PL" sz="2400" dirty="0"/>
              <a:t>Automatyczne łączenie przedmiotów </a:t>
            </a:r>
          </a:p>
          <a:p>
            <a:r>
              <a:rPr lang="pl-PL" sz="2400" dirty="0"/>
              <a:t>Personalizacja tematów projektów</a:t>
            </a:r>
          </a:p>
          <a:p>
            <a:r>
              <a:rPr lang="pl-PL" sz="2400" dirty="0"/>
              <a:t>Sugestie zasobów do projektów </a:t>
            </a:r>
          </a:p>
          <a:p>
            <a:r>
              <a:rPr lang="pl-PL" sz="2400" dirty="0"/>
              <a:t>Optymalizacja czasu realizacji </a:t>
            </a:r>
          </a:p>
          <a:p>
            <a:r>
              <a:rPr lang="pl-PL" sz="2400" dirty="0"/>
              <a:t>Śledzenie postępów w projektach </a:t>
            </a:r>
          </a:p>
          <a:p>
            <a:endParaRPr lang="pl-PL" sz="2400" dirty="0"/>
          </a:p>
        </p:txBody>
      </p:sp>
    </p:spTree>
    <p:extLst>
      <p:ext uri="{BB962C8B-B14F-4D97-AF65-F5344CB8AC3E}">
        <p14:creationId xmlns:p14="http://schemas.microsoft.com/office/powerpoint/2010/main" val="3212521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FD0BD48-FCB3-10EA-DD93-E2019879DD23}"/>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12B4247D-FE16-F76F-7E97-20C271543716}"/>
              </a:ext>
            </a:extLst>
          </p:cNvPr>
          <p:cNvSpPr>
            <a:spLocks noGrp="1"/>
          </p:cNvSpPr>
          <p:nvPr>
            <p:ph type="title"/>
          </p:nvPr>
        </p:nvSpPr>
        <p:spPr>
          <a:xfrm>
            <a:off x="484497" y="460660"/>
            <a:ext cx="8987049" cy="665280"/>
          </a:xfrm>
        </p:spPr>
        <p:txBody>
          <a:bodyPr>
            <a:noAutofit/>
          </a:bodyPr>
          <a:lstStyle/>
          <a:p>
            <a:r>
              <a:rPr lang="pl-PL" sz="3000" b="1" dirty="0">
                <a:latin typeface="Century Gothic" panose="020B0502020202020204" pitchFamily="34" charset="0"/>
              </a:rPr>
              <a:t>Narzędzia Edukacyjne na Zintegrowanej Platformie Edukacyjnej wspierane przez AI</a:t>
            </a:r>
          </a:p>
        </p:txBody>
      </p:sp>
      <p:sp>
        <p:nvSpPr>
          <p:cNvPr id="10" name="Symbol zastępczy zawartości 9">
            <a:extLst>
              <a:ext uri="{FF2B5EF4-FFF2-40B4-BE49-F238E27FC236}">
                <a16:creationId xmlns:a16="http://schemas.microsoft.com/office/drawing/2014/main" id="{47C79082-7342-3B87-6A71-7E04A5BE3C51}"/>
              </a:ext>
            </a:extLst>
          </p:cNvPr>
          <p:cNvSpPr>
            <a:spLocks noGrp="1"/>
          </p:cNvSpPr>
          <p:nvPr>
            <p:ph idx="1"/>
          </p:nvPr>
        </p:nvSpPr>
        <p:spPr>
          <a:xfrm>
            <a:off x="484497" y="1726442"/>
            <a:ext cx="11232106" cy="4107976"/>
          </a:xfrm>
        </p:spPr>
        <p:txBody>
          <a:bodyPr>
            <a:normAutofit/>
          </a:bodyPr>
          <a:lstStyle/>
          <a:p>
            <a:endParaRPr lang="pl-PL" sz="2400" dirty="0"/>
          </a:p>
          <a:p>
            <a:pPr marL="0" indent="0">
              <a:buNone/>
            </a:pPr>
            <a:r>
              <a:rPr lang="pl-PL" sz="2400" dirty="0"/>
              <a:t>Scenariusze interdyscyplinarnych projektów edukacyjnych:</a:t>
            </a:r>
          </a:p>
          <a:p>
            <a:r>
              <a:rPr lang="pl-PL" sz="2400" dirty="0"/>
              <a:t>Generowanie pomysłów na projekty </a:t>
            </a:r>
          </a:p>
          <a:p>
            <a:r>
              <a:rPr lang="pl-PL" sz="2400" dirty="0"/>
              <a:t>Analiza efektywności projektów </a:t>
            </a:r>
          </a:p>
          <a:p>
            <a:r>
              <a:rPr lang="pl-PL" sz="2400" dirty="0"/>
              <a:t>Rekomendacje do współpracy między uczniami </a:t>
            </a:r>
          </a:p>
          <a:p>
            <a:r>
              <a:rPr lang="pl-PL" sz="2400" dirty="0"/>
              <a:t>Generowanie ocen i feedbacku </a:t>
            </a:r>
          </a:p>
          <a:p>
            <a:r>
              <a:rPr lang="pl-PL" sz="2400" dirty="0"/>
              <a:t>Integracja z zewnętrznymi ekspertami </a:t>
            </a:r>
          </a:p>
          <a:p>
            <a:endParaRPr lang="pl-PL" sz="2400" dirty="0"/>
          </a:p>
        </p:txBody>
      </p:sp>
    </p:spTree>
    <p:extLst>
      <p:ext uri="{BB962C8B-B14F-4D97-AF65-F5344CB8AC3E}">
        <p14:creationId xmlns:p14="http://schemas.microsoft.com/office/powerpoint/2010/main" val="2327767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4E16008-3065-C084-479C-D00390243904}"/>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18AF78C7-FEE6-1A4D-308D-548287F806CF}"/>
              </a:ext>
            </a:extLst>
          </p:cNvPr>
          <p:cNvSpPr>
            <a:spLocks noGrp="1"/>
          </p:cNvSpPr>
          <p:nvPr>
            <p:ph type="title"/>
          </p:nvPr>
        </p:nvSpPr>
        <p:spPr>
          <a:xfrm>
            <a:off x="484497" y="460660"/>
            <a:ext cx="8987049" cy="665280"/>
          </a:xfrm>
        </p:spPr>
        <p:txBody>
          <a:bodyPr>
            <a:noAutofit/>
          </a:bodyPr>
          <a:lstStyle/>
          <a:p>
            <a:r>
              <a:rPr lang="pl-PL" sz="3000" b="1" dirty="0">
                <a:latin typeface="Century Gothic" panose="020B0502020202020204" pitchFamily="34" charset="0"/>
              </a:rPr>
              <a:t>Narzędzia Edukacyjne na Zintegrowanej Platformie Edukacyjnej wspierane przez AI</a:t>
            </a:r>
          </a:p>
        </p:txBody>
      </p:sp>
      <p:sp>
        <p:nvSpPr>
          <p:cNvPr id="10" name="Symbol zastępczy zawartości 9">
            <a:extLst>
              <a:ext uri="{FF2B5EF4-FFF2-40B4-BE49-F238E27FC236}">
                <a16:creationId xmlns:a16="http://schemas.microsoft.com/office/drawing/2014/main" id="{EA415EF3-D13A-8D38-D159-0DE3B743406F}"/>
              </a:ext>
            </a:extLst>
          </p:cNvPr>
          <p:cNvSpPr>
            <a:spLocks noGrp="1"/>
          </p:cNvSpPr>
          <p:nvPr>
            <p:ph idx="1"/>
          </p:nvPr>
        </p:nvSpPr>
        <p:spPr>
          <a:xfrm>
            <a:off x="484497" y="1726442"/>
            <a:ext cx="11232106" cy="4107976"/>
          </a:xfrm>
        </p:spPr>
        <p:txBody>
          <a:bodyPr>
            <a:normAutofit/>
          </a:bodyPr>
          <a:lstStyle/>
          <a:p>
            <a:endParaRPr lang="pl-PL" sz="2400" dirty="0"/>
          </a:p>
          <a:p>
            <a:pPr marL="0" indent="0">
              <a:buNone/>
            </a:pPr>
            <a:r>
              <a:rPr lang="pl-PL" sz="2400" dirty="0"/>
              <a:t>Narzędzia pomiaru i ewaluacji kompetencji kluczowych:</a:t>
            </a:r>
          </a:p>
          <a:p>
            <a:r>
              <a:rPr lang="pl-PL" sz="2400" dirty="0"/>
              <a:t>Automatyczna analiza wyników </a:t>
            </a:r>
          </a:p>
          <a:p>
            <a:r>
              <a:rPr lang="pl-PL" sz="2400" dirty="0"/>
              <a:t>Personalizacja ewaluacji </a:t>
            </a:r>
          </a:p>
          <a:p>
            <a:r>
              <a:rPr lang="pl-PL" sz="2400" dirty="0"/>
              <a:t>Generowanie raportów ewaluacyjnych</a:t>
            </a:r>
          </a:p>
          <a:p>
            <a:r>
              <a:rPr lang="pl-PL" sz="2400" dirty="0"/>
              <a:t>Analiza ścieżek rozwoju uczniów </a:t>
            </a:r>
          </a:p>
          <a:p>
            <a:r>
              <a:rPr lang="pl-PL" sz="2400" dirty="0"/>
              <a:t>Rekomendacje do poprawy wyników </a:t>
            </a:r>
          </a:p>
          <a:p>
            <a:endParaRPr lang="pl-PL" sz="2400" dirty="0"/>
          </a:p>
        </p:txBody>
      </p:sp>
    </p:spTree>
    <p:extLst>
      <p:ext uri="{BB962C8B-B14F-4D97-AF65-F5344CB8AC3E}">
        <p14:creationId xmlns:p14="http://schemas.microsoft.com/office/powerpoint/2010/main" val="789152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70FDAC9-64C3-F4DF-81DF-DA3734140427}"/>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23059C4C-710E-CEF8-DCA7-967A7BEAA8DE}"/>
              </a:ext>
            </a:extLst>
          </p:cNvPr>
          <p:cNvSpPr>
            <a:spLocks noGrp="1"/>
          </p:cNvSpPr>
          <p:nvPr>
            <p:ph type="title"/>
          </p:nvPr>
        </p:nvSpPr>
        <p:spPr>
          <a:xfrm>
            <a:off x="484497" y="460660"/>
            <a:ext cx="8987049" cy="665280"/>
          </a:xfrm>
        </p:spPr>
        <p:txBody>
          <a:bodyPr>
            <a:noAutofit/>
          </a:bodyPr>
          <a:lstStyle/>
          <a:p>
            <a:r>
              <a:rPr lang="pl-PL" sz="3000" b="1" dirty="0">
                <a:latin typeface="Century Gothic" panose="020B0502020202020204" pitchFamily="34" charset="0"/>
              </a:rPr>
              <a:t>Narzędzia Edukacyjne na Zintegrowanej Platformie Edukacyjnej wspierane przez AI</a:t>
            </a:r>
          </a:p>
        </p:txBody>
      </p:sp>
      <p:sp>
        <p:nvSpPr>
          <p:cNvPr id="10" name="Symbol zastępczy zawartości 9">
            <a:extLst>
              <a:ext uri="{FF2B5EF4-FFF2-40B4-BE49-F238E27FC236}">
                <a16:creationId xmlns:a16="http://schemas.microsoft.com/office/drawing/2014/main" id="{C6F9195B-54AE-B04E-AD2D-A1E588841A66}"/>
              </a:ext>
            </a:extLst>
          </p:cNvPr>
          <p:cNvSpPr>
            <a:spLocks noGrp="1"/>
          </p:cNvSpPr>
          <p:nvPr>
            <p:ph idx="1"/>
          </p:nvPr>
        </p:nvSpPr>
        <p:spPr>
          <a:xfrm>
            <a:off x="484497" y="1726442"/>
            <a:ext cx="11232106" cy="4107976"/>
          </a:xfrm>
        </p:spPr>
        <p:txBody>
          <a:bodyPr>
            <a:normAutofit/>
          </a:bodyPr>
          <a:lstStyle/>
          <a:p>
            <a:endParaRPr lang="pl-PL" sz="2400" dirty="0"/>
          </a:p>
          <a:p>
            <a:pPr marL="0" indent="0">
              <a:buNone/>
            </a:pPr>
            <a:r>
              <a:rPr lang="pl-PL" sz="2400" dirty="0"/>
              <a:t>Narzędzia pomiaru i ewaluacji kompetencji kluczowych:</a:t>
            </a:r>
          </a:p>
          <a:p>
            <a:r>
              <a:rPr lang="pl-PL" sz="2400" dirty="0"/>
              <a:t>Automatyczne przypomnienia o ewaluacjach </a:t>
            </a:r>
          </a:p>
          <a:p>
            <a:r>
              <a:rPr lang="pl-PL" sz="2400" dirty="0"/>
              <a:t>Przewidywanie wyników </a:t>
            </a:r>
          </a:p>
          <a:p>
            <a:r>
              <a:rPr lang="pl-PL" sz="2400" dirty="0"/>
              <a:t>Testy adaptacyjne </a:t>
            </a:r>
          </a:p>
          <a:p>
            <a:r>
              <a:rPr lang="pl-PL" sz="2400" dirty="0"/>
              <a:t>Śledzenie zmian w czasie </a:t>
            </a:r>
          </a:p>
          <a:p>
            <a:r>
              <a:rPr lang="pl-PL" sz="2400" dirty="0"/>
              <a:t>Ocena zróżnicowanych umiejętności </a:t>
            </a:r>
          </a:p>
          <a:p>
            <a:endParaRPr lang="pl-PL" sz="2400" dirty="0"/>
          </a:p>
        </p:txBody>
      </p:sp>
    </p:spTree>
    <p:extLst>
      <p:ext uri="{BB962C8B-B14F-4D97-AF65-F5344CB8AC3E}">
        <p14:creationId xmlns:p14="http://schemas.microsoft.com/office/powerpoint/2010/main" val="2067875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5EA6E91-D0DC-3F8E-892C-138AC3AD8EF4}"/>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74803F0E-E89B-2C87-041D-AFD3CFC4EA8D}"/>
              </a:ext>
            </a:extLst>
          </p:cNvPr>
          <p:cNvSpPr>
            <a:spLocks noGrp="1"/>
          </p:cNvSpPr>
          <p:nvPr>
            <p:ph type="title"/>
          </p:nvPr>
        </p:nvSpPr>
        <p:spPr>
          <a:xfrm>
            <a:off x="484497" y="460660"/>
            <a:ext cx="8987049" cy="665280"/>
          </a:xfrm>
        </p:spPr>
        <p:txBody>
          <a:bodyPr>
            <a:noAutofit/>
          </a:bodyPr>
          <a:lstStyle/>
          <a:p>
            <a:r>
              <a:rPr lang="pl-PL" sz="3000" b="1" dirty="0">
                <a:latin typeface="Century Gothic" panose="020B0502020202020204" pitchFamily="34" charset="0"/>
              </a:rPr>
              <a:t>Narzędzia Edukacyjne na Zintegrowanej Platformie Edukacyjnej wspierane przez AI</a:t>
            </a:r>
          </a:p>
        </p:txBody>
      </p:sp>
      <p:sp>
        <p:nvSpPr>
          <p:cNvPr id="10" name="Symbol zastępczy zawartości 9">
            <a:extLst>
              <a:ext uri="{FF2B5EF4-FFF2-40B4-BE49-F238E27FC236}">
                <a16:creationId xmlns:a16="http://schemas.microsoft.com/office/drawing/2014/main" id="{B2B89993-1BC9-2C19-FAC6-37AB9C8C96F9}"/>
              </a:ext>
            </a:extLst>
          </p:cNvPr>
          <p:cNvSpPr>
            <a:spLocks noGrp="1"/>
          </p:cNvSpPr>
          <p:nvPr>
            <p:ph idx="1"/>
          </p:nvPr>
        </p:nvSpPr>
        <p:spPr>
          <a:xfrm>
            <a:off x="484497" y="1726442"/>
            <a:ext cx="11232106" cy="4107976"/>
          </a:xfrm>
        </p:spPr>
        <p:txBody>
          <a:bodyPr>
            <a:normAutofit/>
          </a:bodyPr>
          <a:lstStyle/>
          <a:p>
            <a:endParaRPr lang="pl-PL" sz="2400" dirty="0"/>
          </a:p>
          <a:p>
            <a:r>
              <a:rPr lang="pl-PL" sz="2400" dirty="0"/>
              <a:t>Programy nauczania z konspektami zajęć</a:t>
            </a:r>
          </a:p>
          <a:p>
            <a:r>
              <a:rPr lang="pl-PL" sz="2400" dirty="0"/>
              <a:t>Poradniki metodyczne ze scenariuszami zajęć</a:t>
            </a:r>
          </a:p>
          <a:p>
            <a:r>
              <a:rPr lang="pl-PL" sz="2400" dirty="0"/>
              <a:t>Scenariusze interdyscyplinarnych projektów edukacyjnych</a:t>
            </a:r>
          </a:p>
          <a:p>
            <a:pPr marL="0" indent="0">
              <a:buNone/>
            </a:pPr>
            <a:endParaRPr lang="pl-PL" sz="2400" dirty="0"/>
          </a:p>
        </p:txBody>
      </p:sp>
    </p:spTree>
    <p:extLst>
      <p:ext uri="{BB962C8B-B14F-4D97-AF65-F5344CB8AC3E}">
        <p14:creationId xmlns:p14="http://schemas.microsoft.com/office/powerpoint/2010/main" val="908817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984E084-CCED-5EA9-CBA5-ABC014943B6A}"/>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F4B6C716-0A37-828C-3FE1-FB502920D6CB}"/>
              </a:ext>
            </a:extLst>
          </p:cNvPr>
          <p:cNvSpPr>
            <a:spLocks noGrp="1"/>
          </p:cNvSpPr>
          <p:nvPr>
            <p:ph type="title"/>
          </p:nvPr>
        </p:nvSpPr>
        <p:spPr>
          <a:xfrm>
            <a:off x="484497" y="460660"/>
            <a:ext cx="8987049" cy="665280"/>
          </a:xfrm>
        </p:spPr>
        <p:txBody>
          <a:bodyPr>
            <a:noAutofit/>
          </a:bodyPr>
          <a:lstStyle/>
          <a:p>
            <a:r>
              <a:rPr lang="pl-PL" sz="3000" b="1" dirty="0">
                <a:latin typeface="Century Gothic" panose="020B0502020202020204" pitchFamily="34" charset="0"/>
              </a:rPr>
              <a:t>Narzędzia Edukacyjne na Zintegrowanej Platformie Edukacyjnej wspierane przez AI</a:t>
            </a:r>
          </a:p>
        </p:txBody>
      </p:sp>
      <p:sp>
        <p:nvSpPr>
          <p:cNvPr id="10" name="Symbol zastępczy zawartości 9">
            <a:extLst>
              <a:ext uri="{FF2B5EF4-FFF2-40B4-BE49-F238E27FC236}">
                <a16:creationId xmlns:a16="http://schemas.microsoft.com/office/drawing/2014/main" id="{447F02AF-CBC8-2CC8-BD07-653478131EA0}"/>
              </a:ext>
            </a:extLst>
          </p:cNvPr>
          <p:cNvSpPr>
            <a:spLocks noGrp="1"/>
          </p:cNvSpPr>
          <p:nvPr>
            <p:ph idx="1"/>
          </p:nvPr>
        </p:nvSpPr>
        <p:spPr>
          <a:xfrm>
            <a:off x="484497" y="1726442"/>
            <a:ext cx="11232106" cy="4107976"/>
          </a:xfrm>
        </p:spPr>
        <p:txBody>
          <a:bodyPr>
            <a:normAutofit/>
          </a:bodyPr>
          <a:lstStyle/>
          <a:p>
            <a:endParaRPr lang="pl-PL" sz="2400" dirty="0"/>
          </a:p>
          <a:p>
            <a:pPr marL="0" indent="0">
              <a:buNone/>
            </a:pPr>
            <a:r>
              <a:rPr lang="pl-PL" sz="2400" dirty="0"/>
              <a:t>Mierzenie trudno dostrzegalnego</a:t>
            </a:r>
          </a:p>
          <a:p>
            <a:r>
              <a:rPr lang="pl-PL" sz="2400" dirty="0"/>
              <a:t>Narzędzia pomiaru i ewaluacji kompetencji kluczowych</a:t>
            </a:r>
          </a:p>
          <a:p>
            <a:pPr marL="0" indent="0">
              <a:buNone/>
            </a:pPr>
            <a:endParaRPr lang="pl-PL" sz="2400" dirty="0"/>
          </a:p>
        </p:txBody>
      </p:sp>
    </p:spTree>
    <p:extLst>
      <p:ext uri="{BB962C8B-B14F-4D97-AF65-F5344CB8AC3E}">
        <p14:creationId xmlns:p14="http://schemas.microsoft.com/office/powerpoint/2010/main" val="1074324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ytuł 8"/>
          <p:cNvSpPr>
            <a:spLocks noGrp="1"/>
          </p:cNvSpPr>
          <p:nvPr>
            <p:ph type="title"/>
          </p:nvPr>
        </p:nvSpPr>
        <p:spPr>
          <a:xfrm>
            <a:off x="484497" y="460660"/>
            <a:ext cx="8987049" cy="665280"/>
          </a:xfrm>
        </p:spPr>
        <p:txBody>
          <a:bodyPr>
            <a:noAutofit/>
          </a:bodyPr>
          <a:lstStyle/>
          <a:p>
            <a:endParaRPr lang="pl-PL" sz="3000" b="1" dirty="0">
              <a:latin typeface="Century Gothic" panose="020B0502020202020204" pitchFamily="34" charset="0"/>
            </a:endParaRPr>
          </a:p>
        </p:txBody>
      </p:sp>
      <p:sp>
        <p:nvSpPr>
          <p:cNvPr id="10" name="Symbol zastępczy zawartości 9"/>
          <p:cNvSpPr>
            <a:spLocks noGrp="1"/>
          </p:cNvSpPr>
          <p:nvPr>
            <p:ph idx="1"/>
          </p:nvPr>
        </p:nvSpPr>
        <p:spPr>
          <a:xfrm>
            <a:off x="484497" y="1726442"/>
            <a:ext cx="11232106" cy="4107976"/>
          </a:xfrm>
        </p:spPr>
        <p:txBody>
          <a:bodyPr>
            <a:normAutofit lnSpcReduction="10000"/>
          </a:bodyPr>
          <a:lstStyle/>
          <a:p>
            <a:pPr marL="0" indent="0" algn="ctr">
              <a:buNone/>
            </a:pPr>
            <a:endParaRPr lang="pl-PL" sz="3200" b="1" dirty="0">
              <a:latin typeface="Century Gothic" panose="020B0502020202020204" pitchFamily="34" charset="0"/>
            </a:endParaRPr>
          </a:p>
          <a:p>
            <a:pPr marL="0" indent="0" algn="ctr">
              <a:buNone/>
            </a:pPr>
            <a:r>
              <a:rPr lang="pl-PL" sz="3200" b="1" dirty="0">
                <a:latin typeface="Century Gothic" panose="020B0502020202020204" pitchFamily="34" charset="0"/>
              </a:rPr>
              <a:t>OGÓLNOPOLSKA KONFERENCJA NAUKOWA</a:t>
            </a:r>
          </a:p>
          <a:p>
            <a:pPr marL="0" indent="0" algn="ctr">
              <a:buNone/>
            </a:pPr>
            <a:endParaRPr lang="pl-PL" sz="3200" b="1" dirty="0">
              <a:latin typeface="Century Gothic" panose="020B0502020202020204" pitchFamily="34" charset="0"/>
            </a:endParaRPr>
          </a:p>
          <a:p>
            <a:pPr marL="0" indent="0" algn="ctr">
              <a:buNone/>
            </a:pPr>
            <a:r>
              <a:rPr lang="pl-PL" sz="3200" b="1" dirty="0">
                <a:latin typeface="Century Gothic" panose="020B0502020202020204" pitchFamily="34" charset="0"/>
              </a:rPr>
              <a:t>SZTUCZNA INTELIGENCJA JAKO NARZĘDZIE EDUKACYJNE </a:t>
            </a:r>
          </a:p>
          <a:p>
            <a:pPr marL="0" indent="0" algn="ctr">
              <a:buNone/>
            </a:pPr>
            <a:r>
              <a:rPr lang="pl-PL" sz="3200" b="1" dirty="0">
                <a:latin typeface="Century Gothic" panose="020B0502020202020204" pitchFamily="34" charset="0"/>
              </a:rPr>
              <a:t>I WSPIERAJĄCE </a:t>
            </a:r>
          </a:p>
          <a:p>
            <a:pPr marL="0" indent="0" algn="ctr">
              <a:buNone/>
            </a:pPr>
            <a:r>
              <a:rPr lang="pl-PL" sz="3200" b="1" dirty="0">
                <a:latin typeface="Century Gothic" panose="020B0502020202020204" pitchFamily="34" charset="0"/>
              </a:rPr>
              <a:t>WYZWANIA, ZASTOSOWANIA I ZAGROŻENIA</a:t>
            </a:r>
          </a:p>
          <a:p>
            <a:pPr marL="0" indent="0" algn="ctr">
              <a:buNone/>
            </a:pPr>
            <a:endParaRPr lang="pl-PL" sz="2400" dirty="0"/>
          </a:p>
          <a:p>
            <a:pPr marL="0" indent="0" algn="ctr">
              <a:buNone/>
            </a:pPr>
            <a:r>
              <a:rPr lang="pl-PL" sz="2400" dirty="0">
                <a:latin typeface="Century Gothic" panose="020B0502020202020204" pitchFamily="34" charset="0"/>
              </a:rPr>
              <a:t>Włocławek, 04.03.2025 r.</a:t>
            </a:r>
          </a:p>
        </p:txBody>
      </p:sp>
    </p:spTree>
    <p:extLst>
      <p:ext uri="{BB962C8B-B14F-4D97-AF65-F5344CB8AC3E}">
        <p14:creationId xmlns:p14="http://schemas.microsoft.com/office/powerpoint/2010/main" val="301027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01836F9-E731-2E80-9A13-1165528AC721}"/>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E902BF00-82A6-2DA5-E1CF-F6193A334042}"/>
              </a:ext>
            </a:extLst>
          </p:cNvPr>
          <p:cNvSpPr>
            <a:spLocks noGrp="1"/>
          </p:cNvSpPr>
          <p:nvPr>
            <p:ph type="title"/>
          </p:nvPr>
        </p:nvSpPr>
        <p:spPr>
          <a:xfrm>
            <a:off x="484497" y="460660"/>
            <a:ext cx="8987049" cy="665280"/>
          </a:xfrm>
        </p:spPr>
        <p:txBody>
          <a:bodyPr>
            <a:noAutofit/>
          </a:bodyPr>
          <a:lstStyle/>
          <a:p>
            <a:r>
              <a:rPr lang="pl-PL" sz="3000" b="1" dirty="0">
                <a:latin typeface="Century Gothic" panose="020B0502020202020204" pitchFamily="34" charset="0"/>
              </a:rPr>
              <a:t>Modułowe e-podręczniki na Zintegrowanej Platformie Edukacyjnej wspierane przez AI</a:t>
            </a:r>
          </a:p>
        </p:txBody>
      </p:sp>
      <p:sp>
        <p:nvSpPr>
          <p:cNvPr id="10" name="Symbol zastępczy zawartości 9">
            <a:extLst>
              <a:ext uri="{FF2B5EF4-FFF2-40B4-BE49-F238E27FC236}">
                <a16:creationId xmlns:a16="http://schemas.microsoft.com/office/drawing/2014/main" id="{B977E6E2-99D1-2319-95DF-AF8FAA2246D3}"/>
              </a:ext>
            </a:extLst>
          </p:cNvPr>
          <p:cNvSpPr>
            <a:spLocks noGrp="1"/>
          </p:cNvSpPr>
          <p:nvPr>
            <p:ph idx="1"/>
          </p:nvPr>
        </p:nvSpPr>
        <p:spPr>
          <a:xfrm>
            <a:off x="484497" y="1726442"/>
            <a:ext cx="11232106" cy="4107976"/>
          </a:xfrm>
        </p:spPr>
        <p:txBody>
          <a:bodyPr>
            <a:normAutofit/>
          </a:bodyPr>
          <a:lstStyle/>
          <a:p>
            <a:endParaRPr lang="pl-PL" sz="2400" dirty="0"/>
          </a:p>
          <a:p>
            <a:r>
              <a:rPr lang="pl-PL" sz="2400" dirty="0"/>
              <a:t>Modułowe e-podręczniki - to e-materiały przeznaczone do nauki w szkołach lub do samodzielnej pracy ucznia</a:t>
            </a:r>
          </a:p>
          <a:p>
            <a:r>
              <a:rPr lang="pl-PL" sz="2400" dirty="0"/>
              <a:t>Na ZPE znajduje się 12 multimedialnych podręczników dla klas IV-VIII SP</a:t>
            </a:r>
          </a:p>
          <a:p>
            <a:endParaRPr lang="pl-PL" sz="2400" dirty="0"/>
          </a:p>
        </p:txBody>
      </p:sp>
    </p:spTree>
    <p:extLst>
      <p:ext uri="{BB962C8B-B14F-4D97-AF65-F5344CB8AC3E}">
        <p14:creationId xmlns:p14="http://schemas.microsoft.com/office/powerpoint/2010/main" val="791993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2B86E8E-023A-B35A-B110-F7227AAE4B06}"/>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73D761F9-026D-8AFD-462B-4E76C6340CDA}"/>
              </a:ext>
            </a:extLst>
          </p:cNvPr>
          <p:cNvSpPr>
            <a:spLocks noGrp="1"/>
          </p:cNvSpPr>
          <p:nvPr>
            <p:ph type="title"/>
          </p:nvPr>
        </p:nvSpPr>
        <p:spPr>
          <a:xfrm>
            <a:off x="484497" y="460660"/>
            <a:ext cx="8987049" cy="665280"/>
          </a:xfrm>
        </p:spPr>
        <p:txBody>
          <a:bodyPr>
            <a:noAutofit/>
          </a:bodyPr>
          <a:lstStyle/>
          <a:p>
            <a:r>
              <a:rPr lang="pl-PL" sz="3000" b="1" dirty="0">
                <a:latin typeface="Century Gothic" panose="020B0502020202020204" pitchFamily="34" charset="0"/>
              </a:rPr>
              <a:t>Mini-eksperyment: Czy AI napisze piosenkę o konferencji?</a:t>
            </a:r>
          </a:p>
        </p:txBody>
      </p:sp>
      <p:sp>
        <p:nvSpPr>
          <p:cNvPr id="10" name="Symbol zastępczy zawartości 9">
            <a:extLst>
              <a:ext uri="{FF2B5EF4-FFF2-40B4-BE49-F238E27FC236}">
                <a16:creationId xmlns:a16="http://schemas.microsoft.com/office/drawing/2014/main" id="{D3911F0C-F956-7E0E-465D-978F1AAD5CFC}"/>
              </a:ext>
            </a:extLst>
          </p:cNvPr>
          <p:cNvSpPr>
            <a:spLocks noGrp="1"/>
          </p:cNvSpPr>
          <p:nvPr>
            <p:ph idx="1"/>
          </p:nvPr>
        </p:nvSpPr>
        <p:spPr>
          <a:xfrm>
            <a:off x="484497" y="1726442"/>
            <a:ext cx="11232106" cy="4107976"/>
          </a:xfrm>
        </p:spPr>
        <p:txBody>
          <a:bodyPr>
            <a:normAutofit fontScale="85000" lnSpcReduction="20000"/>
          </a:bodyPr>
          <a:lstStyle/>
          <a:p>
            <a:endParaRPr lang="pl-PL" sz="2400" dirty="0"/>
          </a:p>
          <a:p>
            <a:r>
              <a:rPr lang="pl-PL" sz="2400" dirty="0"/>
              <a:t>Refren</a:t>
            </a:r>
          </a:p>
          <a:p>
            <a:pPr marL="0" indent="0">
              <a:buNone/>
            </a:pPr>
            <a:r>
              <a:rPr lang="pl-PL" sz="2400" dirty="0"/>
              <a:t>Robot czy nauczyciel, kto dziś poprowadzi?</a:t>
            </a:r>
          </a:p>
          <a:p>
            <a:pPr marL="0" indent="0">
              <a:buNone/>
            </a:pPr>
            <a:r>
              <a:rPr lang="pl-PL" sz="2400" dirty="0"/>
              <a:t>Sztuczna inteligencja, czy człowiek wciąż będzie radzi?</a:t>
            </a:r>
          </a:p>
          <a:p>
            <a:pPr marL="0" indent="0">
              <a:buNone/>
            </a:pPr>
            <a:r>
              <a:rPr lang="pl-PL" sz="2400" dirty="0"/>
              <a:t>W klasie nowoczesnej – to pytanie otwarte,</a:t>
            </a:r>
          </a:p>
          <a:p>
            <a:pPr marL="0" indent="0">
              <a:buNone/>
            </a:pPr>
            <a:r>
              <a:rPr lang="pl-PL" sz="2400" dirty="0"/>
              <a:t>Ale rozwiązanie ma być – nie za trudne, nie za skomplikowane!</a:t>
            </a:r>
          </a:p>
          <a:p>
            <a:endParaRPr lang="pl-PL" sz="2400" dirty="0"/>
          </a:p>
          <a:p>
            <a:r>
              <a:rPr lang="pl-PL" sz="2400" dirty="0"/>
              <a:t>Zwrotka </a:t>
            </a:r>
          </a:p>
          <a:p>
            <a:pPr marL="0" indent="0">
              <a:buNone/>
            </a:pPr>
            <a:r>
              <a:rPr lang="pl-PL" sz="2400" dirty="0"/>
              <a:t>Wchodzimy do klasy, za oknem widać błękit,</a:t>
            </a:r>
          </a:p>
          <a:p>
            <a:pPr marL="0" indent="0">
              <a:buNone/>
            </a:pPr>
            <a:r>
              <a:rPr lang="pl-PL" sz="2400" dirty="0"/>
              <a:t>Sztuczna inteligencja – gotowa do pracy!</a:t>
            </a:r>
          </a:p>
          <a:p>
            <a:pPr marL="0" indent="0">
              <a:buNone/>
            </a:pPr>
            <a:r>
              <a:rPr lang="pl-PL" sz="2400" dirty="0"/>
              <a:t>Nie czeka na przerwę, nie prosi o kawę,</a:t>
            </a:r>
          </a:p>
          <a:p>
            <a:pPr marL="0" indent="0">
              <a:buNone/>
            </a:pPr>
            <a:r>
              <a:rPr lang="pl-PL" sz="2400" dirty="0"/>
              <a:t>Wszystko zna, jest szybka, jak roboty na zawodach.</a:t>
            </a:r>
          </a:p>
        </p:txBody>
      </p:sp>
    </p:spTree>
    <p:extLst>
      <p:ext uri="{BB962C8B-B14F-4D97-AF65-F5344CB8AC3E}">
        <p14:creationId xmlns:p14="http://schemas.microsoft.com/office/powerpoint/2010/main" val="1597278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20434CB-2706-384A-C9E3-55B1DDB6954A}"/>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5B3D14EA-6A3B-3AC3-58E7-970D68361115}"/>
              </a:ext>
            </a:extLst>
          </p:cNvPr>
          <p:cNvSpPr>
            <a:spLocks noGrp="1"/>
          </p:cNvSpPr>
          <p:nvPr>
            <p:ph type="title"/>
          </p:nvPr>
        </p:nvSpPr>
        <p:spPr>
          <a:xfrm>
            <a:off x="484497" y="460660"/>
            <a:ext cx="8987049" cy="665280"/>
          </a:xfrm>
        </p:spPr>
        <p:txBody>
          <a:bodyPr>
            <a:noAutofit/>
          </a:bodyPr>
          <a:lstStyle/>
          <a:p>
            <a:r>
              <a:rPr lang="pl-PL" sz="3000" b="1" dirty="0">
                <a:latin typeface="Century Gothic" panose="020B0502020202020204" pitchFamily="34" charset="0"/>
              </a:rPr>
              <a:t>Etyka i wyzwania AI w edukacji</a:t>
            </a:r>
          </a:p>
        </p:txBody>
      </p:sp>
      <p:sp>
        <p:nvSpPr>
          <p:cNvPr id="10" name="Symbol zastępczy zawartości 9">
            <a:extLst>
              <a:ext uri="{FF2B5EF4-FFF2-40B4-BE49-F238E27FC236}">
                <a16:creationId xmlns:a16="http://schemas.microsoft.com/office/drawing/2014/main" id="{AACCD385-3861-6144-72F1-D77C74D0BE76}"/>
              </a:ext>
            </a:extLst>
          </p:cNvPr>
          <p:cNvSpPr>
            <a:spLocks noGrp="1"/>
          </p:cNvSpPr>
          <p:nvPr>
            <p:ph idx="1"/>
          </p:nvPr>
        </p:nvSpPr>
        <p:spPr>
          <a:xfrm>
            <a:off x="484497" y="1726442"/>
            <a:ext cx="11232106" cy="4107976"/>
          </a:xfrm>
        </p:spPr>
        <p:txBody>
          <a:bodyPr>
            <a:normAutofit/>
          </a:bodyPr>
          <a:lstStyle/>
          <a:p>
            <a:endParaRPr lang="pl-PL" sz="2400" dirty="0"/>
          </a:p>
          <a:p>
            <a:r>
              <a:rPr lang="pl-PL" sz="2400" dirty="0"/>
              <a:t>Wprowadzenie aspektów etycznych pozwala na refleksję nad potencjalnymi zagrożeniami związanymi z wykorzystywaniem AI w edukacji</a:t>
            </a:r>
          </a:p>
        </p:txBody>
      </p:sp>
    </p:spTree>
    <p:extLst>
      <p:ext uri="{BB962C8B-B14F-4D97-AF65-F5344CB8AC3E}">
        <p14:creationId xmlns:p14="http://schemas.microsoft.com/office/powerpoint/2010/main" val="3428496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4BF0804-92D5-9CCB-C2D7-F8F1943B7371}"/>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2BC1350F-E8D5-591B-F0DA-79C7B5CBBE4A}"/>
              </a:ext>
            </a:extLst>
          </p:cNvPr>
          <p:cNvSpPr>
            <a:spLocks noGrp="1"/>
          </p:cNvSpPr>
          <p:nvPr>
            <p:ph type="title"/>
          </p:nvPr>
        </p:nvSpPr>
        <p:spPr>
          <a:xfrm>
            <a:off x="484497" y="460660"/>
            <a:ext cx="8987049" cy="665280"/>
          </a:xfrm>
        </p:spPr>
        <p:txBody>
          <a:bodyPr>
            <a:noAutofit/>
          </a:bodyPr>
          <a:lstStyle/>
          <a:p>
            <a:r>
              <a:rPr lang="pl-PL" sz="3000" b="1" dirty="0">
                <a:latin typeface="Century Gothic" panose="020B0502020202020204" pitchFamily="34" charset="0"/>
              </a:rPr>
              <a:t>AI jako asystent, nie zastępca nauczyciela</a:t>
            </a:r>
          </a:p>
        </p:txBody>
      </p:sp>
      <p:sp>
        <p:nvSpPr>
          <p:cNvPr id="10" name="Symbol zastępczy zawartości 9">
            <a:extLst>
              <a:ext uri="{FF2B5EF4-FFF2-40B4-BE49-F238E27FC236}">
                <a16:creationId xmlns:a16="http://schemas.microsoft.com/office/drawing/2014/main" id="{570A1DDF-25D8-0CE5-C8CD-C0ED4F411936}"/>
              </a:ext>
            </a:extLst>
          </p:cNvPr>
          <p:cNvSpPr>
            <a:spLocks noGrp="1"/>
          </p:cNvSpPr>
          <p:nvPr>
            <p:ph idx="1"/>
          </p:nvPr>
        </p:nvSpPr>
        <p:spPr>
          <a:xfrm>
            <a:off x="484497" y="1726442"/>
            <a:ext cx="11232106" cy="4107976"/>
          </a:xfrm>
        </p:spPr>
        <p:txBody>
          <a:bodyPr>
            <a:normAutofit fontScale="92500" lnSpcReduction="10000"/>
          </a:bodyPr>
          <a:lstStyle/>
          <a:p>
            <a:endParaRPr lang="pl-PL" sz="2400" dirty="0"/>
          </a:p>
          <a:p>
            <a:pPr marL="0" indent="0">
              <a:buNone/>
            </a:pPr>
            <a:r>
              <a:rPr lang="pl-PL" sz="2400" dirty="0"/>
              <a:t>Są w sieci rzeczy cenne – to zestawy narzędzi</a:t>
            </a:r>
          </a:p>
          <a:p>
            <a:pPr marL="0" indent="0">
              <a:buNone/>
            </a:pPr>
            <a:r>
              <a:rPr lang="pl-PL" sz="2400" dirty="0"/>
              <a:t>Które ORE promuje na tej konferencji</a:t>
            </a:r>
          </a:p>
          <a:p>
            <a:pPr marL="0" indent="0">
              <a:buNone/>
            </a:pPr>
            <a:r>
              <a:rPr lang="pl-PL" sz="2400" dirty="0"/>
              <a:t>Mogą być jeszcze  lepsze, gdy dobry napiszesz </a:t>
            </a:r>
            <a:r>
              <a:rPr lang="pl-PL" sz="2400" dirty="0" err="1"/>
              <a:t>prompt</a:t>
            </a:r>
            <a:endParaRPr lang="pl-PL" sz="2400" dirty="0"/>
          </a:p>
          <a:p>
            <a:pPr marL="0" indent="0">
              <a:buNone/>
            </a:pPr>
            <a:r>
              <a:rPr lang="pl-PL" sz="2400" dirty="0"/>
              <a:t>Sztuczna inteligencja będzie miała wkład w to!</a:t>
            </a:r>
          </a:p>
          <a:p>
            <a:endParaRPr lang="pl-PL" sz="2400" dirty="0"/>
          </a:p>
          <a:p>
            <a:pPr marL="0" indent="0">
              <a:buNone/>
            </a:pPr>
            <a:r>
              <a:rPr lang="pl-PL" sz="2400" dirty="0"/>
              <a:t>Więc nie zapominajmy, co ważne w edukacji,</a:t>
            </a:r>
          </a:p>
          <a:p>
            <a:pPr marL="0" indent="0">
              <a:buNone/>
            </a:pPr>
            <a:r>
              <a:rPr lang="pl-PL" sz="2400" dirty="0"/>
              <a:t>Połączmy technologię z potrzebą relacji.</a:t>
            </a:r>
          </a:p>
          <a:p>
            <a:pPr marL="0" indent="0">
              <a:buNone/>
            </a:pPr>
            <a:r>
              <a:rPr lang="pl-PL" sz="2400" dirty="0"/>
              <a:t>Roboty pomogą, ale klucz to człowiek,</a:t>
            </a:r>
          </a:p>
          <a:p>
            <a:pPr marL="0" indent="0">
              <a:buNone/>
            </a:pPr>
            <a:r>
              <a:rPr lang="pl-PL" sz="2400" dirty="0"/>
              <a:t>Od wieków cały postęp rodzi się w ludzkiej głowie!</a:t>
            </a:r>
          </a:p>
        </p:txBody>
      </p:sp>
    </p:spTree>
    <p:extLst>
      <p:ext uri="{BB962C8B-B14F-4D97-AF65-F5344CB8AC3E}">
        <p14:creationId xmlns:p14="http://schemas.microsoft.com/office/powerpoint/2010/main" val="1436506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45E9C5D-3F48-E074-2793-F7A01B8F97AD}"/>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34C51B44-7D4A-E8BB-B8E4-F8246C25FB24}"/>
              </a:ext>
            </a:extLst>
          </p:cNvPr>
          <p:cNvSpPr>
            <a:spLocks noGrp="1"/>
          </p:cNvSpPr>
          <p:nvPr>
            <p:ph type="title"/>
          </p:nvPr>
        </p:nvSpPr>
        <p:spPr>
          <a:xfrm>
            <a:off x="484497" y="460660"/>
            <a:ext cx="8987049" cy="665280"/>
          </a:xfrm>
        </p:spPr>
        <p:txBody>
          <a:bodyPr>
            <a:noAutofit/>
          </a:bodyPr>
          <a:lstStyle/>
          <a:p>
            <a:r>
              <a:rPr lang="pl-PL" sz="3000" b="1" dirty="0">
                <a:latin typeface="Century Gothic" panose="020B0502020202020204" pitchFamily="34" charset="0"/>
              </a:rPr>
              <a:t>Dziękuję za uwagę</a:t>
            </a:r>
          </a:p>
        </p:txBody>
      </p:sp>
      <p:sp>
        <p:nvSpPr>
          <p:cNvPr id="10" name="Symbol zastępczy zawartości 9">
            <a:extLst>
              <a:ext uri="{FF2B5EF4-FFF2-40B4-BE49-F238E27FC236}">
                <a16:creationId xmlns:a16="http://schemas.microsoft.com/office/drawing/2014/main" id="{6D201CA7-DF56-743F-E805-51358A63E2BD}"/>
              </a:ext>
            </a:extLst>
          </p:cNvPr>
          <p:cNvSpPr>
            <a:spLocks noGrp="1"/>
          </p:cNvSpPr>
          <p:nvPr>
            <p:ph idx="1"/>
          </p:nvPr>
        </p:nvSpPr>
        <p:spPr>
          <a:xfrm>
            <a:off x="484497" y="1726442"/>
            <a:ext cx="5788287" cy="4107976"/>
          </a:xfrm>
        </p:spPr>
        <p:txBody>
          <a:bodyPr>
            <a:normAutofit lnSpcReduction="10000"/>
          </a:bodyPr>
          <a:lstStyle/>
          <a:p>
            <a:endParaRPr lang="pl-PL" sz="2400" dirty="0"/>
          </a:p>
          <a:p>
            <a:pPr marL="0" indent="0">
              <a:buNone/>
            </a:pPr>
            <a:r>
              <a:rPr lang="pl-PL" sz="1800" dirty="0"/>
              <a:t>Zbigniew Wiertel</a:t>
            </a:r>
          </a:p>
          <a:p>
            <a:r>
              <a:rPr lang="pl-PL" sz="1800" dirty="0"/>
              <a:t>Ekspert merytoryczny w projekcie pn.: </a:t>
            </a:r>
            <a:br>
              <a:rPr lang="pl-PL" sz="1800" dirty="0"/>
            </a:br>
            <a:r>
              <a:rPr lang="pl-PL" sz="1800" dirty="0"/>
              <a:t>„Pilotażowe wdrożenie modułowych </a:t>
            </a:r>
            <a:br>
              <a:rPr lang="pl-PL" sz="1800" dirty="0"/>
            </a:br>
            <a:r>
              <a:rPr lang="pl-PL" sz="1800" dirty="0"/>
              <a:t>e-podręczników oraz opracowanie założeń do zaawansowanych technologicznie e-materiałów wspierających nowoczesne metody nauczania i uczenia się” </a:t>
            </a:r>
          </a:p>
          <a:p>
            <a:r>
              <a:rPr lang="pl-PL" sz="1800" dirty="0"/>
              <a:t>Ekspert merytoryczny w projekcie pn.: „Popularyzacja zestawów narzędzi edukacyjnych oraz metod nauczania </a:t>
            </a:r>
            <a:br>
              <a:rPr lang="pl-PL" sz="1800" dirty="0"/>
            </a:br>
            <a:r>
              <a:rPr lang="pl-PL" sz="1800" dirty="0"/>
              <a:t>i uczenia się wspomagających rozwój kluczowych kompetencji uczniów, dostosowanych do potrzeb rynku pracy”</a:t>
            </a:r>
          </a:p>
          <a:p>
            <a:r>
              <a:rPr lang="pl-PL" sz="1800" dirty="0"/>
              <a:t>e-mail: zbigniew.wiertel@ore.edu.pl</a:t>
            </a:r>
          </a:p>
        </p:txBody>
      </p:sp>
      <p:pic>
        <p:nvPicPr>
          <p:cNvPr id="2" name="Obraz 1">
            <a:extLst>
              <a:ext uri="{FF2B5EF4-FFF2-40B4-BE49-F238E27FC236}">
                <a16:creationId xmlns:a16="http://schemas.microsoft.com/office/drawing/2014/main" id="{7DEA97B9-5B57-0C88-1B86-780042F0B4AD}"/>
              </a:ext>
            </a:extLst>
          </p:cNvPr>
          <p:cNvPicPr>
            <a:picLocks noChangeAspect="1"/>
          </p:cNvPicPr>
          <p:nvPr/>
        </p:nvPicPr>
        <p:blipFill>
          <a:blip r:embed="rId4"/>
          <a:stretch>
            <a:fillRect/>
          </a:stretch>
        </p:blipFill>
        <p:spPr>
          <a:xfrm>
            <a:off x="7052810" y="2002395"/>
            <a:ext cx="3692113" cy="3685173"/>
          </a:xfrm>
          <a:prstGeom prst="rect">
            <a:avLst/>
          </a:prstGeom>
        </p:spPr>
      </p:pic>
    </p:spTree>
    <p:extLst>
      <p:ext uri="{BB962C8B-B14F-4D97-AF65-F5344CB8AC3E}">
        <p14:creationId xmlns:p14="http://schemas.microsoft.com/office/powerpoint/2010/main" val="2922656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189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9646166-DBC8-94CB-0DA9-B950AFFDD297}"/>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A293AE1F-8DB1-7785-034A-15C071C3305C}"/>
              </a:ext>
            </a:extLst>
          </p:cNvPr>
          <p:cNvSpPr>
            <a:spLocks noGrp="1"/>
          </p:cNvSpPr>
          <p:nvPr>
            <p:ph type="title"/>
          </p:nvPr>
        </p:nvSpPr>
        <p:spPr>
          <a:xfrm>
            <a:off x="484497" y="460660"/>
            <a:ext cx="8987049" cy="665280"/>
          </a:xfrm>
        </p:spPr>
        <p:txBody>
          <a:bodyPr>
            <a:noAutofit/>
          </a:bodyPr>
          <a:lstStyle/>
          <a:p>
            <a:endParaRPr lang="pl-PL" sz="3000" b="1" dirty="0">
              <a:latin typeface="Century Gothic" panose="020B0502020202020204" pitchFamily="34" charset="0"/>
            </a:endParaRPr>
          </a:p>
        </p:txBody>
      </p:sp>
      <p:sp>
        <p:nvSpPr>
          <p:cNvPr id="10" name="Symbol zastępczy zawartości 9">
            <a:extLst>
              <a:ext uri="{FF2B5EF4-FFF2-40B4-BE49-F238E27FC236}">
                <a16:creationId xmlns:a16="http://schemas.microsoft.com/office/drawing/2014/main" id="{68691B86-F9B0-B888-EC08-844885B25F15}"/>
              </a:ext>
            </a:extLst>
          </p:cNvPr>
          <p:cNvSpPr>
            <a:spLocks noGrp="1"/>
          </p:cNvSpPr>
          <p:nvPr>
            <p:ph idx="1"/>
          </p:nvPr>
        </p:nvSpPr>
        <p:spPr>
          <a:xfrm>
            <a:off x="484497" y="1726442"/>
            <a:ext cx="11232106" cy="4107976"/>
          </a:xfrm>
        </p:spPr>
        <p:txBody>
          <a:bodyPr>
            <a:normAutofit fontScale="92500" lnSpcReduction="10000"/>
          </a:bodyPr>
          <a:lstStyle/>
          <a:p>
            <a:pPr marL="0" indent="0" algn="ctr">
              <a:buNone/>
            </a:pPr>
            <a:endParaRPr lang="pl-PL" sz="3200" b="1" dirty="0">
              <a:latin typeface="Century Gothic" panose="020B0502020202020204" pitchFamily="34" charset="0"/>
            </a:endParaRPr>
          </a:p>
          <a:p>
            <a:pPr marL="0" indent="0" algn="ctr">
              <a:buNone/>
            </a:pPr>
            <a:r>
              <a:rPr lang="pl-PL" sz="3200" b="1" dirty="0">
                <a:latin typeface="Century Gothic" panose="020B0502020202020204" pitchFamily="34" charset="0"/>
              </a:rPr>
              <a:t>Robot czy nauczyciel? </a:t>
            </a:r>
          </a:p>
          <a:p>
            <a:pPr marL="0" indent="0" algn="ctr">
              <a:buNone/>
            </a:pPr>
            <a:r>
              <a:rPr lang="pl-PL" sz="3200" b="1" dirty="0">
                <a:latin typeface="Century Gothic" panose="020B0502020202020204" pitchFamily="34" charset="0"/>
              </a:rPr>
              <a:t>Jak sztuczna inteligencja współpracuje z człowiekiem w nowoczesnej klasie</a:t>
            </a:r>
          </a:p>
          <a:p>
            <a:pPr marL="0" indent="0" algn="ctr">
              <a:buNone/>
            </a:pPr>
            <a:endParaRPr lang="pl-PL" sz="2400" b="1" dirty="0">
              <a:latin typeface="Century Gothic" panose="020B0502020202020204" pitchFamily="34" charset="0"/>
            </a:endParaRPr>
          </a:p>
          <a:p>
            <a:pPr marL="0" indent="0" algn="ctr">
              <a:buNone/>
            </a:pPr>
            <a:endParaRPr lang="pl-PL" sz="2400" b="1" dirty="0">
              <a:latin typeface="Century Gothic" panose="020B0502020202020204" pitchFamily="34" charset="0"/>
            </a:endParaRPr>
          </a:p>
          <a:p>
            <a:pPr marL="0" indent="0" algn="ctr">
              <a:buNone/>
            </a:pPr>
            <a:r>
              <a:rPr lang="pl-PL" sz="2400" b="1" dirty="0">
                <a:latin typeface="Century Gothic" panose="020B0502020202020204" pitchFamily="34" charset="0"/>
              </a:rPr>
              <a:t>Zbigniew </a:t>
            </a:r>
            <a:r>
              <a:rPr lang="pl-PL" sz="2400" b="1" dirty="0" err="1" smtClean="0">
                <a:latin typeface="Century Gothic" panose="020B0502020202020204" pitchFamily="34" charset="0"/>
              </a:rPr>
              <a:t>Wiertel</a:t>
            </a:r>
            <a:endParaRPr lang="pl-PL" sz="2400" b="1" dirty="0" smtClean="0">
              <a:latin typeface="Century Gothic" panose="020B0502020202020204" pitchFamily="34" charset="0"/>
            </a:endParaRPr>
          </a:p>
          <a:p>
            <a:pPr marL="0" indent="0" algn="ctr">
              <a:buNone/>
            </a:pPr>
            <a:endParaRPr lang="pl-PL" sz="2400" b="1" dirty="0" smtClean="0">
              <a:latin typeface="Century Gothic" panose="020B0502020202020204" pitchFamily="34" charset="0"/>
            </a:endParaRPr>
          </a:p>
          <a:p>
            <a:pPr marL="0" indent="0" algn="ctr">
              <a:buNone/>
            </a:pPr>
            <a:r>
              <a:rPr lang="pl-PL" sz="1700" b="1" i="1" dirty="0" smtClean="0">
                <a:latin typeface="Century Gothic" panose="020B0502020202020204" pitchFamily="34" charset="0"/>
              </a:rPr>
              <a:t>Materiał opracowany w ramach projektu „Popularyzacja zestawów narzędzi edukacyjnych” dofinansowanego z </a:t>
            </a:r>
            <a:r>
              <a:rPr lang="pl-PL" sz="1700" b="1" i="1" dirty="0">
                <a:solidFill>
                  <a:schemeClr val="dk1"/>
                </a:solidFill>
                <a:latin typeface="Century Gothic" panose="020B0502020202020204" pitchFamily="34" charset="0"/>
                <a:ea typeface="Calibri"/>
                <a:cs typeface="Calibri"/>
                <a:sym typeface="Calibri"/>
              </a:rPr>
              <a:t>ze środków Funduszy Europejskich w ramach programu Fundusze Europejskie dla Rozwoju Społecznego</a:t>
            </a:r>
            <a:r>
              <a:rPr lang="pl-PL" sz="1700" b="1" i="1" dirty="0" smtClean="0">
                <a:latin typeface="Century Gothic" panose="020B0502020202020204" pitchFamily="34" charset="0"/>
              </a:rPr>
              <a:t> </a:t>
            </a:r>
            <a:endParaRPr lang="pl-PL" sz="1700" b="1" i="1" dirty="0">
              <a:latin typeface="Century Gothic" panose="020B0502020202020204" pitchFamily="34" charset="0"/>
            </a:endParaRPr>
          </a:p>
        </p:txBody>
      </p:sp>
    </p:spTree>
    <p:extLst>
      <p:ext uri="{BB962C8B-B14F-4D97-AF65-F5344CB8AC3E}">
        <p14:creationId xmlns:p14="http://schemas.microsoft.com/office/powerpoint/2010/main" val="380661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AE80B22-4E65-9662-D57E-615B10C98838}"/>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436F5E84-D49D-F6C3-B753-CBB9304805CA}"/>
              </a:ext>
            </a:extLst>
          </p:cNvPr>
          <p:cNvSpPr>
            <a:spLocks noGrp="1"/>
          </p:cNvSpPr>
          <p:nvPr>
            <p:ph type="title"/>
          </p:nvPr>
        </p:nvSpPr>
        <p:spPr>
          <a:xfrm>
            <a:off x="484497" y="460660"/>
            <a:ext cx="8987049" cy="665280"/>
          </a:xfrm>
        </p:spPr>
        <p:txBody>
          <a:bodyPr>
            <a:noAutofit/>
          </a:bodyPr>
          <a:lstStyle/>
          <a:p>
            <a:endParaRPr lang="pl-PL" sz="3000" b="1" dirty="0">
              <a:latin typeface="Century Gothic" panose="020B0502020202020204" pitchFamily="34" charset="0"/>
            </a:endParaRPr>
          </a:p>
        </p:txBody>
      </p:sp>
      <p:sp>
        <p:nvSpPr>
          <p:cNvPr id="10" name="Symbol zastępczy zawartości 9">
            <a:extLst>
              <a:ext uri="{FF2B5EF4-FFF2-40B4-BE49-F238E27FC236}">
                <a16:creationId xmlns:a16="http://schemas.microsoft.com/office/drawing/2014/main" id="{4E150AE0-839B-3744-E739-11EF620CF50C}"/>
              </a:ext>
            </a:extLst>
          </p:cNvPr>
          <p:cNvSpPr>
            <a:spLocks noGrp="1"/>
          </p:cNvSpPr>
          <p:nvPr>
            <p:ph idx="1"/>
          </p:nvPr>
        </p:nvSpPr>
        <p:spPr>
          <a:xfrm>
            <a:off x="484497" y="1726442"/>
            <a:ext cx="11232106" cy="4107976"/>
          </a:xfrm>
        </p:spPr>
        <p:txBody>
          <a:bodyPr>
            <a:normAutofit/>
          </a:bodyPr>
          <a:lstStyle/>
          <a:p>
            <a:pPr marL="0" indent="0">
              <a:buNone/>
            </a:pPr>
            <a:endParaRPr lang="pl-PL" sz="2400" dirty="0"/>
          </a:p>
          <a:p>
            <a:pPr marL="0" indent="0" algn="ctr">
              <a:buNone/>
            </a:pPr>
            <a:endParaRPr lang="pl-PL" sz="3200" b="1" dirty="0">
              <a:latin typeface="Century Gothic" panose="020B0502020202020204" pitchFamily="34" charset="0"/>
            </a:endParaRPr>
          </a:p>
          <a:p>
            <a:pPr marL="0" indent="0" algn="ctr">
              <a:buNone/>
            </a:pPr>
            <a:r>
              <a:rPr lang="pl-PL" sz="3200" b="1" dirty="0">
                <a:latin typeface="Century Gothic" panose="020B0502020202020204" pitchFamily="34" charset="0"/>
              </a:rPr>
              <a:t>Robot czy nauczyciel? </a:t>
            </a:r>
          </a:p>
          <a:p>
            <a:pPr marL="0" indent="0" algn="ctr">
              <a:buNone/>
            </a:pPr>
            <a:r>
              <a:rPr lang="pl-PL" sz="3200" b="1" dirty="0">
                <a:latin typeface="Century Gothic" panose="020B0502020202020204" pitchFamily="34" charset="0"/>
              </a:rPr>
              <a:t>Jak sztuczna inteligencja współpracuje z człowiekiem w nowoczesnej klasie</a:t>
            </a:r>
          </a:p>
          <a:p>
            <a:pPr marL="0" indent="0" algn="ctr">
              <a:buNone/>
            </a:pPr>
            <a:endParaRPr lang="pl-PL" sz="2400" b="1" dirty="0">
              <a:latin typeface="Century Gothic" panose="020B0502020202020204" pitchFamily="34" charset="0"/>
            </a:endParaRPr>
          </a:p>
          <a:p>
            <a:pPr marL="0" indent="0" algn="ctr">
              <a:buNone/>
            </a:pPr>
            <a:endParaRPr lang="pl-PL" sz="2400" b="1" dirty="0">
              <a:latin typeface="Century Gothic" panose="020B0502020202020204" pitchFamily="34" charset="0"/>
            </a:endParaRPr>
          </a:p>
          <a:p>
            <a:pPr marL="0" indent="0" algn="ctr">
              <a:buNone/>
            </a:pPr>
            <a:r>
              <a:rPr lang="pl-PL" sz="2400" b="1" dirty="0">
                <a:latin typeface="Century Gothic" panose="020B0502020202020204" pitchFamily="34" charset="0"/>
              </a:rPr>
              <a:t>Prezentacja piosenki stworzonej z AI</a:t>
            </a:r>
          </a:p>
        </p:txBody>
      </p:sp>
    </p:spTree>
    <p:extLst>
      <p:ext uri="{BB962C8B-B14F-4D97-AF65-F5344CB8AC3E}">
        <p14:creationId xmlns:p14="http://schemas.microsoft.com/office/powerpoint/2010/main" val="1447556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EAB4A5D-2A0B-72D1-4DC1-3256D57338A6}"/>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7DCC43AB-FF4E-25D7-3C80-BB2486C15B17}"/>
              </a:ext>
            </a:extLst>
          </p:cNvPr>
          <p:cNvSpPr>
            <a:spLocks noGrp="1"/>
          </p:cNvSpPr>
          <p:nvPr>
            <p:ph type="title"/>
          </p:nvPr>
        </p:nvSpPr>
        <p:spPr>
          <a:xfrm>
            <a:off x="484497" y="460660"/>
            <a:ext cx="8987049" cy="665280"/>
          </a:xfrm>
        </p:spPr>
        <p:txBody>
          <a:bodyPr>
            <a:noAutofit/>
          </a:bodyPr>
          <a:lstStyle/>
          <a:p>
            <a:r>
              <a:rPr lang="pl-PL" sz="3000" b="1" dirty="0">
                <a:latin typeface="Century Gothic" panose="020B0502020202020204" pitchFamily="34" charset="0"/>
              </a:rPr>
              <a:t>Robot vs. Nauczyciel – krótki dialog</a:t>
            </a:r>
          </a:p>
        </p:txBody>
      </p:sp>
      <p:sp>
        <p:nvSpPr>
          <p:cNvPr id="10" name="Symbol zastępczy zawartości 9">
            <a:extLst>
              <a:ext uri="{FF2B5EF4-FFF2-40B4-BE49-F238E27FC236}">
                <a16:creationId xmlns:a16="http://schemas.microsoft.com/office/drawing/2014/main" id="{40809160-B364-7929-1983-09C27F68E21F}"/>
              </a:ext>
            </a:extLst>
          </p:cNvPr>
          <p:cNvSpPr>
            <a:spLocks noGrp="1"/>
          </p:cNvSpPr>
          <p:nvPr>
            <p:ph idx="1"/>
          </p:nvPr>
        </p:nvSpPr>
        <p:spPr>
          <a:xfrm>
            <a:off x="484497" y="1726442"/>
            <a:ext cx="11232106" cy="4107976"/>
          </a:xfrm>
        </p:spPr>
        <p:txBody>
          <a:bodyPr>
            <a:normAutofit/>
          </a:bodyPr>
          <a:lstStyle/>
          <a:p>
            <a:endParaRPr lang="pl-PL" sz="2400" dirty="0"/>
          </a:p>
          <a:p>
            <a:r>
              <a:rPr lang="pl-PL" sz="2400" dirty="0"/>
              <a:t>Dialog między AI-nauczycielem a uczniem ukazuje różnice w sposobie przetwarzania informacji oraz empatii między człowiekiem a maszyną</a:t>
            </a:r>
          </a:p>
          <a:p>
            <a:endParaRPr lang="pl-PL" sz="2400" dirty="0"/>
          </a:p>
          <a:p>
            <a:pPr marL="0" indent="0">
              <a:buNone/>
            </a:pPr>
            <a:r>
              <a:rPr lang="pl-PL" sz="2400" dirty="0"/>
              <a:t>Uczeń: Proszę Pana, nie rozumiem tego zadania!</a:t>
            </a:r>
          </a:p>
          <a:p>
            <a:pPr marL="0" indent="0">
              <a:buNone/>
            </a:pPr>
            <a:r>
              <a:rPr lang="pl-PL" sz="2400" dirty="0"/>
              <a:t>AI: Przetwarzam... Optymalna odpowiedź to...</a:t>
            </a:r>
          </a:p>
          <a:p>
            <a:pPr marL="0" indent="0">
              <a:buNone/>
            </a:pPr>
            <a:r>
              <a:rPr lang="pl-PL" sz="2400" dirty="0"/>
              <a:t>AI: ERROR: ‘Błysk w oku’ nie został wykryty.</a:t>
            </a:r>
          </a:p>
          <a:p>
            <a:pPr marL="0" indent="0">
              <a:buNone/>
            </a:pPr>
            <a:endParaRPr lang="pl-PL" sz="2400" dirty="0"/>
          </a:p>
          <a:p>
            <a:pPr marL="0" indent="0">
              <a:buNone/>
            </a:pPr>
            <a:r>
              <a:rPr lang="pl-PL" sz="2400" dirty="0"/>
              <a:t>Nauczyciel: Poczekaj, popatrz na to inaczej... widzisz?</a:t>
            </a:r>
          </a:p>
          <a:p>
            <a:pPr marL="0" indent="0">
              <a:buNone/>
            </a:pPr>
            <a:endParaRPr lang="pl-PL" sz="2400" dirty="0"/>
          </a:p>
        </p:txBody>
      </p:sp>
    </p:spTree>
    <p:extLst>
      <p:ext uri="{BB962C8B-B14F-4D97-AF65-F5344CB8AC3E}">
        <p14:creationId xmlns:p14="http://schemas.microsoft.com/office/powerpoint/2010/main" val="1669634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CDC67BB-EF2F-A999-4F31-360C1486ADAF}"/>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A8B4FC29-0639-9520-31C3-D5833D1E96C1}"/>
              </a:ext>
            </a:extLst>
          </p:cNvPr>
          <p:cNvSpPr>
            <a:spLocks noGrp="1"/>
          </p:cNvSpPr>
          <p:nvPr>
            <p:ph type="title"/>
          </p:nvPr>
        </p:nvSpPr>
        <p:spPr>
          <a:xfrm>
            <a:off x="484497" y="460660"/>
            <a:ext cx="8987049" cy="665280"/>
          </a:xfrm>
        </p:spPr>
        <p:txBody>
          <a:bodyPr>
            <a:noAutofit/>
          </a:bodyPr>
          <a:lstStyle/>
          <a:p>
            <a:r>
              <a:rPr lang="pl-PL" sz="3000" b="1" dirty="0">
                <a:latin typeface="Century Gothic" panose="020B0502020202020204" pitchFamily="34" charset="0"/>
              </a:rPr>
              <a:t>Czy AI potrafi dostrzec błysk w oku ucznia?</a:t>
            </a:r>
          </a:p>
        </p:txBody>
      </p:sp>
      <p:sp>
        <p:nvSpPr>
          <p:cNvPr id="10" name="Symbol zastępczy zawartości 9">
            <a:extLst>
              <a:ext uri="{FF2B5EF4-FFF2-40B4-BE49-F238E27FC236}">
                <a16:creationId xmlns:a16="http://schemas.microsoft.com/office/drawing/2014/main" id="{087B3059-582B-09F2-1420-E6235DDC83F2}"/>
              </a:ext>
            </a:extLst>
          </p:cNvPr>
          <p:cNvSpPr>
            <a:spLocks noGrp="1"/>
          </p:cNvSpPr>
          <p:nvPr>
            <p:ph idx="1"/>
          </p:nvPr>
        </p:nvSpPr>
        <p:spPr>
          <a:xfrm>
            <a:off x="484497" y="1726442"/>
            <a:ext cx="11232106" cy="4107976"/>
          </a:xfrm>
        </p:spPr>
        <p:txBody>
          <a:bodyPr>
            <a:normAutofit/>
          </a:bodyPr>
          <a:lstStyle/>
          <a:p>
            <a:endParaRPr lang="pl-PL" sz="2400" dirty="0"/>
          </a:p>
          <a:p>
            <a:r>
              <a:rPr lang="pl-PL" sz="2400" dirty="0"/>
              <a:t>To kluczowe pytanie, które od razu stawia nas przed refleksją na temat różnicy między algorytmicznym podejściem do nauki a pedagogiką opartą na relacjach międzyludzkich</a:t>
            </a:r>
          </a:p>
        </p:txBody>
      </p:sp>
    </p:spTree>
    <p:extLst>
      <p:ext uri="{BB962C8B-B14F-4D97-AF65-F5344CB8AC3E}">
        <p14:creationId xmlns:p14="http://schemas.microsoft.com/office/powerpoint/2010/main" val="3864561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D2C1BBE-E3A0-D2E5-672C-B36D9D1EA542}"/>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F331F1FA-CA67-EA6A-DAC3-4AF40514F786}"/>
              </a:ext>
            </a:extLst>
          </p:cNvPr>
          <p:cNvSpPr>
            <a:spLocks noGrp="1"/>
          </p:cNvSpPr>
          <p:nvPr>
            <p:ph type="title"/>
          </p:nvPr>
        </p:nvSpPr>
        <p:spPr>
          <a:xfrm>
            <a:off x="484497" y="460660"/>
            <a:ext cx="8987049" cy="665280"/>
          </a:xfrm>
        </p:spPr>
        <p:txBody>
          <a:bodyPr>
            <a:noAutofit/>
          </a:bodyPr>
          <a:lstStyle/>
          <a:p>
            <a:r>
              <a:rPr lang="pl-PL" sz="3000" b="1" dirty="0">
                <a:latin typeface="Century Gothic" panose="020B0502020202020204" pitchFamily="34" charset="0"/>
              </a:rPr>
              <a:t>Jak AI wspiera nauczyciela?</a:t>
            </a:r>
          </a:p>
        </p:txBody>
      </p:sp>
      <p:sp>
        <p:nvSpPr>
          <p:cNvPr id="10" name="Symbol zastępczy zawartości 9">
            <a:extLst>
              <a:ext uri="{FF2B5EF4-FFF2-40B4-BE49-F238E27FC236}">
                <a16:creationId xmlns:a16="http://schemas.microsoft.com/office/drawing/2014/main" id="{7D1F8E00-09DB-4F61-79DF-9C8F8EE8A160}"/>
              </a:ext>
            </a:extLst>
          </p:cNvPr>
          <p:cNvSpPr>
            <a:spLocks noGrp="1"/>
          </p:cNvSpPr>
          <p:nvPr>
            <p:ph idx="1"/>
          </p:nvPr>
        </p:nvSpPr>
        <p:spPr>
          <a:xfrm>
            <a:off x="484497" y="1726442"/>
            <a:ext cx="11232106" cy="4107976"/>
          </a:xfrm>
        </p:spPr>
        <p:txBody>
          <a:bodyPr>
            <a:normAutofit/>
          </a:bodyPr>
          <a:lstStyle/>
          <a:p>
            <a:endParaRPr lang="pl-PL" sz="2400" dirty="0"/>
          </a:p>
          <a:p>
            <a:r>
              <a:rPr lang="pl-PL" sz="2400" dirty="0"/>
              <a:t>AI może analizować dane uczniów, dostosowywać materiały dydaktyczne </a:t>
            </a:r>
            <a:br>
              <a:rPr lang="pl-PL" sz="2400" dirty="0"/>
            </a:br>
            <a:r>
              <a:rPr lang="pl-PL" sz="2400" dirty="0"/>
              <a:t>i personalizować proces nauczania</a:t>
            </a:r>
            <a:br>
              <a:rPr lang="pl-PL" sz="2400" dirty="0"/>
            </a:br>
            <a:r>
              <a:rPr lang="pl-PL" sz="2400" dirty="0"/>
              <a:t>Jednak kluczowe pytanie brzmi – czy taka personalizacja wystarczy, by zastąpić nauczyciela?</a:t>
            </a:r>
          </a:p>
        </p:txBody>
      </p:sp>
    </p:spTree>
    <p:extLst>
      <p:ext uri="{BB962C8B-B14F-4D97-AF65-F5344CB8AC3E}">
        <p14:creationId xmlns:p14="http://schemas.microsoft.com/office/powerpoint/2010/main" val="892809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6150828-0A97-B74C-5EAB-73A26B7C8D8F}"/>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79A1FB18-218C-0F43-9773-62B02017A89A}"/>
              </a:ext>
            </a:extLst>
          </p:cNvPr>
          <p:cNvSpPr>
            <a:spLocks noGrp="1"/>
          </p:cNvSpPr>
          <p:nvPr>
            <p:ph type="title"/>
          </p:nvPr>
        </p:nvSpPr>
        <p:spPr>
          <a:xfrm>
            <a:off x="484497" y="460660"/>
            <a:ext cx="8987049" cy="665280"/>
          </a:xfrm>
        </p:spPr>
        <p:txBody>
          <a:bodyPr>
            <a:noAutofit/>
          </a:bodyPr>
          <a:lstStyle/>
          <a:p>
            <a:r>
              <a:rPr lang="pl-PL" sz="3000" b="1" dirty="0">
                <a:latin typeface="Century Gothic" panose="020B0502020202020204" pitchFamily="34" charset="0"/>
              </a:rPr>
              <a:t>Narzędzia Edukacyjne na Zintegrowanej Platformie Edukacyjnej wspierane przez AI</a:t>
            </a:r>
          </a:p>
        </p:txBody>
      </p:sp>
      <p:sp>
        <p:nvSpPr>
          <p:cNvPr id="10" name="Symbol zastępczy zawartości 9">
            <a:extLst>
              <a:ext uri="{FF2B5EF4-FFF2-40B4-BE49-F238E27FC236}">
                <a16:creationId xmlns:a16="http://schemas.microsoft.com/office/drawing/2014/main" id="{6E6B0B22-E054-B4D2-C359-C7765B0037DC}"/>
              </a:ext>
            </a:extLst>
          </p:cNvPr>
          <p:cNvSpPr>
            <a:spLocks noGrp="1"/>
          </p:cNvSpPr>
          <p:nvPr>
            <p:ph idx="1"/>
          </p:nvPr>
        </p:nvSpPr>
        <p:spPr>
          <a:xfrm>
            <a:off x="484497" y="1726442"/>
            <a:ext cx="11232106" cy="4107976"/>
          </a:xfrm>
        </p:spPr>
        <p:txBody>
          <a:bodyPr>
            <a:normAutofit/>
          </a:bodyPr>
          <a:lstStyle/>
          <a:p>
            <a:endParaRPr lang="pl-PL" sz="2400" dirty="0"/>
          </a:p>
          <a:p>
            <a:r>
              <a:rPr lang="pl-PL" sz="2400" dirty="0"/>
              <a:t>Na ZPE znajduje się 53 zestawy narzędzi edukacyjnych (ZNE)</a:t>
            </a:r>
          </a:p>
          <a:p>
            <a:r>
              <a:rPr lang="pl-PL" sz="2400" dirty="0"/>
              <a:t>W sumie to około 4000 tysiące narzędzi</a:t>
            </a:r>
          </a:p>
          <a:p>
            <a:pPr>
              <a:buFont typeface="Wingdings" panose="05000000000000000000" pitchFamily="2" charset="2"/>
              <a:buChar char="ü"/>
            </a:pPr>
            <a:r>
              <a:rPr lang="pl-PL" sz="2400" dirty="0"/>
              <a:t>Programy nauczania z konspektami zajęć</a:t>
            </a:r>
          </a:p>
          <a:p>
            <a:pPr>
              <a:buFont typeface="Wingdings" panose="05000000000000000000" pitchFamily="2" charset="2"/>
              <a:buChar char="ü"/>
            </a:pPr>
            <a:r>
              <a:rPr lang="pl-PL" sz="2400" dirty="0"/>
              <a:t>Poradniki metodyczne ze scenariuszami zajęć</a:t>
            </a:r>
          </a:p>
          <a:p>
            <a:pPr>
              <a:buFont typeface="Wingdings" panose="05000000000000000000" pitchFamily="2" charset="2"/>
              <a:buChar char="ü"/>
            </a:pPr>
            <a:r>
              <a:rPr lang="pl-PL" sz="2400" dirty="0"/>
              <a:t>Scenariusze interdyscyplinarnych projektów edukacyjnych</a:t>
            </a:r>
          </a:p>
          <a:p>
            <a:pPr>
              <a:buFont typeface="Wingdings" panose="05000000000000000000" pitchFamily="2" charset="2"/>
              <a:buChar char="ü"/>
            </a:pPr>
            <a:r>
              <a:rPr lang="pl-PL" sz="2400" dirty="0"/>
              <a:t>Narzędzia pomiaru i ewaluacji kompetencji kluczowych</a:t>
            </a:r>
          </a:p>
          <a:p>
            <a:r>
              <a:rPr lang="pl-PL" sz="2400" dirty="0">
                <a:hlinkClick r:id="rId4"/>
              </a:rPr>
              <a:t>https://zpe.gov.pl/</a:t>
            </a:r>
            <a:r>
              <a:rPr lang="pl-PL" sz="2400" dirty="0"/>
              <a:t> </a:t>
            </a:r>
          </a:p>
          <a:p>
            <a:endParaRPr lang="pl-PL" sz="2400" dirty="0"/>
          </a:p>
          <a:p>
            <a:endParaRPr lang="pl-PL" sz="2400" dirty="0"/>
          </a:p>
        </p:txBody>
      </p:sp>
    </p:spTree>
    <p:extLst>
      <p:ext uri="{BB962C8B-B14F-4D97-AF65-F5344CB8AC3E}">
        <p14:creationId xmlns:p14="http://schemas.microsoft.com/office/powerpoint/2010/main" val="73553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89A54A9-8951-A303-2165-0F39CB625C17}"/>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EF75025E-FBBB-FAAD-14FC-718C3E1E3896}"/>
              </a:ext>
            </a:extLst>
          </p:cNvPr>
          <p:cNvSpPr>
            <a:spLocks noGrp="1"/>
          </p:cNvSpPr>
          <p:nvPr>
            <p:ph type="title"/>
          </p:nvPr>
        </p:nvSpPr>
        <p:spPr>
          <a:xfrm>
            <a:off x="484497" y="460660"/>
            <a:ext cx="8987049" cy="665280"/>
          </a:xfrm>
        </p:spPr>
        <p:txBody>
          <a:bodyPr>
            <a:noAutofit/>
          </a:bodyPr>
          <a:lstStyle/>
          <a:p>
            <a:r>
              <a:rPr lang="pl-PL" sz="3000" b="1" dirty="0">
                <a:latin typeface="Century Gothic" panose="020B0502020202020204" pitchFamily="34" charset="0"/>
              </a:rPr>
              <a:t>Narzędzia Edukacyjne na Zintegrowanej Platformie Edukacyjnej wspierane przez AI</a:t>
            </a:r>
          </a:p>
        </p:txBody>
      </p:sp>
      <p:sp>
        <p:nvSpPr>
          <p:cNvPr id="10" name="Symbol zastępczy zawartości 9">
            <a:extLst>
              <a:ext uri="{FF2B5EF4-FFF2-40B4-BE49-F238E27FC236}">
                <a16:creationId xmlns:a16="http://schemas.microsoft.com/office/drawing/2014/main" id="{909E92BE-166A-1A30-721A-B847473A7AE6}"/>
              </a:ext>
            </a:extLst>
          </p:cNvPr>
          <p:cNvSpPr>
            <a:spLocks noGrp="1"/>
          </p:cNvSpPr>
          <p:nvPr>
            <p:ph idx="1"/>
          </p:nvPr>
        </p:nvSpPr>
        <p:spPr>
          <a:xfrm>
            <a:off x="484497" y="1726442"/>
            <a:ext cx="11232106" cy="4107976"/>
          </a:xfrm>
        </p:spPr>
        <p:txBody>
          <a:bodyPr>
            <a:normAutofit/>
          </a:bodyPr>
          <a:lstStyle/>
          <a:p>
            <a:endParaRPr lang="pl-PL" sz="2400" dirty="0"/>
          </a:p>
          <a:p>
            <a:pPr marL="0" indent="0">
              <a:buNone/>
            </a:pPr>
            <a:r>
              <a:rPr lang="pl-PL" sz="2400" dirty="0">
                <a:hlinkClick r:id="rId4"/>
              </a:rPr>
              <a:t>Zestawy Narzędzi Edukacyjnych</a:t>
            </a:r>
            <a:endParaRPr lang="pl-PL" sz="2400" dirty="0"/>
          </a:p>
          <a:p>
            <a:pPr marL="0" indent="0">
              <a:buNone/>
            </a:pPr>
            <a:r>
              <a:rPr lang="pl-PL" sz="2400" dirty="0"/>
              <a:t>Ścieżka dojścia</a:t>
            </a:r>
          </a:p>
          <a:p>
            <a:r>
              <a:rPr lang="pl-PL" sz="2400" dirty="0"/>
              <a:t>Etap edukacyjny – np. SZKOŁA PODSTAWOWA (IV-VIII)</a:t>
            </a:r>
          </a:p>
          <a:p>
            <a:r>
              <a:rPr lang="pl-PL" sz="2400" dirty="0"/>
              <a:t>Przedmiot – np. MUZYKA</a:t>
            </a:r>
          </a:p>
          <a:p>
            <a:r>
              <a:rPr lang="pl-PL" sz="2400" dirty="0"/>
              <a:t>Wybór narzędzia edukacyjnego – np. PROGRAMY NAUCZANIA</a:t>
            </a:r>
          </a:p>
          <a:p>
            <a:r>
              <a:rPr lang="pl-PL" sz="2400" dirty="0"/>
              <a:t>Wybór konkretnego narzędzia z wyświetlonych</a:t>
            </a:r>
          </a:p>
          <a:p>
            <a:endParaRPr lang="pl-PL" sz="2400" dirty="0"/>
          </a:p>
        </p:txBody>
      </p:sp>
    </p:spTree>
    <p:extLst>
      <p:ext uri="{BB962C8B-B14F-4D97-AF65-F5344CB8AC3E}">
        <p14:creationId xmlns:p14="http://schemas.microsoft.com/office/powerpoint/2010/main" val="204906832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466</TotalTime>
  <Words>2584</Words>
  <Application>Microsoft Office PowerPoint</Application>
  <PresentationFormat>Panoramiczny</PresentationFormat>
  <Paragraphs>260</Paragraphs>
  <Slides>25</Slides>
  <Notes>20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25</vt:i4>
      </vt:variant>
    </vt:vector>
  </HeadingPairs>
  <TitlesOfParts>
    <vt:vector size="32" baseType="lpstr">
      <vt:lpstr>Aptos</vt:lpstr>
      <vt:lpstr>Arial</vt:lpstr>
      <vt:lpstr>Calibri</vt:lpstr>
      <vt:lpstr>Calibri Light</vt:lpstr>
      <vt:lpstr>Century Gothic</vt:lpstr>
      <vt:lpstr>Wingdings</vt:lpstr>
      <vt:lpstr>Motyw pakietu Office</vt:lpstr>
      <vt:lpstr>Prezentacja programu PowerPoint</vt:lpstr>
      <vt:lpstr>Prezentacja programu PowerPoint</vt:lpstr>
      <vt:lpstr>Prezentacja programu PowerPoint</vt:lpstr>
      <vt:lpstr>Prezentacja programu PowerPoint</vt:lpstr>
      <vt:lpstr>Robot vs. Nauczyciel – krótki dialog</vt:lpstr>
      <vt:lpstr>Czy AI potrafi dostrzec błysk w oku ucznia?</vt:lpstr>
      <vt:lpstr>Jak AI wspiera nauczyciela?</vt:lpstr>
      <vt:lpstr>Narzędzia Edukacyjne na Zintegrowanej Platformie Edukacyjnej wspierane przez AI</vt:lpstr>
      <vt:lpstr>Narzędzia Edukacyjne na Zintegrowanej Platformie Edukacyjnej wspierane przez AI</vt:lpstr>
      <vt:lpstr>Narzędzia Edukacyjne na Zintegrowanej Platformie Edukacyjnej wspierane przez AI</vt:lpstr>
      <vt:lpstr>Narzędzia Edukacyjne na Zintegrowanej Platformie Edukacyjnej wspierane przez AI</vt:lpstr>
      <vt:lpstr>Narzędzia Edukacyjne na Zintegrowanej Platformie Edukacyjnej wspierane przez AI</vt:lpstr>
      <vt:lpstr>Narzędzia Edukacyjne na Zintegrowanej Platformie Edukacyjnej wspierane przez AI</vt:lpstr>
      <vt:lpstr>Narzędzia Edukacyjne na Zintegrowanej Platformie Edukacyjnej wspierane przez AI</vt:lpstr>
      <vt:lpstr>Narzędzia Edukacyjne na Zintegrowanej Platformie Edukacyjnej wspierane przez AI</vt:lpstr>
      <vt:lpstr>Narzędzia Edukacyjne na Zintegrowanej Platformie Edukacyjnej wspierane przez AI</vt:lpstr>
      <vt:lpstr>Narzędzia Edukacyjne na Zintegrowanej Platformie Edukacyjnej wspierane przez AI</vt:lpstr>
      <vt:lpstr>Narzędzia Edukacyjne na Zintegrowanej Platformie Edukacyjnej wspierane przez AI</vt:lpstr>
      <vt:lpstr>Narzędzia Edukacyjne na Zintegrowanej Platformie Edukacyjnej wspierane przez AI</vt:lpstr>
      <vt:lpstr>Modułowe e-podręczniki na Zintegrowanej Platformie Edukacyjnej wspierane przez AI</vt:lpstr>
      <vt:lpstr>Mini-eksperyment: Czy AI napisze piosenkę o konferencji?</vt:lpstr>
      <vt:lpstr>Etyka i wyzwania AI w edukacji</vt:lpstr>
      <vt:lpstr>AI jako asystent, nie zastępca nauczyciela</vt:lpstr>
      <vt:lpstr>Dziękuję za uwagę</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Wyroślak Artur</dc:creator>
  <cp:lastModifiedBy>Jakubowska Magdalena</cp:lastModifiedBy>
  <cp:revision>45</cp:revision>
  <dcterms:created xsi:type="dcterms:W3CDTF">2025-02-07T15:37:29Z</dcterms:created>
  <dcterms:modified xsi:type="dcterms:W3CDTF">2025-03-19T13:17:50Z</dcterms:modified>
</cp:coreProperties>
</file>