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69"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227254D-6A3C-EBC8-09EA-16DDD49FA0B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CCB97BB9-1F94-82FB-9BE2-326DAE0C3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03F41B9B-1185-4434-8415-897DB8B73FBB}"/>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700B6585-189A-F182-D4D3-77EB6DFD972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F57F9965-4AA2-7345-55D6-490BD43D099C}"/>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69163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E49F24C-386A-24EB-3D54-D3E217150FC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322DD8F5-3431-C6A6-EF59-9F5A02E7465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5762A0F4-B065-27F5-28FD-12BF08D399C2}"/>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42F5DE95-B744-A927-FE75-A74F2A3B3FC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24B42216-19E7-8595-6F0B-CE8CCDE128C0}"/>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83376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856A1273-BED3-8CE5-EABB-1CB7F8C3579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105F414E-CC1A-97EA-0542-1D5322CE546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6AD53511-3679-E4B0-F3A5-B6577923A13F}"/>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B939002A-6BEA-B57A-BAA9-E39F77885DF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8C6BA5B2-AA86-9ECB-62BB-5645E303F20C}"/>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3310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AD9C418-C0BE-9B6E-6885-5E6563E1CE6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6E8EAF80-205F-0F98-5063-7B4A109D3C9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AC8F6F57-1344-5C5F-6071-AB9933C9D906}"/>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86E387FF-FCCF-547C-7A7B-BFCA40DE246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4D43B99-0DD7-6A2C-CFC1-9AA15B82ACC9}"/>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23655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9444ACA-81FF-DCBB-5A46-9BBB5FD2CCB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C6BB615C-6FD1-2B77-15EC-7BA928A9D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283B16DD-829F-176F-85BE-D4BCFF310504}"/>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C4F4940D-A5A7-43AF-44CC-1FEF451579C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6EBF849E-4FBB-6138-B37A-CD0FDD158B32}"/>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343236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A25A937-3F0A-6FC9-206B-AF834ADF757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5CDE5C10-68D6-D8E1-00BA-A8E445ED278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023C3163-D0BF-D969-2982-21BE4852E100}"/>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032C6B24-A5B6-687C-80FD-A19FE238FDA9}"/>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6" name="Symbol zastępczy stopki 5">
            <a:extLst>
              <a:ext uri="{FF2B5EF4-FFF2-40B4-BE49-F238E27FC236}">
                <a16:creationId xmlns:a16="http://schemas.microsoft.com/office/drawing/2014/main" xmlns="" id="{A10BE033-41BF-4256-7ADC-5B0904C76E8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71FFA2EE-627C-AD7A-FF16-68713CDA6537}"/>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386750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A99D023-D8C3-FA1A-9B4D-68355F793090}"/>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A32B7F6C-9C49-7B59-9711-226F12633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458E2C10-7406-1328-3664-76BCF335E15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AF58BD07-2194-9F5F-1762-3664E2B24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D2F8A170-1B9E-127B-CA00-3BD44964F62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8866C1CD-502F-6057-2F76-C9841C0C9AAB}"/>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8" name="Symbol zastępczy stopki 7">
            <a:extLst>
              <a:ext uri="{FF2B5EF4-FFF2-40B4-BE49-F238E27FC236}">
                <a16:creationId xmlns:a16="http://schemas.microsoft.com/office/drawing/2014/main" xmlns="" id="{F9F634C5-1838-2DF9-BA04-E2A3D7F9DB9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81DE3B33-CD10-4662-D1A0-B922DCD8B5F5}"/>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402087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C1E1BF1-F72D-D1EE-AD50-512F0E4350C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C50A2F86-D5CB-3685-FE31-03F711BF45B6}"/>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4" name="Symbol zastępczy stopki 3">
            <a:extLst>
              <a:ext uri="{FF2B5EF4-FFF2-40B4-BE49-F238E27FC236}">
                <a16:creationId xmlns:a16="http://schemas.microsoft.com/office/drawing/2014/main" xmlns="" id="{24BB8994-71AF-13F3-0984-32F66F88CF4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E06B4164-351D-3DEB-568C-22AE562E44F0}"/>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57324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ABC8E526-F285-0E58-4F3E-B21C3DB3A2F6}"/>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3" name="Symbol zastępczy stopki 2">
            <a:extLst>
              <a:ext uri="{FF2B5EF4-FFF2-40B4-BE49-F238E27FC236}">
                <a16:creationId xmlns:a16="http://schemas.microsoft.com/office/drawing/2014/main" xmlns="" id="{625D2A3F-BEA0-0ED4-F3DC-BF921A3CF6A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7CA3B611-5FB1-B7EA-AF91-780446521198}"/>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103549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FC18D5D-CDD4-C200-4365-63DE444B97F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0D25CAF3-194C-9779-CAD6-1BDF0A1B71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C5CEB780-32A5-5113-28B5-286500289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651F2667-B0BB-709D-C031-415A8403A868}"/>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6" name="Symbol zastępczy stopki 5">
            <a:extLst>
              <a:ext uri="{FF2B5EF4-FFF2-40B4-BE49-F238E27FC236}">
                <a16:creationId xmlns:a16="http://schemas.microsoft.com/office/drawing/2014/main" xmlns="" id="{FD17AEA7-E9D9-69C0-CA3E-8F59DD8CC21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576028B7-6A6E-617D-EBAD-87D057991D7F}"/>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124832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CE8EA57-247D-18CA-0C29-FF9CB6E1183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3B0BE94D-F1AE-997A-3398-BE7D7809B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93A2074B-C5C3-32C6-8592-3CF0C37A3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E4C9E5B7-4F47-3659-2EE6-61F4A2B1E461}"/>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6" name="Symbol zastępczy stopki 5">
            <a:extLst>
              <a:ext uri="{FF2B5EF4-FFF2-40B4-BE49-F238E27FC236}">
                <a16:creationId xmlns:a16="http://schemas.microsoft.com/office/drawing/2014/main" xmlns="" id="{F4E0B8CA-FDAE-87C6-FD95-0A66655AF65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E310C5F2-E588-6D6B-A950-06FB193CC633}"/>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362275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A25F602E-6164-CD25-AA23-27B832909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BB9A5F52-5079-2FF8-91B7-5FD1B5313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79E57B3-D36D-CDF2-D9DE-18D1DCEA48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71E3ABC2-D908-EEF3-ADEC-77A10B8F7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6EAD2812-6A2A-2662-E579-9F8AC4E89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DD703-CF4D-4301-BFB1-EC752A460B39}" type="slidenum">
              <a:rPr lang="pl-PL" smtClean="0"/>
              <a:t>‹#›</a:t>
            </a:fld>
            <a:endParaRPr lang="pl-PL"/>
          </a:p>
        </p:txBody>
      </p:sp>
    </p:spTree>
    <p:extLst>
      <p:ext uri="{BB962C8B-B14F-4D97-AF65-F5344CB8AC3E}">
        <p14:creationId xmlns:p14="http://schemas.microsoft.com/office/powerpoint/2010/main" val="1345366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ng.com/"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pl/css62"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tiny.pl/d7h5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zpe.gov.pl/a/zestawy-narzedzi-edukacyjnych/DdkFeif7i?filtr_Typ_materialu=Zestaw_narzedzi_edukacyjnych" TargetMode="External"/><Relationship Id="rId7"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zpe.gov.pl/a/zestawy-narzedzi-edukacyjnych/" TargetMode="External"/><Relationship Id="rId4" Type="http://schemas.openxmlformats.org/officeDocument/2006/relationships/hyperlink" Target="https://zpe.gov.p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zpe.gov.pl/a/zestawy-narzedzi-edukacyjnych/"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static.zpe.gov.pl/portal/f/res/R1K3IqPiEtRyk/1693488834/6A5f4kRo2WKcr786zsTOS36wgYn4WHIz.pdf"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chmura, niebo, czerwony, na wolnym powietrzu&#10;&#10;">
            <a:extLst>
              <a:ext uri="{FF2B5EF4-FFF2-40B4-BE49-F238E27FC236}">
                <a16:creationId xmlns:a16="http://schemas.microsoft.com/office/drawing/2014/main" xmlns="" id="{5682FF51-4E49-3EE2-A198-3662B709B2DE}"/>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423" t="-2120" r="1423" b="18027"/>
          <a:stretch/>
        </p:blipFill>
        <p:spPr>
          <a:xfrm>
            <a:off x="-357232" y="-177334"/>
            <a:ext cx="12549231" cy="7035334"/>
          </a:xfrm>
          <a:prstGeom prst="rect">
            <a:avLst/>
          </a:prstGeom>
        </p:spPr>
      </p:pic>
      <p:sp>
        <p:nvSpPr>
          <p:cNvPr id="2" name="Tytuł 1">
            <a:extLst>
              <a:ext uri="{FF2B5EF4-FFF2-40B4-BE49-F238E27FC236}">
                <a16:creationId xmlns:a16="http://schemas.microsoft.com/office/drawing/2014/main" xmlns="" id="{3A0BF16E-26B2-07E4-3DDB-2DAE738C8578}"/>
              </a:ext>
            </a:extLst>
          </p:cNvPr>
          <p:cNvSpPr>
            <a:spLocks noGrp="1"/>
          </p:cNvSpPr>
          <p:nvPr>
            <p:ph type="ctrTitle"/>
          </p:nvPr>
        </p:nvSpPr>
        <p:spPr>
          <a:xfrm>
            <a:off x="0" y="5439473"/>
            <a:ext cx="10270672" cy="1144207"/>
          </a:xfrm>
        </p:spPr>
        <p:txBody>
          <a:bodyPr>
            <a:noAutofit/>
          </a:bodyPr>
          <a:lstStyle/>
          <a:p>
            <a:pPr algn="l"/>
            <a:r>
              <a:rPr lang="pl-PL" sz="1600" b="0" i="0" dirty="0" smtClean="0">
                <a:solidFill>
                  <a:schemeClr val="bg1"/>
                </a:solidFill>
                <a:effectLst/>
                <a:latin typeface="Calibri "/>
              </a:rPr>
              <a:t>Z wykorzystaniem </a:t>
            </a:r>
            <a:r>
              <a:rPr lang="pl-PL" sz="1600" dirty="0" smtClean="0">
                <a:solidFill>
                  <a:schemeClr val="bg1"/>
                </a:solidFill>
                <a:latin typeface="Calibri "/>
              </a:rPr>
              <a:t>zestawów narzędzi edukacyjnych w ramach projektu: </a:t>
            </a:r>
            <a:br>
              <a:rPr lang="pl-PL" sz="1600" dirty="0" smtClean="0">
                <a:solidFill>
                  <a:schemeClr val="bg1"/>
                </a:solidFill>
                <a:latin typeface="Calibri "/>
              </a:rPr>
            </a:br>
            <a:r>
              <a:rPr lang="pl-PL" sz="1600" dirty="0" smtClean="0">
                <a:solidFill>
                  <a:schemeClr val="bg1"/>
                </a:solidFill>
                <a:latin typeface="Calibri "/>
              </a:rPr>
              <a:t>„</a:t>
            </a:r>
            <a:r>
              <a:rPr lang="pl-PL" sz="1600" b="0" dirty="0" smtClean="0">
                <a:solidFill>
                  <a:schemeClr val="bg1"/>
                </a:solidFill>
                <a:effectLst/>
                <a:latin typeface="Calibri "/>
              </a:rPr>
              <a:t>Popularyzacja </a:t>
            </a:r>
            <a:r>
              <a:rPr lang="pl-PL" sz="1600" b="0" dirty="0">
                <a:solidFill>
                  <a:schemeClr val="bg1"/>
                </a:solidFill>
                <a:effectLst/>
                <a:latin typeface="Calibri "/>
              </a:rPr>
              <a:t>zestawów narzędzi edukacyjnych oraz metod nauczania i uczenia się wspomagających rozwój kluczowych kompetencji uczniów, dostosowanych do potrzeb rynku </a:t>
            </a:r>
            <a:r>
              <a:rPr lang="pl-PL" sz="1600" b="0" dirty="0" smtClean="0">
                <a:solidFill>
                  <a:schemeClr val="bg1"/>
                </a:solidFill>
                <a:effectLst/>
                <a:latin typeface="Calibri "/>
              </a:rPr>
              <a:t>pracy”</a:t>
            </a:r>
            <a:r>
              <a:rPr lang="pl-PL" sz="1600" dirty="0">
                <a:solidFill>
                  <a:schemeClr val="bg1"/>
                </a:solidFill>
                <a:latin typeface="Calibri "/>
              </a:rPr>
              <a:t> </a:t>
            </a:r>
            <a:r>
              <a:rPr lang="pl-PL" sz="1600" dirty="0" smtClean="0">
                <a:solidFill>
                  <a:schemeClr val="bg1"/>
                </a:solidFill>
                <a:latin typeface="Calibri "/>
              </a:rPr>
              <a:t>dofinansowanego ze środków Funduszu Europejskiego w ramach Programu Fundusze Europejskie dla Rozwoju Społecznego</a:t>
            </a:r>
            <a:endParaRPr lang="pl-PL" sz="1600" dirty="0">
              <a:solidFill>
                <a:schemeClr val="bg1"/>
              </a:solidFill>
              <a:latin typeface="Calibri "/>
            </a:endParaRPr>
          </a:p>
        </p:txBody>
      </p:sp>
      <p:sp>
        <p:nvSpPr>
          <p:cNvPr id="3" name="Podtytuł 2">
            <a:extLst>
              <a:ext uri="{FF2B5EF4-FFF2-40B4-BE49-F238E27FC236}">
                <a16:creationId xmlns:a16="http://schemas.microsoft.com/office/drawing/2014/main" xmlns="" id="{EAA2D9F2-2ACB-79EE-98AE-0BC77D227663}"/>
              </a:ext>
            </a:extLst>
          </p:cNvPr>
          <p:cNvSpPr>
            <a:spLocks noGrp="1"/>
          </p:cNvSpPr>
          <p:nvPr>
            <p:ph type="subTitle" idx="1"/>
          </p:nvPr>
        </p:nvSpPr>
        <p:spPr>
          <a:xfrm>
            <a:off x="430722" y="3711576"/>
            <a:ext cx="9144000" cy="560387"/>
          </a:xfrm>
        </p:spPr>
        <p:txBody>
          <a:bodyPr>
            <a:normAutofit/>
          </a:bodyPr>
          <a:lstStyle/>
          <a:p>
            <a:pPr algn="l"/>
            <a:r>
              <a:rPr lang="pl-PL" sz="2800" b="1" dirty="0">
                <a:solidFill>
                  <a:schemeClr val="bg1"/>
                </a:solidFill>
              </a:rPr>
              <a:t>Kreatywny pomysł na wykorzystanie AI na swoich lekcjach!</a:t>
            </a:r>
          </a:p>
        </p:txBody>
      </p:sp>
      <p:pic>
        <p:nvPicPr>
          <p:cNvPr id="4" name="Obraz 3"/>
          <p:cNvPicPr>
            <a:picLocks noChangeAspect="1"/>
          </p:cNvPicPr>
          <p:nvPr/>
        </p:nvPicPr>
        <p:blipFill>
          <a:blip r:embed="rId3"/>
          <a:stretch>
            <a:fillRect/>
          </a:stretch>
        </p:blipFill>
        <p:spPr>
          <a:xfrm>
            <a:off x="5793976" y="205978"/>
            <a:ext cx="6273328" cy="847417"/>
          </a:xfrm>
          <a:prstGeom prst="rect">
            <a:avLst/>
          </a:prstGeom>
        </p:spPr>
      </p:pic>
    </p:spTree>
    <p:extLst>
      <p:ext uri="{BB962C8B-B14F-4D97-AF65-F5344CB8AC3E}">
        <p14:creationId xmlns:p14="http://schemas.microsoft.com/office/powerpoint/2010/main" val="4209863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1464C4-0BFF-90D7-15E4-F7A18E52212F}"/>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E30936E6-5D8A-CDEE-C48E-9748F3B6378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7FF430CA-BF62-9773-1933-5210B252E212}"/>
              </a:ext>
            </a:extLst>
          </p:cNvPr>
          <p:cNvSpPr>
            <a:spLocks noGrp="1"/>
          </p:cNvSpPr>
          <p:nvPr>
            <p:ph type="title"/>
          </p:nvPr>
        </p:nvSpPr>
        <p:spPr>
          <a:xfrm>
            <a:off x="838200" y="365125"/>
            <a:ext cx="8684623" cy="1325563"/>
          </a:xfrm>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1A31807C-82A2-DECD-228D-EDAD651E17C9}"/>
              </a:ext>
            </a:extLst>
          </p:cNvPr>
          <p:cNvSpPr txBox="1"/>
          <p:nvPr/>
        </p:nvSpPr>
        <p:spPr>
          <a:xfrm>
            <a:off x="876300" y="1690688"/>
            <a:ext cx="8424454" cy="2708434"/>
          </a:xfrm>
          <a:prstGeom prst="rect">
            <a:avLst/>
          </a:prstGeom>
          <a:noFill/>
        </p:spPr>
        <p:txBody>
          <a:bodyPr wrap="square">
            <a:spAutoFit/>
          </a:bodyPr>
          <a:lstStyle/>
          <a:p>
            <a:pPr algn="just"/>
            <a:r>
              <a:rPr lang="pl-PL" sz="1600" b="1" dirty="0">
                <a:solidFill>
                  <a:srgbClr val="1B1B1B"/>
                </a:solidFill>
                <a:latin typeface="Calibri "/>
              </a:rPr>
              <a:t>KROK </a:t>
            </a:r>
            <a:r>
              <a:rPr lang="pl-PL" sz="1600" b="1" dirty="0" smtClean="0">
                <a:solidFill>
                  <a:srgbClr val="1B1B1B"/>
                </a:solidFill>
                <a:latin typeface="Calibri "/>
              </a:rPr>
              <a:t>7</a:t>
            </a:r>
            <a:endParaRPr lang="pl-PL" sz="1600" b="1" dirty="0">
              <a:solidFill>
                <a:srgbClr val="1B1B1B"/>
              </a:solidFill>
              <a:latin typeface="Calibri "/>
            </a:endParaRPr>
          </a:p>
          <a:p>
            <a:pPr algn="just"/>
            <a:r>
              <a:rPr lang="pl-PL" sz="1600" b="1" dirty="0">
                <a:solidFill>
                  <a:srgbClr val="1B1B1B"/>
                </a:solidFill>
                <a:latin typeface="Calibri "/>
              </a:rPr>
              <a:t>Otwórz przeglądarkę Microsoft Edge, znajdującą się na Twoim komputerze. Otworzy się strona startowa wyszukiwarki BING (</a:t>
            </a:r>
            <a:r>
              <a:rPr lang="pl-PL" sz="1600" b="1" dirty="0">
                <a:solidFill>
                  <a:srgbClr val="1B1B1B"/>
                </a:solidFill>
                <a:latin typeface="Calibri "/>
                <a:hlinkClick r:id="rId3"/>
              </a:rPr>
              <a:t>www.bing.com</a:t>
            </a:r>
            <a:r>
              <a:rPr lang="pl-PL" sz="1600" b="1" dirty="0">
                <a:solidFill>
                  <a:srgbClr val="1B1B1B"/>
                </a:solidFill>
                <a:latin typeface="Calibri "/>
              </a:rPr>
              <a:t>). Wybierz na niej ikonę </a:t>
            </a:r>
            <a:r>
              <a:rPr lang="pl-PL" sz="1600" b="1" dirty="0" err="1">
                <a:solidFill>
                  <a:srgbClr val="1B1B1B"/>
                </a:solidFill>
                <a:latin typeface="Calibri "/>
              </a:rPr>
              <a:t>Copilot</a:t>
            </a:r>
            <a:r>
              <a:rPr lang="pl-PL" sz="1600" b="1" dirty="0">
                <a:solidFill>
                  <a:srgbClr val="1B1B1B"/>
                </a:solidFill>
                <a:latin typeface="Calibri "/>
              </a:rPr>
              <a:t> (zaznaczenie).</a:t>
            </a:r>
          </a:p>
          <a:p>
            <a:pPr algn="just"/>
            <a:endParaRPr lang="pl-PL" sz="1600" dirty="0">
              <a:solidFill>
                <a:srgbClr val="1B1B1B"/>
              </a:solidFill>
              <a:latin typeface="Calibri "/>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7" name="Obraz 6" descr="Zrzut ekranu z wyszukiwarki Bing">
            <a:extLst>
              <a:ext uri="{FF2B5EF4-FFF2-40B4-BE49-F238E27FC236}">
                <a16:creationId xmlns:a16="http://schemas.microsoft.com/office/drawing/2014/main" xmlns="" id="{6212FB89-1CA2-EAE2-3D82-08C89A0FECBF}"/>
              </a:ext>
            </a:extLst>
          </p:cNvPr>
          <p:cNvPicPr>
            <a:picLocks noChangeAspect="1"/>
          </p:cNvPicPr>
          <p:nvPr/>
        </p:nvPicPr>
        <p:blipFill>
          <a:blip r:embed="rId4"/>
          <a:stretch>
            <a:fillRect/>
          </a:stretch>
        </p:blipFill>
        <p:spPr>
          <a:xfrm>
            <a:off x="876300" y="2746390"/>
            <a:ext cx="7143750" cy="3537409"/>
          </a:xfrm>
          <a:prstGeom prst="rect">
            <a:avLst/>
          </a:prstGeom>
        </p:spPr>
      </p:pic>
      <p:sp>
        <p:nvSpPr>
          <p:cNvPr id="8" name="Strzałka: w lewo 7">
            <a:extLst>
              <a:ext uri="{FF2B5EF4-FFF2-40B4-BE49-F238E27FC236}">
                <a16:creationId xmlns:a16="http://schemas.microsoft.com/office/drawing/2014/main" xmlns="" id="{BCFC25E3-E7D9-B547-12B6-85A67A014887}"/>
              </a:ext>
            </a:extLst>
          </p:cNvPr>
          <p:cNvSpPr/>
          <p:nvPr/>
        </p:nvSpPr>
        <p:spPr>
          <a:xfrm>
            <a:off x="7620000" y="4515095"/>
            <a:ext cx="800100" cy="4286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 name="Obraz 2"/>
          <p:cNvPicPr>
            <a:picLocks noChangeAspect="1"/>
          </p:cNvPicPr>
          <p:nvPr/>
        </p:nvPicPr>
        <p:blipFill>
          <a:blip r:embed="rId5"/>
          <a:stretch>
            <a:fillRect/>
          </a:stretch>
        </p:blipFill>
        <p:spPr>
          <a:xfrm>
            <a:off x="6860949" y="6120994"/>
            <a:ext cx="5200421" cy="702486"/>
          </a:xfrm>
          <a:prstGeom prst="rect">
            <a:avLst/>
          </a:prstGeom>
        </p:spPr>
      </p:pic>
    </p:spTree>
    <p:extLst>
      <p:ext uri="{BB962C8B-B14F-4D97-AF65-F5344CB8AC3E}">
        <p14:creationId xmlns:p14="http://schemas.microsoft.com/office/powerpoint/2010/main" val="1422967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3F6CBF-DD32-CF1A-7B5C-AF8BA02FF0AE}"/>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224320E5-42E4-D4D3-6EAB-07D53E1E86E2}"/>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90EFEA5F-138D-20DE-19B6-7D848C7685A5}"/>
              </a:ext>
            </a:extLst>
          </p:cNvPr>
          <p:cNvSpPr>
            <a:spLocks noGrp="1"/>
          </p:cNvSpPr>
          <p:nvPr>
            <p:ph type="title"/>
          </p:nvPr>
        </p:nvSpPr>
        <p:spPr>
          <a:xfrm>
            <a:off x="838200" y="365125"/>
            <a:ext cx="8776063" cy="1325563"/>
          </a:xfrm>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52A51FF8-6985-9006-451E-EB044AC38805}"/>
              </a:ext>
            </a:extLst>
          </p:cNvPr>
          <p:cNvSpPr txBox="1"/>
          <p:nvPr/>
        </p:nvSpPr>
        <p:spPr>
          <a:xfrm>
            <a:off x="876300" y="1690688"/>
            <a:ext cx="7943850" cy="5478423"/>
          </a:xfrm>
          <a:prstGeom prst="rect">
            <a:avLst/>
          </a:prstGeom>
          <a:noFill/>
        </p:spPr>
        <p:txBody>
          <a:bodyPr wrap="square">
            <a:spAutoFit/>
          </a:bodyPr>
          <a:lstStyle/>
          <a:p>
            <a:pPr algn="just"/>
            <a:r>
              <a:rPr lang="pl-PL" sz="1600" b="1" dirty="0">
                <a:solidFill>
                  <a:srgbClr val="1B1B1B"/>
                </a:solidFill>
                <a:latin typeface="Calibri "/>
              </a:rPr>
              <a:t>KROK </a:t>
            </a:r>
            <a:r>
              <a:rPr lang="pl-PL" sz="1600" b="1" dirty="0" smtClean="0">
                <a:solidFill>
                  <a:srgbClr val="1B1B1B"/>
                </a:solidFill>
                <a:latin typeface="Calibri "/>
              </a:rPr>
              <a:t>8</a:t>
            </a:r>
          </a:p>
          <a:p>
            <a:pPr algn="just"/>
            <a:endParaRPr lang="pl-PL" sz="1600" b="1" dirty="0">
              <a:solidFill>
                <a:srgbClr val="1B1B1B"/>
              </a:solidFill>
              <a:latin typeface="Calibri "/>
            </a:endParaRPr>
          </a:p>
          <a:p>
            <a:r>
              <a:rPr lang="pl-PL" sz="1600" b="1" dirty="0">
                <a:solidFill>
                  <a:srgbClr val="1B1B1B"/>
                </a:solidFill>
                <a:latin typeface="Calibri "/>
              </a:rPr>
              <a:t>W nowym oknie </a:t>
            </a:r>
            <a:r>
              <a:rPr lang="pl-PL" sz="1600" b="1" dirty="0" smtClean="0">
                <a:solidFill>
                  <a:srgbClr val="1B1B1B"/>
                </a:solidFill>
                <a:latin typeface="Calibri "/>
              </a:rPr>
              <a:t>zostaniesz przeniesiony </a:t>
            </a:r>
            <a:r>
              <a:rPr lang="pl-PL" sz="1600" b="1" dirty="0">
                <a:solidFill>
                  <a:srgbClr val="1B1B1B"/>
                </a:solidFill>
                <a:latin typeface="Calibri "/>
              </a:rPr>
              <a:t>do usługi </a:t>
            </a:r>
            <a:r>
              <a:rPr lang="pl-PL" sz="1600" b="1" dirty="0" err="1">
                <a:solidFill>
                  <a:srgbClr val="1B1B1B"/>
                </a:solidFill>
                <a:latin typeface="Calibri "/>
              </a:rPr>
              <a:t>Copilot</a:t>
            </a:r>
            <a:r>
              <a:rPr lang="pl-PL" sz="1600" b="1" dirty="0">
                <a:solidFill>
                  <a:srgbClr val="1B1B1B"/>
                </a:solidFill>
                <a:latin typeface="Calibri "/>
              </a:rPr>
              <a:t>, w której to </a:t>
            </a:r>
            <a:r>
              <a:rPr lang="pl-PL" sz="1600" b="1" dirty="0" smtClean="0">
                <a:solidFill>
                  <a:srgbClr val="1B1B1B"/>
                </a:solidFill>
                <a:latin typeface="Calibri "/>
              </a:rPr>
              <a:t>należy </a:t>
            </a:r>
            <a:r>
              <a:rPr lang="pl-PL" sz="1600" b="1" dirty="0">
                <a:solidFill>
                  <a:srgbClr val="1B1B1B"/>
                </a:solidFill>
                <a:latin typeface="Calibri "/>
              </a:rPr>
              <a:t>wydać następujące polecenie, po którym </a:t>
            </a:r>
            <a:r>
              <a:rPr lang="pl-PL" sz="1600" b="1" dirty="0" smtClean="0">
                <a:solidFill>
                  <a:srgbClr val="1B1B1B"/>
                </a:solidFill>
                <a:latin typeface="Calibri "/>
              </a:rPr>
              <a:t>wprowadź </a:t>
            </a:r>
            <a:r>
              <a:rPr lang="pl-PL" sz="1600" b="1" dirty="0">
                <a:solidFill>
                  <a:srgbClr val="1B1B1B"/>
                </a:solidFill>
                <a:latin typeface="Calibri "/>
              </a:rPr>
              <a:t>skopiowany tekst z pamięci podręcznej naszego kursora. (Wzór na następnej stronie).</a:t>
            </a:r>
          </a:p>
          <a:p>
            <a:endParaRPr lang="pl-PL" sz="1800" dirty="0">
              <a:solidFill>
                <a:srgbClr val="1B1B1B"/>
              </a:solidFill>
              <a:latin typeface="Open Sans" panose="020B0606030504020204" pitchFamily="34" charset="0"/>
            </a:endParaRPr>
          </a:p>
          <a:p>
            <a:r>
              <a:rPr lang="pl-PL" dirty="0">
                <a:solidFill>
                  <a:srgbClr val="1B1B1B"/>
                </a:solidFill>
                <a:latin typeface="Open Sans" panose="020B0606030504020204" pitchFamily="34" charset="0"/>
              </a:rPr>
              <a:t>„</a:t>
            </a:r>
            <a:r>
              <a:rPr lang="pl-PL" b="0" i="1" dirty="0">
                <a:solidFill>
                  <a:srgbClr val="0D0D0D"/>
                </a:solidFill>
                <a:effectLst/>
                <a:latin typeface="Söhne"/>
              </a:rPr>
              <a:t>Zapoznaj się z poniższym fragmentem, przygotuj scenariusz takiej rozmowy </a:t>
            </a:r>
            <a:r>
              <a:rPr lang="pl-PL" b="0" i="1" dirty="0" smtClean="0">
                <a:solidFill>
                  <a:srgbClr val="0D0D0D"/>
                </a:solidFill>
                <a:effectLst/>
                <a:latin typeface="Söhne"/>
              </a:rPr>
              <a:t>z </a:t>
            </a:r>
            <a:r>
              <a:rPr lang="pl-PL" b="0" i="1" dirty="0">
                <a:solidFill>
                  <a:srgbClr val="0D0D0D"/>
                </a:solidFill>
                <a:effectLst/>
                <a:latin typeface="Söhne"/>
              </a:rPr>
              <a:t>podziałem na role. Kosmicie przydziel niespotykane </a:t>
            </a:r>
            <a:r>
              <a:rPr lang="pl-PL" b="0" i="1" dirty="0" err="1">
                <a:solidFill>
                  <a:srgbClr val="0D0D0D"/>
                </a:solidFill>
                <a:effectLst/>
                <a:latin typeface="Söhne"/>
              </a:rPr>
              <a:t>imie</a:t>
            </a:r>
            <a:r>
              <a:rPr lang="pl-PL" b="0" i="1" dirty="0">
                <a:solidFill>
                  <a:srgbClr val="0D0D0D"/>
                </a:solidFill>
                <a:effectLst/>
                <a:latin typeface="Söhne"/>
              </a:rPr>
              <a:t>, oraz historie jego planety, którą będzie mógł opowiedzieć odpowiadając na pytania. jeżeli uważasz że coś jeszcze można dodać do tego fragmentu -zaproponuj to.</a:t>
            </a:r>
            <a:br>
              <a:rPr lang="pl-PL" b="0" i="1" dirty="0">
                <a:solidFill>
                  <a:srgbClr val="0D0D0D"/>
                </a:solidFill>
                <a:effectLst/>
                <a:latin typeface="Söhne"/>
              </a:rPr>
            </a:br>
            <a:r>
              <a:rPr lang="pl-PL" b="0" i="1" dirty="0">
                <a:solidFill>
                  <a:srgbClr val="0D0D0D"/>
                </a:solidFill>
                <a:effectLst/>
                <a:latin typeface="Söhne"/>
              </a:rPr>
              <a:t/>
            </a:r>
            <a:br>
              <a:rPr lang="pl-PL" b="0" i="1" dirty="0">
                <a:solidFill>
                  <a:srgbClr val="0D0D0D"/>
                </a:solidFill>
                <a:effectLst/>
                <a:latin typeface="Söhne"/>
              </a:rPr>
            </a:br>
            <a:r>
              <a:rPr lang="pl-PL" i="1" dirty="0">
                <a:solidFill>
                  <a:srgbClr val="0D0D0D"/>
                </a:solidFill>
                <a:latin typeface="Söhne"/>
              </a:rPr>
              <a:t>W to miejsce wklej skopiowaną treść, a następnie wciśnij przycisk </a:t>
            </a:r>
            <a:r>
              <a:rPr lang="pl-PL" i="1" dirty="0" err="1">
                <a:solidFill>
                  <a:srgbClr val="0D0D0D"/>
                </a:solidFill>
                <a:latin typeface="Söhne"/>
              </a:rPr>
              <a:t>Enter</a:t>
            </a:r>
            <a:r>
              <a:rPr lang="pl-PL" i="1" dirty="0">
                <a:solidFill>
                  <a:srgbClr val="0D0D0D"/>
                </a:solidFill>
                <a:latin typeface="Söhne"/>
              </a:rPr>
              <a:t> z klawiatury.”</a:t>
            </a: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3" name="Obraz 2"/>
          <p:cNvPicPr>
            <a:picLocks noChangeAspect="1"/>
          </p:cNvPicPr>
          <p:nvPr/>
        </p:nvPicPr>
        <p:blipFill>
          <a:blip r:embed="rId3"/>
          <a:stretch>
            <a:fillRect/>
          </a:stretch>
        </p:blipFill>
        <p:spPr>
          <a:xfrm>
            <a:off x="5721586" y="5905246"/>
            <a:ext cx="6273328" cy="847417"/>
          </a:xfrm>
          <a:prstGeom prst="rect">
            <a:avLst/>
          </a:prstGeom>
        </p:spPr>
      </p:pic>
    </p:spTree>
    <p:extLst>
      <p:ext uri="{BB962C8B-B14F-4D97-AF65-F5344CB8AC3E}">
        <p14:creationId xmlns:p14="http://schemas.microsoft.com/office/powerpoint/2010/main" val="45560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E85410-D914-2D6B-6FED-CB352D4015F4}"/>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B634B24F-72A1-E9F0-D8AE-654D9687A03A}"/>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052F2159-40E6-2351-1A59-E66FE6AFEE87}"/>
              </a:ext>
            </a:extLst>
          </p:cNvPr>
          <p:cNvSpPr>
            <a:spLocks noGrp="1"/>
          </p:cNvSpPr>
          <p:nvPr>
            <p:ph type="title"/>
          </p:nvPr>
        </p:nvSpPr>
        <p:spPr>
          <a:xfrm>
            <a:off x="600075" y="365125"/>
            <a:ext cx="8710749" cy="1325563"/>
          </a:xfrm>
        </p:spPr>
        <p:txBody>
          <a:bodyPr>
            <a:normAutofit/>
          </a:bodyPr>
          <a:lstStyle/>
          <a:p>
            <a:r>
              <a:rPr lang="pl-PL" sz="3600" dirty="0"/>
              <a:t>Wykorzystanie AI w praktycznej pracy ze scenariuszem zajęć.</a:t>
            </a:r>
          </a:p>
        </p:txBody>
      </p:sp>
      <p:pic>
        <p:nvPicPr>
          <p:cNvPr id="6" name="Obraz 5" descr="Obraz zawierający tekst, zrzut ekranu, oprogramowanie, numer&#10;&#10;">
            <a:extLst>
              <a:ext uri="{FF2B5EF4-FFF2-40B4-BE49-F238E27FC236}">
                <a16:creationId xmlns:a16="http://schemas.microsoft.com/office/drawing/2014/main" xmlns="" id="{714DE155-FF3A-6C1F-9517-94758351620E}"/>
              </a:ext>
            </a:extLst>
          </p:cNvPr>
          <p:cNvPicPr>
            <a:picLocks noChangeAspect="1"/>
          </p:cNvPicPr>
          <p:nvPr/>
        </p:nvPicPr>
        <p:blipFill rotWithShape="1">
          <a:blip r:embed="rId3">
            <a:extLst>
              <a:ext uri="{28A0092B-C50C-407E-A947-70E740481C1C}">
                <a14:useLocalDpi xmlns:a14="http://schemas.microsoft.com/office/drawing/2010/main" val="0"/>
              </a:ext>
            </a:extLst>
          </a:blip>
          <a:srcRect b="144"/>
          <a:stretch/>
        </p:blipFill>
        <p:spPr>
          <a:xfrm>
            <a:off x="600075" y="1598612"/>
            <a:ext cx="8623539" cy="4678363"/>
          </a:xfrm>
          <a:prstGeom prst="rect">
            <a:avLst/>
          </a:prstGeom>
        </p:spPr>
      </p:pic>
      <p:pic>
        <p:nvPicPr>
          <p:cNvPr id="3" name="Obraz 2"/>
          <p:cNvPicPr>
            <a:picLocks noChangeAspect="1"/>
          </p:cNvPicPr>
          <p:nvPr/>
        </p:nvPicPr>
        <p:blipFill>
          <a:blip r:embed="rId4"/>
          <a:stretch>
            <a:fillRect/>
          </a:stretch>
        </p:blipFill>
        <p:spPr>
          <a:xfrm>
            <a:off x="6577781" y="5969732"/>
            <a:ext cx="5411146" cy="730951"/>
          </a:xfrm>
          <a:prstGeom prst="rect">
            <a:avLst/>
          </a:prstGeom>
        </p:spPr>
      </p:pic>
    </p:spTree>
    <p:extLst>
      <p:ext uri="{BB962C8B-B14F-4D97-AF65-F5344CB8AC3E}">
        <p14:creationId xmlns:p14="http://schemas.microsoft.com/office/powerpoint/2010/main" val="1620785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136E3F-FA38-F939-16A1-060D5BB17192}"/>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FEDD9202-4C31-FB4F-8518-0ED9AFD5488B}"/>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D6FC49D7-166B-8E65-4725-5459322919EA}"/>
              </a:ext>
            </a:extLst>
          </p:cNvPr>
          <p:cNvSpPr>
            <a:spLocks noGrp="1"/>
          </p:cNvSpPr>
          <p:nvPr>
            <p:ph type="title"/>
          </p:nvPr>
        </p:nvSpPr>
        <p:spPr>
          <a:xfrm>
            <a:off x="838200" y="365125"/>
            <a:ext cx="8723811" cy="1325563"/>
          </a:xfrm>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F4688D59-8739-B9F4-1000-9492DE7CAF45}"/>
              </a:ext>
            </a:extLst>
          </p:cNvPr>
          <p:cNvSpPr txBox="1"/>
          <p:nvPr/>
        </p:nvSpPr>
        <p:spPr>
          <a:xfrm>
            <a:off x="838200" y="1586185"/>
            <a:ext cx="8502831" cy="2492990"/>
          </a:xfrm>
          <a:prstGeom prst="rect">
            <a:avLst/>
          </a:prstGeom>
          <a:noFill/>
        </p:spPr>
        <p:txBody>
          <a:bodyPr wrap="square">
            <a:spAutoFit/>
          </a:bodyPr>
          <a:lstStyle/>
          <a:p>
            <a:pPr algn="just"/>
            <a:r>
              <a:rPr lang="pl-PL" sz="1600" b="1" dirty="0">
                <a:solidFill>
                  <a:srgbClr val="1B1B1B"/>
                </a:solidFill>
              </a:rPr>
              <a:t>KROK </a:t>
            </a:r>
            <a:r>
              <a:rPr lang="pl-PL" sz="1600" b="1" dirty="0" smtClean="0">
                <a:solidFill>
                  <a:srgbClr val="1B1B1B"/>
                </a:solidFill>
              </a:rPr>
              <a:t>9</a:t>
            </a:r>
            <a:endParaRPr lang="pl-PL" sz="1600" b="1" dirty="0">
              <a:solidFill>
                <a:srgbClr val="1B1B1B"/>
              </a:solidFill>
            </a:endParaRPr>
          </a:p>
          <a:p>
            <a:pPr algn="just"/>
            <a:r>
              <a:rPr lang="pl-PL" sz="1600" b="1" dirty="0">
                <a:solidFill>
                  <a:srgbClr val="1B1B1B"/>
                </a:solidFill>
              </a:rPr>
              <a:t>Microsoft </a:t>
            </a:r>
            <a:r>
              <a:rPr lang="pl-PL" sz="1600" b="1" dirty="0" err="1">
                <a:solidFill>
                  <a:srgbClr val="1B1B1B"/>
                </a:solidFill>
              </a:rPr>
              <a:t>Copilot</a:t>
            </a:r>
            <a:r>
              <a:rPr lang="pl-PL" sz="1600" b="1" dirty="0">
                <a:solidFill>
                  <a:srgbClr val="1B1B1B"/>
                </a:solidFill>
              </a:rPr>
              <a:t> zacznie generować nam scenariusz rozmowy, oraz wymyśli imię dla przybysza z innej planety. Zwróć uwagę iż będzie ono inne od tej wzorcowej ze zdjęć ekranu.</a:t>
            </a:r>
            <a:endParaRPr lang="pl-PL" sz="1600" b="1" i="1" dirty="0">
              <a:solidFill>
                <a:srgbClr val="0D0D0D"/>
              </a:solidFill>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8" name="Obraz 7" descr="Obraz zawierający tekst, zrzut ekranu, Czcionka, dokument&#10;">
            <a:extLst>
              <a:ext uri="{FF2B5EF4-FFF2-40B4-BE49-F238E27FC236}">
                <a16:creationId xmlns:a16="http://schemas.microsoft.com/office/drawing/2014/main" xmlns="" id="{40AA66CC-8D53-139C-4CCB-EF082A88C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 y="2412158"/>
            <a:ext cx="6956519" cy="3947825"/>
          </a:xfrm>
          <a:prstGeom prst="rect">
            <a:avLst/>
          </a:prstGeom>
        </p:spPr>
      </p:pic>
      <p:pic>
        <p:nvPicPr>
          <p:cNvPr id="3" name="Obraz 2"/>
          <p:cNvPicPr>
            <a:picLocks noChangeAspect="1"/>
          </p:cNvPicPr>
          <p:nvPr/>
        </p:nvPicPr>
        <p:blipFill>
          <a:blip r:embed="rId4"/>
          <a:stretch>
            <a:fillRect/>
          </a:stretch>
        </p:blipFill>
        <p:spPr>
          <a:xfrm>
            <a:off x="6896345" y="6095773"/>
            <a:ext cx="5092581" cy="687919"/>
          </a:xfrm>
          <a:prstGeom prst="rect">
            <a:avLst/>
          </a:prstGeom>
        </p:spPr>
      </p:pic>
    </p:spTree>
    <p:extLst>
      <p:ext uri="{BB962C8B-B14F-4D97-AF65-F5344CB8AC3E}">
        <p14:creationId xmlns:p14="http://schemas.microsoft.com/office/powerpoint/2010/main" val="1948855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E98C58-F8C6-3F3D-1B30-7078719E3EA6}"/>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E9B29103-0573-D6CC-019E-F3CAF12832C0}"/>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576ED513-730A-D5AC-520F-68B23D3CA9B8}"/>
              </a:ext>
            </a:extLst>
          </p:cNvPr>
          <p:cNvSpPr>
            <a:spLocks noGrp="1"/>
          </p:cNvSpPr>
          <p:nvPr>
            <p:ph type="title"/>
          </p:nvPr>
        </p:nvSpPr>
        <p:spPr>
          <a:xfrm>
            <a:off x="838200" y="365125"/>
            <a:ext cx="8671560" cy="1325563"/>
          </a:xfrm>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2728FFBD-5AC4-A796-CC68-8598D74DAACC}"/>
              </a:ext>
            </a:extLst>
          </p:cNvPr>
          <p:cNvSpPr txBox="1"/>
          <p:nvPr/>
        </p:nvSpPr>
        <p:spPr>
          <a:xfrm>
            <a:off x="876300" y="1690688"/>
            <a:ext cx="8724900" cy="2492990"/>
          </a:xfrm>
          <a:prstGeom prst="rect">
            <a:avLst/>
          </a:prstGeom>
          <a:noFill/>
        </p:spPr>
        <p:txBody>
          <a:bodyPr wrap="square">
            <a:spAutoFit/>
          </a:bodyPr>
          <a:lstStyle/>
          <a:p>
            <a:pPr algn="just"/>
            <a:r>
              <a:rPr lang="pl-PL" sz="1600" b="1" dirty="0">
                <a:solidFill>
                  <a:srgbClr val="1B1B1B"/>
                </a:solidFill>
                <a:latin typeface="Calibri "/>
              </a:rPr>
              <a:t>KROK </a:t>
            </a:r>
            <a:r>
              <a:rPr lang="pl-PL" sz="1600" b="1" dirty="0" smtClean="0">
                <a:solidFill>
                  <a:srgbClr val="1B1B1B"/>
                </a:solidFill>
                <a:latin typeface="Calibri "/>
              </a:rPr>
              <a:t>10</a:t>
            </a:r>
            <a:endParaRPr lang="pl-PL" sz="1600" b="1" dirty="0">
              <a:solidFill>
                <a:srgbClr val="1B1B1B"/>
              </a:solidFill>
              <a:latin typeface="Calibri "/>
            </a:endParaRPr>
          </a:p>
          <a:p>
            <a:r>
              <a:rPr lang="pl-PL" sz="1600" b="1" dirty="0">
                <a:solidFill>
                  <a:srgbClr val="1B1B1B"/>
                </a:solidFill>
                <a:latin typeface="Calibri "/>
              </a:rPr>
              <a:t>Zwróć uwagę iż na samym dole pojawiły się pytania doprecyzowujące. Jeżeli masz ochotę skorzystaj z nich.</a:t>
            </a:r>
            <a:endParaRPr lang="pl-PL" sz="1600" b="1" i="1" dirty="0">
              <a:solidFill>
                <a:srgbClr val="0D0D0D"/>
              </a:solidFill>
              <a:latin typeface="Calibri "/>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descr="Obraz zawierający tekst, zrzut ekranu, Czcionka, numer&#10;&#10;">
            <a:extLst>
              <a:ext uri="{FF2B5EF4-FFF2-40B4-BE49-F238E27FC236}">
                <a16:creationId xmlns:a16="http://schemas.microsoft.com/office/drawing/2014/main" xmlns="" id="{ED2148C6-AB10-18FD-A866-56C14FE83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572165"/>
            <a:ext cx="6884913" cy="3739020"/>
          </a:xfrm>
          <a:prstGeom prst="rect">
            <a:avLst/>
          </a:prstGeom>
        </p:spPr>
      </p:pic>
      <p:sp>
        <p:nvSpPr>
          <p:cNvPr id="7" name="Strzałka: w lewo 6">
            <a:extLst>
              <a:ext uri="{FF2B5EF4-FFF2-40B4-BE49-F238E27FC236}">
                <a16:creationId xmlns:a16="http://schemas.microsoft.com/office/drawing/2014/main" xmlns="" id="{2AC72133-4D48-1274-B0B1-5E8B7BF0D423}"/>
              </a:ext>
            </a:extLst>
          </p:cNvPr>
          <p:cNvSpPr/>
          <p:nvPr/>
        </p:nvSpPr>
        <p:spPr>
          <a:xfrm>
            <a:off x="6705600" y="5449948"/>
            <a:ext cx="800100" cy="4286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 name="Obraz 2"/>
          <p:cNvPicPr>
            <a:picLocks noChangeAspect="1"/>
          </p:cNvPicPr>
          <p:nvPr/>
        </p:nvPicPr>
        <p:blipFill>
          <a:blip r:embed="rId4"/>
          <a:stretch>
            <a:fillRect/>
          </a:stretch>
        </p:blipFill>
        <p:spPr>
          <a:xfrm>
            <a:off x="7262106" y="6092853"/>
            <a:ext cx="4752946" cy="642040"/>
          </a:xfrm>
          <a:prstGeom prst="rect">
            <a:avLst/>
          </a:prstGeom>
        </p:spPr>
      </p:pic>
    </p:spTree>
    <p:extLst>
      <p:ext uri="{BB962C8B-B14F-4D97-AF65-F5344CB8AC3E}">
        <p14:creationId xmlns:p14="http://schemas.microsoft.com/office/powerpoint/2010/main" val="3142621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83A7F6-59DC-63D8-1D25-67556C46556F}"/>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DCCF849B-1BFC-1BA4-B7FA-7944A715BB91}"/>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51700767-14EA-9EC5-DA9D-92563C9E973C}"/>
              </a:ext>
            </a:extLst>
          </p:cNvPr>
          <p:cNvSpPr>
            <a:spLocks noGrp="1"/>
          </p:cNvSpPr>
          <p:nvPr>
            <p:ph type="title"/>
          </p:nvPr>
        </p:nvSpPr>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15F9D05B-7FB1-C67C-CCF3-C2F53C5171CD}"/>
              </a:ext>
            </a:extLst>
          </p:cNvPr>
          <p:cNvSpPr txBox="1"/>
          <p:nvPr/>
        </p:nvSpPr>
        <p:spPr>
          <a:xfrm>
            <a:off x="876300" y="1690688"/>
            <a:ext cx="7943850" cy="5078313"/>
          </a:xfrm>
          <a:prstGeom prst="rect">
            <a:avLst/>
          </a:prstGeom>
          <a:noFill/>
        </p:spPr>
        <p:txBody>
          <a:bodyPr wrap="square">
            <a:spAutoFit/>
          </a:bodyPr>
          <a:lstStyle/>
          <a:p>
            <a:pPr algn="just"/>
            <a:r>
              <a:rPr lang="pl-PL" sz="1600" b="1" dirty="0">
                <a:solidFill>
                  <a:srgbClr val="1B1B1B"/>
                </a:solidFill>
                <a:latin typeface="Calibri "/>
              </a:rPr>
              <a:t>KROK 11</a:t>
            </a:r>
          </a:p>
          <a:p>
            <a:pPr algn="just"/>
            <a:endParaRPr lang="pl-PL" sz="1600" b="1" dirty="0">
              <a:solidFill>
                <a:srgbClr val="1B1B1B"/>
              </a:solidFill>
              <a:latin typeface="Calibri "/>
            </a:endParaRPr>
          </a:p>
          <a:p>
            <a:r>
              <a:rPr lang="pl-PL" sz="1600" b="1" dirty="0">
                <a:solidFill>
                  <a:srgbClr val="1B1B1B"/>
                </a:solidFill>
                <a:latin typeface="Calibri "/>
              </a:rPr>
              <a:t>Teraz wydamy polecenie aby Microsoft </a:t>
            </a:r>
            <a:r>
              <a:rPr lang="pl-PL" sz="1600" b="1" dirty="0" err="1">
                <a:solidFill>
                  <a:srgbClr val="1B1B1B"/>
                </a:solidFill>
                <a:latin typeface="Calibri "/>
              </a:rPr>
              <a:t>Copilot</a:t>
            </a:r>
            <a:r>
              <a:rPr lang="pl-PL" sz="1600" b="1" dirty="0">
                <a:solidFill>
                  <a:srgbClr val="1B1B1B"/>
                </a:solidFill>
                <a:latin typeface="Calibri "/>
              </a:rPr>
              <a:t> wygenerował nam wspomnianą wcześniej w konwersacji mapę. Takie polecenie może wyglądać w sposób następujący.</a:t>
            </a:r>
          </a:p>
          <a:p>
            <a:endParaRPr lang="pl-PL" dirty="0">
              <a:solidFill>
                <a:srgbClr val="1B1B1B"/>
              </a:solidFill>
              <a:latin typeface="Open Sans" panose="020B0606030504020204" pitchFamily="34" charset="0"/>
            </a:endParaRPr>
          </a:p>
          <a:p>
            <a:r>
              <a:rPr lang="pl-PL" b="0" i="1" dirty="0">
                <a:solidFill>
                  <a:srgbClr val="111111"/>
                </a:solidFill>
                <a:effectLst/>
                <a:latin typeface="-apple-system"/>
              </a:rPr>
              <a:t>„Przygotuj grafikę przedstawiającą ws</a:t>
            </a:r>
            <a:r>
              <a:rPr lang="pl-PL" i="1" dirty="0">
                <a:solidFill>
                  <a:srgbClr val="111111"/>
                </a:solidFill>
                <a:latin typeface="-apple-system"/>
              </a:rPr>
              <a:t>pomnianą wcześniej </a:t>
            </a:r>
            <a:r>
              <a:rPr lang="pl-PL" b="0" i="1" dirty="0">
                <a:solidFill>
                  <a:srgbClr val="111111"/>
                </a:solidFill>
                <a:effectLst/>
                <a:latin typeface="-apple-system"/>
              </a:rPr>
              <a:t>mapę </a:t>
            </a:r>
            <a:r>
              <a:rPr lang="pl-PL" b="0" i="1" dirty="0" err="1">
                <a:solidFill>
                  <a:srgbClr val="111111"/>
                </a:solidFill>
                <a:effectLst/>
                <a:latin typeface="-apple-system"/>
              </a:rPr>
              <a:t>Zorblata</a:t>
            </a:r>
            <a:r>
              <a:rPr lang="pl-PL" b="0" i="1" dirty="0">
                <a:solidFill>
                  <a:srgbClr val="111111"/>
                </a:solidFill>
                <a:effectLst/>
                <a:latin typeface="-apple-system"/>
              </a:rPr>
              <a:t>”</a:t>
            </a:r>
          </a:p>
          <a:p>
            <a:endParaRPr lang="pl-PL" i="1" dirty="0">
              <a:solidFill>
                <a:srgbClr val="0D0D0D"/>
              </a:solidFill>
              <a:latin typeface="Söhne"/>
            </a:endParaRPr>
          </a:p>
          <a:p>
            <a:r>
              <a:rPr lang="pl-PL" sz="1600" b="1" dirty="0" err="1">
                <a:solidFill>
                  <a:srgbClr val="1B1B1B"/>
                </a:solidFill>
                <a:latin typeface="Calibri "/>
              </a:rPr>
              <a:t>Copilot</a:t>
            </a:r>
            <a:r>
              <a:rPr lang="pl-PL" sz="1600" b="1" dirty="0">
                <a:solidFill>
                  <a:srgbClr val="1B1B1B"/>
                </a:solidFill>
                <a:latin typeface="Calibri "/>
              </a:rPr>
              <a:t> wygeneruje cztery propozycje grafiki, wybierz tą właściwą i omów ją z uczniami. Jeżeli żadna z nich Ci się nie podoba poproś go aby był bardziej kreatywny przy jej tworzeniu. Polecenie, które możesz podać może </a:t>
            </a:r>
            <a:r>
              <a:rPr lang="pl-PL" sz="1600" b="1" dirty="0" smtClean="0">
                <a:solidFill>
                  <a:srgbClr val="1B1B1B"/>
                </a:solidFill>
                <a:latin typeface="Calibri "/>
              </a:rPr>
              <a:t>brzmieć</a:t>
            </a:r>
          </a:p>
          <a:p>
            <a:endParaRPr lang="pl-PL" sz="1600" b="1" dirty="0">
              <a:solidFill>
                <a:srgbClr val="1B1B1B"/>
              </a:solidFill>
              <a:latin typeface="Calibri "/>
            </a:endParaRPr>
          </a:p>
          <a:p>
            <a:r>
              <a:rPr lang="pl-PL" i="1" dirty="0">
                <a:solidFill>
                  <a:srgbClr val="111111"/>
                </a:solidFill>
                <a:latin typeface="-apple-system"/>
              </a:rPr>
              <a:t>„Stwórz bardziej kreatywną mapę”</a:t>
            </a: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3" name="Obraz 2"/>
          <p:cNvPicPr>
            <a:picLocks noChangeAspect="1"/>
          </p:cNvPicPr>
          <p:nvPr/>
        </p:nvPicPr>
        <p:blipFill>
          <a:blip r:embed="rId3"/>
          <a:stretch>
            <a:fillRect/>
          </a:stretch>
        </p:blipFill>
        <p:spPr>
          <a:xfrm>
            <a:off x="5721586" y="5745674"/>
            <a:ext cx="6273328" cy="847417"/>
          </a:xfrm>
          <a:prstGeom prst="rect">
            <a:avLst/>
          </a:prstGeom>
        </p:spPr>
      </p:pic>
    </p:spTree>
    <p:extLst>
      <p:ext uri="{BB962C8B-B14F-4D97-AF65-F5344CB8AC3E}">
        <p14:creationId xmlns:p14="http://schemas.microsoft.com/office/powerpoint/2010/main" val="163305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3125D4-B1FE-ECBD-3D6B-9F9327D4956F}"/>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58C6994B-360B-AAC2-D53A-937FC01F43B0}"/>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8D13ABDA-520E-8431-C22C-419E25DBF182}"/>
              </a:ext>
            </a:extLst>
          </p:cNvPr>
          <p:cNvSpPr>
            <a:spLocks noGrp="1"/>
          </p:cNvSpPr>
          <p:nvPr>
            <p:ph type="title"/>
          </p:nvPr>
        </p:nvSpPr>
        <p:spPr>
          <a:xfrm>
            <a:off x="838200" y="365125"/>
            <a:ext cx="8749936" cy="1325563"/>
          </a:xfrm>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C7F3DD66-EFEA-97D6-956F-A425DDDEF080}"/>
              </a:ext>
            </a:extLst>
          </p:cNvPr>
          <p:cNvSpPr txBox="1"/>
          <p:nvPr/>
        </p:nvSpPr>
        <p:spPr>
          <a:xfrm>
            <a:off x="857249" y="1784715"/>
            <a:ext cx="8711837" cy="2585323"/>
          </a:xfrm>
          <a:prstGeom prst="rect">
            <a:avLst/>
          </a:prstGeom>
          <a:noFill/>
        </p:spPr>
        <p:txBody>
          <a:bodyPr wrap="square">
            <a:spAutoFit/>
          </a:bodyPr>
          <a:lstStyle/>
          <a:p>
            <a:pPr algn="just"/>
            <a:r>
              <a:rPr lang="pl-PL" b="1" dirty="0">
                <a:solidFill>
                  <a:srgbClr val="1B1B1B"/>
                </a:solidFill>
                <a:latin typeface="Calibri "/>
              </a:rPr>
              <a:t>Mapy wykonane dla mnie wyglądają tak. Czy są podobne do Twoich?</a:t>
            </a:r>
          </a:p>
          <a:p>
            <a:pPr algn="just"/>
            <a:r>
              <a:rPr lang="pl-PL" b="1" dirty="0">
                <a:solidFill>
                  <a:srgbClr val="1B1B1B"/>
                </a:solidFill>
                <a:latin typeface="Calibri "/>
              </a:rPr>
              <a:t>Jeżeli nie zastanów się dlaczego, lub zapytaj </a:t>
            </a:r>
            <a:r>
              <a:rPr lang="pl-PL" b="1" dirty="0" err="1">
                <a:solidFill>
                  <a:srgbClr val="1B1B1B"/>
                </a:solidFill>
                <a:latin typeface="Calibri "/>
              </a:rPr>
              <a:t>Copilot</a:t>
            </a:r>
            <a:r>
              <a:rPr lang="pl-PL" b="1" dirty="0">
                <a:solidFill>
                  <a:srgbClr val="1B1B1B"/>
                </a:solidFill>
                <a:latin typeface="Calibri "/>
              </a:rPr>
              <a:t> dlaczego tak jest, że za każdym razem efekty będą inne.</a:t>
            </a: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descr="Obraz zawierający obraz, rysowanie, sztuka, góra&#10;&#10;">
            <a:extLst>
              <a:ext uri="{FF2B5EF4-FFF2-40B4-BE49-F238E27FC236}">
                <a16:creationId xmlns:a16="http://schemas.microsoft.com/office/drawing/2014/main" xmlns="" id="{789CBF57-7F6B-0880-C436-FF484FD26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652" y="3135357"/>
            <a:ext cx="2281307" cy="2281307"/>
          </a:xfrm>
          <a:prstGeom prst="rect">
            <a:avLst/>
          </a:prstGeom>
        </p:spPr>
      </p:pic>
      <p:pic>
        <p:nvPicPr>
          <p:cNvPr id="9" name="Obraz 8" descr="Obraz zawierający obraz, krajobraz, sztuka, góra&#10;&#10;">
            <a:extLst>
              <a:ext uri="{FF2B5EF4-FFF2-40B4-BE49-F238E27FC236}">
                <a16:creationId xmlns:a16="http://schemas.microsoft.com/office/drawing/2014/main" xmlns="" id="{09176FC1-4347-192F-4A34-E8CEE13FA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2152" y="3171789"/>
            <a:ext cx="2281307" cy="2281307"/>
          </a:xfrm>
          <a:prstGeom prst="rect">
            <a:avLst/>
          </a:prstGeom>
        </p:spPr>
      </p:pic>
      <p:pic>
        <p:nvPicPr>
          <p:cNvPr id="11" name="Obraz 10" descr="Obraz zawierający obraz, mapa, rafa, krajobraz&#10;&#10;">
            <a:extLst>
              <a:ext uri="{FF2B5EF4-FFF2-40B4-BE49-F238E27FC236}">
                <a16:creationId xmlns:a16="http://schemas.microsoft.com/office/drawing/2014/main" xmlns="" id="{1C4BD994-2243-4305-F228-768460674F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652" y="3171790"/>
            <a:ext cx="2281307" cy="2281307"/>
          </a:xfrm>
          <a:prstGeom prst="rect">
            <a:avLst/>
          </a:prstGeom>
        </p:spPr>
      </p:pic>
      <p:pic>
        <p:nvPicPr>
          <p:cNvPr id="13" name="Obraz 12" descr="Obraz zawierający obraz, krajobraz, mapa, sztuka&#10;&#10;">
            <a:extLst>
              <a:ext uri="{FF2B5EF4-FFF2-40B4-BE49-F238E27FC236}">
                <a16:creationId xmlns:a16="http://schemas.microsoft.com/office/drawing/2014/main" xmlns="" id="{104333A1-23AA-4635-EC23-EB5E1A6E23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7093" y="3171789"/>
            <a:ext cx="2281307" cy="2281307"/>
          </a:xfrm>
          <a:prstGeom prst="rect">
            <a:avLst/>
          </a:prstGeom>
        </p:spPr>
      </p:pic>
      <p:pic>
        <p:nvPicPr>
          <p:cNvPr id="3" name="Obraz 2"/>
          <p:cNvPicPr>
            <a:picLocks noChangeAspect="1"/>
          </p:cNvPicPr>
          <p:nvPr/>
        </p:nvPicPr>
        <p:blipFill>
          <a:blip r:embed="rId7"/>
          <a:stretch>
            <a:fillRect/>
          </a:stretch>
        </p:blipFill>
        <p:spPr>
          <a:xfrm>
            <a:off x="5637221" y="5757112"/>
            <a:ext cx="6273328" cy="847417"/>
          </a:xfrm>
          <a:prstGeom prst="rect">
            <a:avLst/>
          </a:prstGeom>
        </p:spPr>
      </p:pic>
    </p:spTree>
    <p:extLst>
      <p:ext uri="{BB962C8B-B14F-4D97-AF65-F5344CB8AC3E}">
        <p14:creationId xmlns:p14="http://schemas.microsoft.com/office/powerpoint/2010/main" val="3899630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7C1AF9-F809-76B1-0EAD-9CAFB7F717C7}"/>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655DB8CC-F4BB-39D6-D261-EE4975DE1B3C}"/>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F1CFEBC6-6243-11F3-2A61-43416D92C846}"/>
              </a:ext>
            </a:extLst>
          </p:cNvPr>
          <p:cNvSpPr>
            <a:spLocks noGrp="1"/>
          </p:cNvSpPr>
          <p:nvPr>
            <p:ph type="title"/>
          </p:nvPr>
        </p:nvSpPr>
        <p:spPr/>
        <p:txBody>
          <a:bodyPr>
            <a:normAutofit/>
          </a:bodyPr>
          <a:lstStyle/>
          <a:p>
            <a:r>
              <a:rPr lang="pl-PL" sz="3600" dirty="0"/>
              <a:t>Konkluzja.</a:t>
            </a:r>
          </a:p>
        </p:txBody>
      </p:sp>
      <p:sp>
        <p:nvSpPr>
          <p:cNvPr id="4" name="pole tekstowe 3">
            <a:extLst>
              <a:ext uri="{FF2B5EF4-FFF2-40B4-BE49-F238E27FC236}">
                <a16:creationId xmlns:a16="http://schemas.microsoft.com/office/drawing/2014/main" xmlns="" id="{DE249ACA-68AD-BA25-27D8-A6BD6A90625D}"/>
              </a:ext>
            </a:extLst>
          </p:cNvPr>
          <p:cNvSpPr txBox="1"/>
          <p:nvPr/>
        </p:nvSpPr>
        <p:spPr>
          <a:xfrm>
            <a:off x="876300" y="1690688"/>
            <a:ext cx="8202386" cy="4801314"/>
          </a:xfrm>
          <a:prstGeom prst="rect">
            <a:avLst/>
          </a:prstGeom>
          <a:noFill/>
        </p:spPr>
        <p:txBody>
          <a:bodyPr wrap="square">
            <a:spAutoFit/>
          </a:bodyPr>
          <a:lstStyle/>
          <a:p>
            <a:pPr algn="just"/>
            <a:r>
              <a:rPr lang="pl-PL" b="1" dirty="0">
                <a:solidFill>
                  <a:srgbClr val="1B1B1B"/>
                </a:solidFill>
              </a:rPr>
              <a:t>Mam dla Ciebie kilka pytań, na które chciałbym abyś postarał/a się odpowiedzieć samodzielnie, oraz abyś zapytał/a o odpowiedzi Microsoft </a:t>
            </a:r>
            <a:r>
              <a:rPr lang="pl-PL" b="1" dirty="0" err="1">
                <a:solidFill>
                  <a:srgbClr val="1B1B1B"/>
                </a:solidFill>
              </a:rPr>
              <a:t>Copilot</a:t>
            </a:r>
            <a:r>
              <a:rPr lang="pl-PL" b="1" dirty="0">
                <a:solidFill>
                  <a:srgbClr val="1B1B1B"/>
                </a:solidFill>
              </a:rPr>
              <a:t>.</a:t>
            </a:r>
          </a:p>
          <a:p>
            <a:pPr algn="just"/>
            <a:endParaRPr lang="pl-PL" b="1" dirty="0">
              <a:solidFill>
                <a:srgbClr val="1B1B1B"/>
              </a:solidFill>
            </a:endParaRPr>
          </a:p>
          <a:p>
            <a:pPr marL="285750" indent="-285750" algn="just">
              <a:buFont typeface="Arial" panose="020B0604020202020204" pitchFamily="34" charset="0"/>
              <a:buChar char="•"/>
            </a:pPr>
            <a:r>
              <a:rPr lang="pl-PL" b="1" dirty="0">
                <a:solidFill>
                  <a:srgbClr val="1B1B1B"/>
                </a:solidFill>
              </a:rPr>
              <a:t>Zastanów się lub zapytaj Microsoft </a:t>
            </a:r>
            <a:r>
              <a:rPr lang="pl-PL" b="1" dirty="0" err="1">
                <a:solidFill>
                  <a:srgbClr val="1B1B1B"/>
                </a:solidFill>
              </a:rPr>
              <a:t>Copilot</a:t>
            </a:r>
            <a:r>
              <a:rPr lang="pl-PL" b="1" dirty="0">
                <a:solidFill>
                  <a:srgbClr val="1B1B1B"/>
                </a:solidFill>
              </a:rPr>
              <a:t>, jakie dane możemy mu powierzyć ? </a:t>
            </a:r>
          </a:p>
          <a:p>
            <a:pPr marL="285750" indent="-285750" algn="just">
              <a:buFont typeface="Arial" panose="020B0604020202020204" pitchFamily="34" charset="0"/>
              <a:buChar char="•"/>
            </a:pPr>
            <a:r>
              <a:rPr lang="pl-PL" b="1" dirty="0">
                <a:solidFill>
                  <a:srgbClr val="1B1B1B"/>
                </a:solidFill>
              </a:rPr>
              <a:t>Czy będą to dane osobowe uczniów? </a:t>
            </a:r>
          </a:p>
          <a:p>
            <a:pPr marL="285750" indent="-285750" algn="just">
              <a:buFont typeface="Arial" panose="020B0604020202020204" pitchFamily="34" charset="0"/>
              <a:buChar char="•"/>
            </a:pPr>
            <a:r>
              <a:rPr lang="pl-PL" b="1" dirty="0">
                <a:solidFill>
                  <a:srgbClr val="1B1B1B"/>
                </a:solidFill>
              </a:rPr>
              <a:t>Czy mogę podać ich imiona i nazwiska? </a:t>
            </a:r>
          </a:p>
          <a:p>
            <a:pPr marL="285750" indent="-285750" algn="just">
              <a:buFont typeface="Arial" panose="020B0604020202020204" pitchFamily="34" charset="0"/>
              <a:buChar char="•"/>
            </a:pPr>
            <a:r>
              <a:rPr lang="pl-PL" b="1" dirty="0">
                <a:solidFill>
                  <a:srgbClr val="1B1B1B"/>
                </a:solidFill>
              </a:rPr>
              <a:t>Czy tylko za pomocą takich danych osobowych jak </a:t>
            </a:r>
            <a:r>
              <a:rPr lang="pl-PL" b="1" dirty="0" err="1">
                <a:solidFill>
                  <a:srgbClr val="1B1B1B"/>
                </a:solidFill>
              </a:rPr>
              <a:t>imie</a:t>
            </a:r>
            <a:r>
              <a:rPr lang="pl-PL" b="1" dirty="0">
                <a:solidFill>
                  <a:srgbClr val="1B1B1B"/>
                </a:solidFill>
              </a:rPr>
              <a:t>, nazwisko, klasa jestem w stanie opisać danego ucznia?</a:t>
            </a:r>
          </a:p>
          <a:p>
            <a:pPr marL="285750" indent="-285750" algn="just">
              <a:buFont typeface="Arial" panose="020B0604020202020204" pitchFamily="34" charset="0"/>
              <a:buChar char="•"/>
            </a:pPr>
            <a:r>
              <a:rPr lang="pl-PL" b="1" dirty="0">
                <a:solidFill>
                  <a:srgbClr val="1B1B1B"/>
                </a:solidFill>
              </a:rPr>
              <a:t>Gdzie przechowywane są nasze zapytania? </a:t>
            </a:r>
          </a:p>
          <a:p>
            <a:pPr marL="285750" indent="-285750" algn="just">
              <a:buFont typeface="Arial" panose="020B0604020202020204" pitchFamily="34" charset="0"/>
              <a:buChar char="•"/>
            </a:pPr>
            <a:r>
              <a:rPr lang="pl-PL" b="1" dirty="0">
                <a:solidFill>
                  <a:srgbClr val="1B1B1B"/>
                </a:solidFill>
              </a:rPr>
              <a:t>Czy ktoś je może </a:t>
            </a:r>
            <a:r>
              <a:rPr lang="pl-PL" b="1" dirty="0" smtClean="0">
                <a:solidFill>
                  <a:srgbClr val="1B1B1B"/>
                </a:solidFill>
              </a:rPr>
              <a:t>zobaczyć?</a:t>
            </a:r>
            <a:endParaRPr lang="pl-PL" b="1" dirty="0">
              <a:solidFill>
                <a:srgbClr val="1B1B1B"/>
              </a:solidFill>
            </a:endParaRPr>
          </a:p>
          <a:p>
            <a:pPr algn="just"/>
            <a:endParaRPr lang="pl-PL" b="1" dirty="0">
              <a:solidFill>
                <a:srgbClr val="1B1B1B"/>
              </a:solidFill>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3" name="Obraz 2"/>
          <p:cNvPicPr>
            <a:picLocks noChangeAspect="1"/>
          </p:cNvPicPr>
          <p:nvPr/>
        </p:nvPicPr>
        <p:blipFill>
          <a:blip r:embed="rId3"/>
          <a:stretch>
            <a:fillRect/>
          </a:stretch>
        </p:blipFill>
        <p:spPr>
          <a:xfrm>
            <a:off x="5676410" y="5884174"/>
            <a:ext cx="6273328" cy="847417"/>
          </a:xfrm>
          <a:prstGeom prst="rect">
            <a:avLst/>
          </a:prstGeom>
        </p:spPr>
      </p:pic>
    </p:spTree>
    <p:extLst>
      <p:ext uri="{BB962C8B-B14F-4D97-AF65-F5344CB8AC3E}">
        <p14:creationId xmlns:p14="http://schemas.microsoft.com/office/powerpoint/2010/main" val="1980555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Stos książek przewracających się na tablet, na którym znajdują się litery: ZP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5507" y="1858209"/>
            <a:ext cx="7737232" cy="3654674"/>
          </a:xfrm>
        </p:spPr>
      </p:pic>
      <p:sp>
        <p:nvSpPr>
          <p:cNvPr id="2" name="Tytuł 1"/>
          <p:cNvSpPr>
            <a:spLocks noGrp="1"/>
          </p:cNvSpPr>
          <p:nvPr>
            <p:ph type="title"/>
          </p:nvPr>
        </p:nvSpPr>
        <p:spPr>
          <a:xfrm>
            <a:off x="156308" y="365125"/>
            <a:ext cx="11832492" cy="1815367"/>
          </a:xfrm>
        </p:spPr>
        <p:txBody>
          <a:bodyPr>
            <a:noAutofit/>
          </a:bodyPr>
          <a:lstStyle/>
          <a:p>
            <a:r>
              <a:rPr lang="pl-PL" sz="3600" b="1" dirty="0" smtClean="0"/>
              <a:t>Informacje o projekcie</a:t>
            </a:r>
            <a:r>
              <a:rPr lang="pl-PL" sz="3600" b="1" dirty="0"/>
              <a:t>: </a:t>
            </a:r>
            <a:r>
              <a:rPr lang="pl-PL" sz="3600" dirty="0">
                <a:hlinkClick r:id="rId3"/>
              </a:rPr>
              <a:t>https://</a:t>
            </a:r>
            <a:r>
              <a:rPr lang="pl-PL" sz="3600" dirty="0" smtClean="0">
                <a:hlinkClick r:id="rId3"/>
              </a:rPr>
              <a:t>tiny.pl/css62</a:t>
            </a:r>
            <a:r>
              <a:rPr lang="pl-PL" sz="3600" dirty="0" smtClean="0"/>
              <a:t/>
            </a:r>
            <a:br>
              <a:rPr lang="pl-PL" sz="3600" dirty="0" smtClean="0"/>
            </a:br>
            <a:r>
              <a:rPr lang="pl-PL" sz="3600" b="1" dirty="0" smtClean="0"/>
              <a:t>Gdzie znajdziesz zasoby na Zintegrowanej </a:t>
            </a:r>
            <a:r>
              <a:rPr lang="pl-PL" sz="3600" b="1" dirty="0"/>
              <a:t>Platformie Edukacyjnej</a:t>
            </a:r>
            <a:r>
              <a:rPr lang="pl-PL" sz="3600" b="1" dirty="0" smtClean="0"/>
              <a:t>?:  </a:t>
            </a:r>
            <a:r>
              <a:rPr lang="pl-PL" sz="3600" dirty="0" smtClean="0">
                <a:hlinkClick r:id="rId4"/>
              </a:rPr>
              <a:t>https</a:t>
            </a:r>
            <a:r>
              <a:rPr lang="pl-PL" sz="3600" dirty="0">
                <a:hlinkClick r:id="rId4"/>
              </a:rPr>
              <a:t>://</a:t>
            </a:r>
            <a:r>
              <a:rPr lang="pl-PL" sz="3600" dirty="0" smtClean="0">
                <a:hlinkClick r:id="rId4"/>
              </a:rPr>
              <a:t>tiny.pl/d7h5p</a:t>
            </a:r>
            <a:r>
              <a:rPr lang="pl-PL" sz="3600" dirty="0" smtClean="0"/>
              <a:t> </a:t>
            </a:r>
            <a:endParaRPr lang="pl-PL" sz="3600" dirty="0"/>
          </a:p>
        </p:txBody>
      </p:sp>
      <p:pic>
        <p:nvPicPr>
          <p:cNvPr id="3" name="Obraz 2"/>
          <p:cNvPicPr>
            <a:picLocks noChangeAspect="1"/>
          </p:cNvPicPr>
          <p:nvPr/>
        </p:nvPicPr>
        <p:blipFill>
          <a:blip r:embed="rId5"/>
          <a:stretch>
            <a:fillRect/>
          </a:stretch>
        </p:blipFill>
        <p:spPr>
          <a:xfrm>
            <a:off x="5715472" y="5879119"/>
            <a:ext cx="6273328" cy="847417"/>
          </a:xfrm>
          <a:prstGeom prst="rect">
            <a:avLst/>
          </a:prstGeom>
        </p:spPr>
      </p:pic>
    </p:spTree>
    <p:extLst>
      <p:ext uri="{BB962C8B-B14F-4D97-AF65-F5344CB8AC3E}">
        <p14:creationId xmlns:p14="http://schemas.microsoft.com/office/powerpoint/2010/main" val="3138755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78C726FA-4E63-CE7F-E5C9-09F1B5E3387F}"/>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54423C66-6160-BAC0-0828-CE263B1B1024}"/>
              </a:ext>
            </a:extLst>
          </p:cNvPr>
          <p:cNvSpPr>
            <a:spLocks noGrp="1"/>
          </p:cNvSpPr>
          <p:nvPr>
            <p:ph type="title"/>
          </p:nvPr>
        </p:nvSpPr>
        <p:spPr/>
        <p:txBody>
          <a:bodyPr/>
          <a:lstStyle/>
          <a:p>
            <a:r>
              <a:rPr lang="pl-PL" dirty="0"/>
              <a:t>Czym jest sztuczna inteligencja?</a:t>
            </a:r>
          </a:p>
        </p:txBody>
      </p:sp>
      <p:sp>
        <p:nvSpPr>
          <p:cNvPr id="7" name="pole tekstowe 6">
            <a:extLst>
              <a:ext uri="{FF2B5EF4-FFF2-40B4-BE49-F238E27FC236}">
                <a16:creationId xmlns:a16="http://schemas.microsoft.com/office/drawing/2014/main" xmlns="" id="{E983E5F4-77B4-173D-CB14-9482830DB156}"/>
              </a:ext>
            </a:extLst>
          </p:cNvPr>
          <p:cNvSpPr txBox="1"/>
          <p:nvPr/>
        </p:nvSpPr>
        <p:spPr>
          <a:xfrm>
            <a:off x="666750" y="1690688"/>
            <a:ext cx="8274050" cy="3970318"/>
          </a:xfrm>
          <a:prstGeom prst="rect">
            <a:avLst/>
          </a:prstGeom>
          <a:noFill/>
        </p:spPr>
        <p:txBody>
          <a:bodyPr wrap="square">
            <a:spAutoFit/>
          </a:bodyPr>
          <a:lstStyle/>
          <a:p>
            <a:r>
              <a:rPr lang="pl-PL" b="0" i="0" dirty="0">
                <a:solidFill>
                  <a:srgbClr val="0D0D0D"/>
                </a:solidFill>
                <a:effectLst/>
              </a:rPr>
              <a:t>Sztuczna inteligencja (SI) to obszar informatyki, który zajmuje się tworzeniem systemów komputerowych zdolnych do wykonywania zadań, które normalnie wymagają ludzkiej inteligencji. </a:t>
            </a:r>
          </a:p>
          <a:p>
            <a:endParaRPr lang="pl-PL" dirty="0">
              <a:solidFill>
                <a:srgbClr val="0D0D0D"/>
              </a:solidFill>
            </a:endParaRPr>
          </a:p>
          <a:p>
            <a:r>
              <a:rPr lang="pl-PL" b="0" i="0" dirty="0">
                <a:solidFill>
                  <a:srgbClr val="0D0D0D"/>
                </a:solidFill>
                <a:effectLst/>
              </a:rPr>
              <a:t>SI wykorzystuje algorytmy i modele matematyczne do analizy danych, uczenia maszynowego, przetwarzania języka naturalnego itp. W kontekście edukacji, sztuczna inteligencja może być pomocna nauczycielom na kilka sposobów. Może dostarczać spersonalizowane materiały edukacyjne, odpowiadające indywidualnym potrzebom uczniów, umożliwiając im naukę w tempie, które odpowiada ich zdolnościom i preferencjom.</a:t>
            </a:r>
          </a:p>
          <a:p>
            <a:endParaRPr lang="pl-PL" dirty="0">
              <a:solidFill>
                <a:srgbClr val="0D0D0D"/>
              </a:solidFill>
            </a:endParaRPr>
          </a:p>
          <a:p>
            <a:r>
              <a:rPr lang="pl-PL" b="0" i="0" dirty="0">
                <a:solidFill>
                  <a:srgbClr val="0D0D0D"/>
                </a:solidFill>
                <a:effectLst/>
              </a:rPr>
              <a:t>Może również wspierać nauczycieli w tworzeniu lepszych planów lekcji, proponując zasoby, narzędzia i strategie dydaktyczne dostosowane do konkretnych celów nauczania. </a:t>
            </a:r>
            <a:endParaRPr lang="pl-PL" sz="1400" dirty="0"/>
          </a:p>
        </p:txBody>
      </p:sp>
      <p:sp>
        <p:nvSpPr>
          <p:cNvPr id="8" name="Tytuł 1">
            <a:extLst>
              <a:ext uri="{FF2B5EF4-FFF2-40B4-BE49-F238E27FC236}">
                <a16:creationId xmlns:a16="http://schemas.microsoft.com/office/drawing/2014/main" xmlns="" id="{22CC4B6D-4256-6A85-DA39-DACD6B2B98D1}"/>
              </a:ext>
            </a:extLst>
          </p:cNvPr>
          <p:cNvSpPr txBox="1">
            <a:spLocks/>
          </p:cNvSpPr>
          <p:nvPr/>
        </p:nvSpPr>
        <p:spPr>
          <a:xfrm>
            <a:off x="8267700" y="-191493"/>
            <a:ext cx="1624594" cy="3229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5000" dirty="0"/>
              <a:t>?</a:t>
            </a:r>
          </a:p>
        </p:txBody>
      </p:sp>
      <p:pic>
        <p:nvPicPr>
          <p:cNvPr id="6" name="Obraz 5"/>
          <p:cNvPicPr/>
          <p:nvPr/>
        </p:nvPicPr>
        <p:blipFill>
          <a:blip r:embed="rId3">
            <a:extLst>
              <a:ext uri="{28A0092B-C50C-407E-A947-70E740481C1C}">
                <a14:useLocalDpi xmlns:a14="http://schemas.microsoft.com/office/drawing/2010/main" val="0"/>
              </a:ext>
            </a:extLst>
          </a:blip>
          <a:srcRect/>
          <a:stretch>
            <a:fillRect/>
          </a:stretch>
        </p:blipFill>
        <p:spPr bwMode="auto">
          <a:xfrm>
            <a:off x="5624944" y="5852499"/>
            <a:ext cx="6275320" cy="847133"/>
          </a:xfrm>
          <a:prstGeom prst="rect">
            <a:avLst/>
          </a:prstGeom>
          <a:noFill/>
        </p:spPr>
      </p:pic>
    </p:spTree>
    <p:extLst>
      <p:ext uri="{BB962C8B-B14F-4D97-AF65-F5344CB8AC3E}">
        <p14:creationId xmlns:p14="http://schemas.microsoft.com/office/powerpoint/2010/main" val="163574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F51FB80-CFA0-2E31-0A8F-590A9FEB7E88}"/>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2D96A474-BF24-5295-05A4-DB4B62BC618D}"/>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2E6B12D8-5337-F2A4-2C0F-20B3300AD889}"/>
              </a:ext>
            </a:extLst>
          </p:cNvPr>
          <p:cNvSpPr>
            <a:spLocks noGrp="1"/>
          </p:cNvSpPr>
          <p:nvPr>
            <p:ph type="title"/>
          </p:nvPr>
        </p:nvSpPr>
        <p:spPr>
          <a:xfrm>
            <a:off x="666750" y="365125"/>
            <a:ext cx="10687050" cy="1325563"/>
          </a:xfrm>
        </p:spPr>
        <p:txBody>
          <a:bodyPr/>
          <a:lstStyle/>
          <a:p>
            <a:r>
              <a:rPr lang="pl-PL" dirty="0"/>
              <a:t>Nasze zadanie!</a:t>
            </a:r>
          </a:p>
        </p:txBody>
      </p:sp>
      <p:sp>
        <p:nvSpPr>
          <p:cNvPr id="7" name="pole tekstowe 6">
            <a:extLst>
              <a:ext uri="{FF2B5EF4-FFF2-40B4-BE49-F238E27FC236}">
                <a16:creationId xmlns:a16="http://schemas.microsoft.com/office/drawing/2014/main" xmlns="" id="{5688B35B-F649-871C-DB74-8A9ACF3B8475}"/>
              </a:ext>
            </a:extLst>
          </p:cNvPr>
          <p:cNvSpPr txBox="1"/>
          <p:nvPr/>
        </p:nvSpPr>
        <p:spPr>
          <a:xfrm>
            <a:off x="588917" y="1466079"/>
            <a:ext cx="8529501" cy="2308324"/>
          </a:xfrm>
          <a:prstGeom prst="rect">
            <a:avLst/>
          </a:prstGeom>
          <a:noFill/>
        </p:spPr>
        <p:txBody>
          <a:bodyPr wrap="square">
            <a:spAutoFit/>
          </a:bodyPr>
          <a:lstStyle/>
          <a:p>
            <a:r>
              <a:rPr lang="pl-PL" i="0" dirty="0">
                <a:solidFill>
                  <a:srgbClr val="0D0D0D"/>
                </a:solidFill>
                <a:effectLst/>
                <a:latin typeface="Calibri "/>
              </a:rPr>
              <a:t>Dziś na podstawie jednego z projektów interdyscyplinarnych do przyrody </a:t>
            </a:r>
            <a:r>
              <a:rPr lang="pl-PL" i="0" dirty="0" smtClean="0">
                <a:solidFill>
                  <a:srgbClr val="0D0D0D"/>
                </a:solidFill>
                <a:effectLst/>
                <a:latin typeface="Calibri "/>
              </a:rPr>
              <a:t>umieszczonych </a:t>
            </a:r>
            <a:r>
              <a:rPr lang="pl-PL" i="0" dirty="0">
                <a:solidFill>
                  <a:srgbClr val="0D0D0D"/>
                </a:solidFill>
                <a:effectLst/>
                <a:latin typeface="Calibri "/>
              </a:rPr>
              <a:t>na </a:t>
            </a:r>
            <a:r>
              <a:rPr lang="pl-PL" i="0" dirty="0" smtClean="0">
                <a:solidFill>
                  <a:srgbClr val="0D0D0D"/>
                </a:solidFill>
                <a:effectLst/>
                <a:latin typeface="Calibri "/>
              </a:rPr>
              <a:t>Zintegrowanej Platformie Edukacyjnej (ZPE), </a:t>
            </a:r>
            <a:r>
              <a:rPr lang="pl-PL" i="0" dirty="0">
                <a:solidFill>
                  <a:srgbClr val="0D0D0D"/>
                </a:solidFill>
                <a:effectLst/>
                <a:latin typeface="Calibri "/>
              </a:rPr>
              <a:t>wygenerujemy przy pomocy sztucznej inteligencji materiały graficzne dla nauczyciela, które pomogą mu zrealizować zajęcia. Wykorzystamy do tego graficzny model sztucznej inteligencji, który wygeneruje grafiki potrzebne do realizacji zadania. Wykorzystując najpopularniejszy na świecie model tekstowy, czyli </a:t>
            </a:r>
            <a:r>
              <a:rPr lang="pl-PL" i="0" dirty="0" err="1">
                <a:solidFill>
                  <a:srgbClr val="0D0D0D"/>
                </a:solidFill>
                <a:effectLst/>
                <a:latin typeface="Calibri "/>
              </a:rPr>
              <a:t>ChatGPT</a:t>
            </a:r>
            <a:r>
              <a:rPr lang="pl-PL" i="0" dirty="0">
                <a:solidFill>
                  <a:srgbClr val="0D0D0D"/>
                </a:solidFill>
                <a:effectLst/>
                <a:latin typeface="Calibri "/>
              </a:rPr>
              <a:t>, któr</a:t>
            </a:r>
            <a:r>
              <a:rPr lang="pl-PL" dirty="0">
                <a:solidFill>
                  <a:srgbClr val="0D0D0D"/>
                </a:solidFill>
                <a:latin typeface="Calibri "/>
              </a:rPr>
              <a:t>y jest składową usługi Microsoft </a:t>
            </a:r>
            <a:r>
              <a:rPr lang="pl-PL" dirty="0" err="1">
                <a:solidFill>
                  <a:srgbClr val="0D0D0D"/>
                </a:solidFill>
                <a:latin typeface="Calibri "/>
              </a:rPr>
              <a:t>Copilot</a:t>
            </a:r>
            <a:r>
              <a:rPr lang="pl-PL" i="0" dirty="0">
                <a:solidFill>
                  <a:srgbClr val="0D0D0D"/>
                </a:solidFill>
                <a:effectLst/>
                <a:latin typeface="Calibri "/>
              </a:rPr>
              <a:t> przygotujemy scenariusz rozmowy z przybyszem z innej planety, który jest fragmentem realizacji tego projektu. </a:t>
            </a:r>
            <a:endParaRPr lang="pl-PL" dirty="0">
              <a:latin typeface="Calibri "/>
            </a:endParaRPr>
          </a:p>
        </p:txBody>
      </p:sp>
      <p:sp>
        <p:nvSpPr>
          <p:cNvPr id="8" name="Tytuł 1">
            <a:extLst>
              <a:ext uri="{FF2B5EF4-FFF2-40B4-BE49-F238E27FC236}">
                <a16:creationId xmlns:a16="http://schemas.microsoft.com/office/drawing/2014/main" xmlns="" id="{FA1E0BCA-6ED4-D186-50A6-B76759B3EF9A}"/>
              </a:ext>
            </a:extLst>
          </p:cNvPr>
          <p:cNvSpPr txBox="1">
            <a:spLocks/>
          </p:cNvSpPr>
          <p:nvPr/>
        </p:nvSpPr>
        <p:spPr>
          <a:xfrm>
            <a:off x="8267700" y="-191493"/>
            <a:ext cx="1624594" cy="3229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5000" dirty="0" smtClean="0"/>
              <a:t>!</a:t>
            </a:r>
            <a:endParaRPr lang="pl-PL" sz="15000" dirty="0"/>
          </a:p>
        </p:txBody>
      </p:sp>
      <p:sp>
        <p:nvSpPr>
          <p:cNvPr id="3" name="pole tekstowe 2">
            <a:extLst>
              <a:ext uri="{FF2B5EF4-FFF2-40B4-BE49-F238E27FC236}">
                <a16:creationId xmlns:a16="http://schemas.microsoft.com/office/drawing/2014/main" xmlns="" id="{8F8AF0AC-E62C-6F07-7E54-6F3B35ACEE76}"/>
              </a:ext>
            </a:extLst>
          </p:cNvPr>
          <p:cNvSpPr txBox="1"/>
          <p:nvPr/>
        </p:nvSpPr>
        <p:spPr>
          <a:xfrm>
            <a:off x="666750" y="4139310"/>
            <a:ext cx="7600950" cy="1200329"/>
          </a:xfrm>
          <a:prstGeom prst="rect">
            <a:avLst/>
          </a:prstGeom>
          <a:noFill/>
        </p:spPr>
        <p:txBody>
          <a:bodyPr wrap="square">
            <a:spAutoFit/>
          </a:bodyPr>
          <a:lstStyle/>
          <a:p>
            <a:pPr algn="just"/>
            <a:r>
              <a:rPr lang="pl-PL" b="1" i="0" dirty="0">
                <a:solidFill>
                  <a:srgbClr val="0D0D0D"/>
                </a:solidFill>
                <a:effectLst/>
                <a:latin typeface="Calibri "/>
              </a:rPr>
              <a:t>Narzędzia potrzebne do realizacji zadania:</a:t>
            </a:r>
          </a:p>
          <a:p>
            <a:pPr marL="742950" lvl="1" indent="-285750" algn="just">
              <a:buFont typeface="Arial" panose="020B0604020202020204" pitchFamily="34" charset="0"/>
              <a:buChar char="•"/>
            </a:pPr>
            <a:r>
              <a:rPr lang="pl-PL" i="0" dirty="0">
                <a:solidFill>
                  <a:srgbClr val="0D0D0D"/>
                </a:solidFill>
                <a:effectLst/>
                <a:latin typeface="Calibri "/>
              </a:rPr>
              <a:t>Zintegrowana Platforma Edukacyjna</a:t>
            </a:r>
          </a:p>
          <a:p>
            <a:pPr marL="742950" lvl="1" indent="-285750" algn="just">
              <a:buFont typeface="Arial" panose="020B0604020202020204" pitchFamily="34" charset="0"/>
              <a:buChar char="•"/>
            </a:pPr>
            <a:r>
              <a:rPr lang="pl-PL" dirty="0">
                <a:solidFill>
                  <a:srgbClr val="0D0D0D"/>
                </a:solidFill>
                <a:latin typeface="Calibri "/>
              </a:rPr>
              <a:t>Przeglądarka Microsoft Edge</a:t>
            </a:r>
          </a:p>
          <a:p>
            <a:pPr marL="742950" lvl="1" indent="-285750" algn="just">
              <a:buFont typeface="Arial" panose="020B0604020202020204" pitchFamily="34" charset="0"/>
              <a:buChar char="•"/>
            </a:pPr>
            <a:r>
              <a:rPr lang="pl-PL" dirty="0">
                <a:solidFill>
                  <a:srgbClr val="0D0D0D"/>
                </a:solidFill>
                <a:latin typeface="Calibri "/>
              </a:rPr>
              <a:t>Usługa </a:t>
            </a:r>
            <a:r>
              <a:rPr lang="pl-PL" dirty="0" err="1">
                <a:solidFill>
                  <a:srgbClr val="0D0D0D"/>
                </a:solidFill>
                <a:latin typeface="Calibri "/>
              </a:rPr>
              <a:t>Copilot</a:t>
            </a:r>
            <a:endParaRPr lang="pl-PL" dirty="0">
              <a:solidFill>
                <a:srgbClr val="0D0D0D"/>
              </a:solidFill>
              <a:latin typeface="Calibri "/>
            </a:endParaRPr>
          </a:p>
        </p:txBody>
      </p:sp>
      <p:pic>
        <p:nvPicPr>
          <p:cNvPr id="4" name="Obraz 3"/>
          <p:cNvPicPr>
            <a:picLocks noChangeAspect="1"/>
          </p:cNvPicPr>
          <p:nvPr/>
        </p:nvPicPr>
        <p:blipFill>
          <a:blip r:embed="rId3"/>
          <a:stretch>
            <a:fillRect/>
          </a:stretch>
        </p:blipFill>
        <p:spPr>
          <a:xfrm>
            <a:off x="5741724" y="5845528"/>
            <a:ext cx="6273328" cy="847417"/>
          </a:xfrm>
          <a:prstGeom prst="rect">
            <a:avLst/>
          </a:prstGeom>
        </p:spPr>
      </p:pic>
    </p:spTree>
    <p:extLst>
      <p:ext uri="{BB962C8B-B14F-4D97-AF65-F5344CB8AC3E}">
        <p14:creationId xmlns:p14="http://schemas.microsoft.com/office/powerpoint/2010/main" val="3243923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C1E440-3AE5-7F80-E954-A3E63D939D64}"/>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023272E2-986F-0666-3F4A-057DC3322B09}"/>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373B0AFE-D991-BA69-A1B3-633CAE21E8FE}"/>
              </a:ext>
            </a:extLst>
          </p:cNvPr>
          <p:cNvSpPr>
            <a:spLocks noGrp="1"/>
          </p:cNvSpPr>
          <p:nvPr>
            <p:ph type="title"/>
          </p:nvPr>
        </p:nvSpPr>
        <p:spPr>
          <a:xfrm>
            <a:off x="282962" y="471200"/>
            <a:ext cx="8586718" cy="1158026"/>
          </a:xfrm>
        </p:spPr>
        <p:txBody>
          <a:bodyPr>
            <a:normAutofit fontScale="90000"/>
          </a:bodyPr>
          <a:lstStyle/>
          <a:p>
            <a:r>
              <a:rPr lang="pl-PL" dirty="0"/>
              <a:t>Czym jest Zintegrowana Platforma Edukacyjna?</a:t>
            </a:r>
          </a:p>
        </p:txBody>
      </p:sp>
      <p:sp>
        <p:nvSpPr>
          <p:cNvPr id="7" name="pole tekstowe 6">
            <a:extLst>
              <a:ext uri="{FF2B5EF4-FFF2-40B4-BE49-F238E27FC236}">
                <a16:creationId xmlns:a16="http://schemas.microsoft.com/office/drawing/2014/main" xmlns="" id="{6ADFB7CD-1729-C69A-C47A-8ADE6A0C9566}"/>
              </a:ext>
            </a:extLst>
          </p:cNvPr>
          <p:cNvSpPr txBox="1"/>
          <p:nvPr/>
        </p:nvSpPr>
        <p:spPr>
          <a:xfrm>
            <a:off x="4314827" y="2343715"/>
            <a:ext cx="7600950" cy="3677930"/>
          </a:xfrm>
          <a:prstGeom prst="rect">
            <a:avLst/>
          </a:prstGeom>
          <a:noFill/>
        </p:spPr>
        <p:txBody>
          <a:bodyPr wrap="square">
            <a:spAutoFit/>
          </a:bodyPr>
          <a:lstStyle/>
          <a:p>
            <a:pPr algn="just"/>
            <a:r>
              <a:rPr lang="pl-PL" sz="1300" b="0" i="0" dirty="0">
                <a:solidFill>
                  <a:srgbClr val="1B1B1B"/>
                </a:solidFill>
                <a:effectLst/>
                <a:latin typeface="Calibri "/>
              </a:rPr>
              <a:t>Zintegrowana Platforma Edukacyjna (ZPE) przeznaczona </a:t>
            </a:r>
          </a:p>
          <a:p>
            <a:pPr algn="just"/>
            <a:r>
              <a:rPr lang="pl-PL" sz="1300" b="0" i="0" dirty="0">
                <a:solidFill>
                  <a:srgbClr val="1B1B1B"/>
                </a:solidFill>
                <a:effectLst/>
                <a:latin typeface="Calibri "/>
              </a:rPr>
              <a:t>jest dla nauczycieli, uczniów oraz rodziców, którzy chcą </a:t>
            </a:r>
          </a:p>
          <a:p>
            <a:pPr algn="just"/>
            <a:r>
              <a:rPr lang="pl-PL" sz="1300" b="0" i="0" dirty="0">
                <a:solidFill>
                  <a:srgbClr val="1B1B1B"/>
                </a:solidFill>
                <a:effectLst/>
                <a:latin typeface="Calibri "/>
              </a:rPr>
              <a:t>wesprzeć swoje dzieci w nauce. Oferuje nieodpłatnie </a:t>
            </a:r>
          </a:p>
          <a:p>
            <a:pPr algn="just"/>
            <a:r>
              <a:rPr lang="pl-PL" sz="1300" b="0" i="0" dirty="0">
                <a:solidFill>
                  <a:srgbClr val="1B1B1B"/>
                </a:solidFill>
                <a:effectLst/>
                <a:latin typeface="Calibri "/>
              </a:rPr>
              <a:t>materiały edukacyjne z zakresu podstawy programowej </a:t>
            </a:r>
          </a:p>
          <a:p>
            <a:pPr algn="just"/>
            <a:r>
              <a:rPr lang="pl-PL" sz="1300" b="0" i="0" dirty="0">
                <a:solidFill>
                  <a:srgbClr val="1B1B1B"/>
                </a:solidFill>
                <a:effectLst/>
                <a:latin typeface="Calibri "/>
              </a:rPr>
              <a:t>nauczania ogólnego oraz zawodowego od pierwszej </a:t>
            </a:r>
          </a:p>
          <a:p>
            <a:pPr algn="just"/>
            <a:r>
              <a:rPr lang="pl-PL" sz="1300" b="0" i="0" dirty="0">
                <a:solidFill>
                  <a:srgbClr val="1B1B1B"/>
                </a:solidFill>
                <a:effectLst/>
                <a:latin typeface="Calibri "/>
              </a:rPr>
              <a:t>klasy szkoły podstawowej aż do ostatniej </a:t>
            </a:r>
          </a:p>
          <a:p>
            <a:pPr algn="just"/>
            <a:r>
              <a:rPr lang="pl-PL" sz="1300" b="0" i="0" dirty="0">
                <a:solidFill>
                  <a:srgbClr val="1B1B1B"/>
                </a:solidFill>
                <a:effectLst/>
                <a:latin typeface="Calibri "/>
              </a:rPr>
              <a:t>klasy szkoły ponadpodstawowej. </a:t>
            </a:r>
          </a:p>
          <a:p>
            <a:pPr algn="just"/>
            <a:endParaRPr lang="pl-PL" sz="1300" dirty="0">
              <a:solidFill>
                <a:srgbClr val="1B1B1B"/>
              </a:solidFill>
              <a:latin typeface="Calibri "/>
            </a:endParaRPr>
          </a:p>
          <a:p>
            <a:pPr algn="just"/>
            <a:r>
              <a:rPr lang="pl-PL" sz="1300" b="0" i="0" dirty="0">
                <a:solidFill>
                  <a:srgbClr val="1B1B1B"/>
                </a:solidFill>
                <a:effectLst/>
                <a:latin typeface="Calibri "/>
              </a:rPr>
              <a:t>Znajdują się również na niej gotowe </a:t>
            </a:r>
            <a:r>
              <a:rPr lang="pl-PL" sz="1300" b="0" i="0" dirty="0">
                <a:solidFill>
                  <a:srgbClr val="1B1B1B"/>
                </a:solidFill>
                <a:effectLst/>
                <a:latin typeface="Calibri "/>
                <a:hlinkClick r:id="rId3"/>
              </a:rPr>
              <a:t>zestawy narzędzi </a:t>
            </a:r>
          </a:p>
          <a:p>
            <a:pPr algn="just"/>
            <a:r>
              <a:rPr lang="pl-PL" sz="1300" b="0" i="0" dirty="0">
                <a:solidFill>
                  <a:srgbClr val="1B1B1B"/>
                </a:solidFill>
                <a:effectLst/>
                <a:latin typeface="Calibri "/>
                <a:hlinkClick r:id="rId3"/>
              </a:rPr>
              <a:t>edukacyjnych</a:t>
            </a:r>
            <a:r>
              <a:rPr lang="pl-PL" sz="1300" b="0" i="0" dirty="0">
                <a:solidFill>
                  <a:srgbClr val="1B1B1B"/>
                </a:solidFill>
                <a:effectLst/>
                <a:latin typeface="Calibri "/>
              </a:rPr>
              <a:t>, gdzie na podstawie jednego z nich </a:t>
            </a:r>
          </a:p>
          <a:p>
            <a:pPr algn="just"/>
            <a:r>
              <a:rPr lang="pl-PL" sz="1300" dirty="0">
                <a:solidFill>
                  <a:srgbClr val="1B1B1B"/>
                </a:solidFill>
                <a:latin typeface="Calibri "/>
              </a:rPr>
              <a:t>Został przygotowany ten pomysł na </a:t>
            </a:r>
            <a:r>
              <a:rPr lang="pl-PL" sz="1300" dirty="0" smtClean="0">
                <a:solidFill>
                  <a:srgbClr val="1B1B1B"/>
                </a:solidFill>
                <a:latin typeface="Calibri "/>
              </a:rPr>
              <a:t>lekcję.</a:t>
            </a:r>
            <a:endParaRPr lang="pl-PL" sz="1300" b="0" i="0" dirty="0">
              <a:solidFill>
                <a:srgbClr val="1B1B1B"/>
              </a:solidFill>
              <a:effectLst/>
              <a:latin typeface="Calibri "/>
            </a:endParaRPr>
          </a:p>
          <a:p>
            <a:pPr algn="just"/>
            <a:endParaRPr lang="pl-PL" sz="1300" dirty="0">
              <a:solidFill>
                <a:srgbClr val="1B1B1B"/>
              </a:solidFill>
              <a:latin typeface="Calibri "/>
            </a:endParaRPr>
          </a:p>
          <a:p>
            <a:pPr algn="just"/>
            <a:endParaRPr lang="pl-PL" sz="1300" b="0" i="0" dirty="0">
              <a:solidFill>
                <a:srgbClr val="1B1B1B"/>
              </a:solidFill>
              <a:effectLst/>
              <a:latin typeface="Calibri "/>
            </a:endParaRPr>
          </a:p>
          <a:p>
            <a:pPr algn="just"/>
            <a:r>
              <a:rPr lang="pl-PL" sz="1300" b="0" i="0" dirty="0">
                <a:solidFill>
                  <a:srgbClr val="1B1B1B"/>
                </a:solidFill>
                <a:effectLst/>
                <a:latin typeface="Calibri "/>
              </a:rPr>
              <a:t>ZPE dostępna jest pod adresem </a:t>
            </a:r>
            <a:r>
              <a:rPr lang="pl-PL" sz="1300" b="0" i="0" u="sng" dirty="0">
                <a:solidFill>
                  <a:srgbClr val="0052A5"/>
                </a:solidFill>
                <a:effectLst/>
                <a:latin typeface="Calibri "/>
                <a:hlinkClick r:id="rId4"/>
              </a:rPr>
              <a:t>https://zpe.gov.pl/</a:t>
            </a:r>
            <a:r>
              <a:rPr lang="pl-PL" sz="1300" b="0" i="0" dirty="0">
                <a:solidFill>
                  <a:srgbClr val="1B1B1B"/>
                </a:solidFill>
                <a:effectLst/>
                <a:latin typeface="Calibri "/>
              </a:rPr>
              <a:t> </a:t>
            </a:r>
          </a:p>
          <a:p>
            <a:pPr algn="just"/>
            <a:endParaRPr lang="pl-PL" sz="1300" b="0" i="0" dirty="0">
              <a:solidFill>
                <a:srgbClr val="1B1B1B"/>
              </a:solidFill>
              <a:effectLst/>
              <a:latin typeface="Calibri "/>
            </a:endParaRPr>
          </a:p>
          <a:p>
            <a:pPr algn="just"/>
            <a:r>
              <a:rPr lang="pl-PL" sz="1300" dirty="0">
                <a:solidFill>
                  <a:srgbClr val="1B1B1B"/>
                </a:solidFill>
                <a:latin typeface="Calibri "/>
              </a:rPr>
              <a:t>Zestawy Narzędzi Edukacyjnych dostępne są pod adresem </a:t>
            </a:r>
          </a:p>
          <a:p>
            <a:pPr algn="just"/>
            <a:r>
              <a:rPr lang="pl-PL" sz="1300" dirty="0">
                <a:latin typeface="Calibri "/>
                <a:hlinkClick r:id="rId5"/>
              </a:rPr>
              <a:t>https://zpe.gov.pl/a/zestawy-narzedzi-edukacyjnych/</a:t>
            </a:r>
            <a:endParaRPr lang="pl-PL" sz="1300" dirty="0">
              <a:latin typeface="Calibri "/>
            </a:endParaRPr>
          </a:p>
          <a:p>
            <a:pPr algn="just"/>
            <a:endParaRPr lang="pl-PL" sz="1200" dirty="0">
              <a:latin typeface="Calibri "/>
            </a:endParaRPr>
          </a:p>
        </p:txBody>
      </p:sp>
      <p:sp>
        <p:nvSpPr>
          <p:cNvPr id="8" name="Tytuł 1">
            <a:extLst>
              <a:ext uri="{FF2B5EF4-FFF2-40B4-BE49-F238E27FC236}">
                <a16:creationId xmlns:a16="http://schemas.microsoft.com/office/drawing/2014/main" xmlns="" id="{0434A81F-0251-04B2-580C-23F702A9BB17}"/>
              </a:ext>
            </a:extLst>
          </p:cNvPr>
          <p:cNvSpPr txBox="1">
            <a:spLocks/>
          </p:cNvSpPr>
          <p:nvPr/>
        </p:nvSpPr>
        <p:spPr>
          <a:xfrm>
            <a:off x="8677275" y="-191493"/>
            <a:ext cx="1624594" cy="3229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5000" dirty="0"/>
              <a:t>?</a:t>
            </a:r>
          </a:p>
        </p:txBody>
      </p:sp>
      <p:pic>
        <p:nvPicPr>
          <p:cNvPr id="4" name="Obraz 3" descr="Zrzut ekranu ze Zintegrowanej Platformy Edukacyjnej">
            <a:extLst>
              <a:ext uri="{FF2B5EF4-FFF2-40B4-BE49-F238E27FC236}">
                <a16:creationId xmlns:a16="http://schemas.microsoft.com/office/drawing/2014/main" xmlns="" id="{2AFCBBB0-33EF-4E3F-3EE2-EE911ED004FF}"/>
              </a:ext>
            </a:extLst>
          </p:cNvPr>
          <p:cNvPicPr>
            <a:picLocks noChangeAspect="1"/>
          </p:cNvPicPr>
          <p:nvPr/>
        </p:nvPicPr>
        <p:blipFill>
          <a:blip r:embed="rId6"/>
          <a:stretch>
            <a:fillRect/>
          </a:stretch>
        </p:blipFill>
        <p:spPr>
          <a:xfrm>
            <a:off x="276223" y="1779457"/>
            <a:ext cx="4038604" cy="4789141"/>
          </a:xfrm>
          <a:prstGeom prst="rect">
            <a:avLst/>
          </a:prstGeom>
        </p:spPr>
      </p:pic>
      <p:pic>
        <p:nvPicPr>
          <p:cNvPr id="3" name="Obraz 2"/>
          <p:cNvPicPr>
            <a:picLocks noChangeAspect="1"/>
          </p:cNvPicPr>
          <p:nvPr/>
        </p:nvPicPr>
        <p:blipFill>
          <a:blip r:embed="rId7"/>
          <a:stretch>
            <a:fillRect/>
          </a:stretch>
        </p:blipFill>
        <p:spPr>
          <a:xfrm>
            <a:off x="5780561" y="5936551"/>
            <a:ext cx="6273328" cy="847417"/>
          </a:xfrm>
          <a:prstGeom prst="rect">
            <a:avLst/>
          </a:prstGeom>
        </p:spPr>
      </p:pic>
    </p:spTree>
    <p:extLst>
      <p:ext uri="{BB962C8B-B14F-4D97-AF65-F5344CB8AC3E}">
        <p14:creationId xmlns:p14="http://schemas.microsoft.com/office/powerpoint/2010/main" val="7645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7CC995-4EC6-C875-9E49-BAE68AFFC79E}"/>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E28C91A1-EB59-7436-F01E-371CEB82DC76}"/>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869BEDB9-E160-4CD8-29BE-C3E32C13453E}"/>
              </a:ext>
            </a:extLst>
          </p:cNvPr>
          <p:cNvSpPr>
            <a:spLocks noGrp="1"/>
          </p:cNvSpPr>
          <p:nvPr>
            <p:ph type="title"/>
          </p:nvPr>
        </p:nvSpPr>
        <p:spPr/>
        <p:txBody>
          <a:bodyPr/>
          <a:lstStyle/>
          <a:p>
            <a:r>
              <a:rPr lang="pl-PL" dirty="0"/>
              <a:t>Jak szukać materiałów?</a:t>
            </a:r>
          </a:p>
        </p:txBody>
      </p:sp>
      <p:sp>
        <p:nvSpPr>
          <p:cNvPr id="8" name="Tytuł 1">
            <a:extLst>
              <a:ext uri="{FF2B5EF4-FFF2-40B4-BE49-F238E27FC236}">
                <a16:creationId xmlns:a16="http://schemas.microsoft.com/office/drawing/2014/main" xmlns="" id="{712E90B1-FC05-EC06-7C18-F2414DA97553}"/>
              </a:ext>
            </a:extLst>
          </p:cNvPr>
          <p:cNvSpPr txBox="1">
            <a:spLocks/>
          </p:cNvSpPr>
          <p:nvPr/>
        </p:nvSpPr>
        <p:spPr>
          <a:xfrm>
            <a:off x="8267700" y="-191493"/>
            <a:ext cx="1624594" cy="3229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5000" dirty="0"/>
              <a:t>?</a:t>
            </a:r>
          </a:p>
        </p:txBody>
      </p:sp>
      <p:sp>
        <p:nvSpPr>
          <p:cNvPr id="4" name="pole tekstowe 3">
            <a:extLst>
              <a:ext uri="{FF2B5EF4-FFF2-40B4-BE49-F238E27FC236}">
                <a16:creationId xmlns:a16="http://schemas.microsoft.com/office/drawing/2014/main" xmlns="" id="{92EC64C0-9C15-9D65-BB9A-3C27D67C144E}"/>
              </a:ext>
            </a:extLst>
          </p:cNvPr>
          <p:cNvSpPr txBox="1"/>
          <p:nvPr/>
        </p:nvSpPr>
        <p:spPr>
          <a:xfrm>
            <a:off x="838200" y="1455648"/>
            <a:ext cx="6096000" cy="1077218"/>
          </a:xfrm>
          <a:prstGeom prst="rect">
            <a:avLst/>
          </a:prstGeom>
          <a:noFill/>
        </p:spPr>
        <p:txBody>
          <a:bodyPr wrap="square">
            <a:spAutoFit/>
          </a:bodyPr>
          <a:lstStyle/>
          <a:p>
            <a:pPr algn="just"/>
            <a:r>
              <a:rPr lang="pl-PL" sz="1600" b="1" dirty="0">
                <a:solidFill>
                  <a:srgbClr val="1B1B1B"/>
                </a:solidFill>
                <a:latin typeface="Calibri "/>
              </a:rPr>
              <a:t>KROK 1</a:t>
            </a:r>
          </a:p>
          <a:p>
            <a:pPr algn="just"/>
            <a:endParaRPr lang="pl-PL" sz="1600" b="1" dirty="0">
              <a:solidFill>
                <a:srgbClr val="1B1B1B"/>
              </a:solidFill>
              <a:latin typeface="Calibri "/>
            </a:endParaRPr>
          </a:p>
          <a:p>
            <a:pPr algn="just"/>
            <a:r>
              <a:rPr lang="pl-PL" sz="1600" b="1" dirty="0">
                <a:solidFill>
                  <a:srgbClr val="1B1B1B"/>
                </a:solidFill>
                <a:latin typeface="Calibri "/>
              </a:rPr>
              <a:t>Otwórz przeglądarkę i przekopiuj lub kliknij w poniższy link:</a:t>
            </a:r>
          </a:p>
          <a:p>
            <a:pPr algn="just"/>
            <a:r>
              <a:rPr lang="pl-PL" sz="1600" b="1" dirty="0">
                <a:latin typeface="Calibri "/>
                <a:hlinkClick r:id="rId3"/>
              </a:rPr>
              <a:t>https://zpe.gov.pl/a/zestawy-narzedzi-edukacyjnych/</a:t>
            </a:r>
            <a:endParaRPr lang="pl-PL" sz="1600" b="1" dirty="0">
              <a:latin typeface="Calibri "/>
            </a:endParaRPr>
          </a:p>
        </p:txBody>
      </p:sp>
      <p:sp>
        <p:nvSpPr>
          <p:cNvPr id="10" name="pole tekstowe 9">
            <a:extLst>
              <a:ext uri="{FF2B5EF4-FFF2-40B4-BE49-F238E27FC236}">
                <a16:creationId xmlns:a16="http://schemas.microsoft.com/office/drawing/2014/main" xmlns="" id="{953698F6-BCF6-18D2-F228-D250F49D615D}"/>
              </a:ext>
            </a:extLst>
          </p:cNvPr>
          <p:cNvSpPr txBox="1"/>
          <p:nvPr/>
        </p:nvSpPr>
        <p:spPr>
          <a:xfrm>
            <a:off x="838200" y="2622857"/>
            <a:ext cx="8134350" cy="830997"/>
          </a:xfrm>
          <a:prstGeom prst="rect">
            <a:avLst/>
          </a:prstGeom>
          <a:noFill/>
        </p:spPr>
        <p:txBody>
          <a:bodyPr wrap="square">
            <a:spAutoFit/>
          </a:bodyPr>
          <a:lstStyle/>
          <a:p>
            <a:pPr algn="just"/>
            <a:r>
              <a:rPr lang="pl-PL" sz="1600" b="1" dirty="0">
                <a:solidFill>
                  <a:srgbClr val="1B1B1B"/>
                </a:solidFill>
                <a:latin typeface="Calibri "/>
              </a:rPr>
              <a:t>KROK 2</a:t>
            </a:r>
          </a:p>
          <a:p>
            <a:pPr algn="just"/>
            <a:endParaRPr lang="pl-PL" sz="1600" b="1" dirty="0">
              <a:solidFill>
                <a:srgbClr val="1B1B1B"/>
              </a:solidFill>
              <a:latin typeface="Calibri "/>
            </a:endParaRPr>
          </a:p>
          <a:p>
            <a:pPr algn="just"/>
            <a:r>
              <a:rPr lang="pl-PL" sz="1600" b="1" dirty="0">
                <a:solidFill>
                  <a:srgbClr val="1B1B1B"/>
                </a:solidFill>
                <a:latin typeface="Calibri "/>
              </a:rPr>
              <a:t>Zapoznaj się z materiałami, są one podzielone wg poziomów nauczania :</a:t>
            </a:r>
          </a:p>
        </p:txBody>
      </p:sp>
      <p:pic>
        <p:nvPicPr>
          <p:cNvPr id="13" name="Obraz 12" descr="Zrzut ekranu ze Zintegrowanej Platformy Edukacyjnej">
            <a:extLst>
              <a:ext uri="{FF2B5EF4-FFF2-40B4-BE49-F238E27FC236}">
                <a16:creationId xmlns:a16="http://schemas.microsoft.com/office/drawing/2014/main" xmlns="" id="{85412736-162D-7EE7-B696-1C1E561B4721}"/>
              </a:ext>
            </a:extLst>
          </p:cNvPr>
          <p:cNvPicPr>
            <a:picLocks noChangeAspect="1"/>
          </p:cNvPicPr>
          <p:nvPr/>
        </p:nvPicPr>
        <p:blipFill rotWithShape="1">
          <a:blip r:embed="rId4"/>
          <a:srcRect t="52950" b="10937"/>
          <a:stretch/>
        </p:blipFill>
        <p:spPr>
          <a:xfrm>
            <a:off x="0" y="3453854"/>
            <a:ext cx="6491807" cy="3105582"/>
          </a:xfrm>
          <a:prstGeom prst="rect">
            <a:avLst/>
          </a:prstGeom>
        </p:spPr>
      </p:pic>
      <p:pic>
        <p:nvPicPr>
          <p:cNvPr id="3" name="Obraz 2"/>
          <p:cNvPicPr>
            <a:picLocks noChangeAspect="1"/>
          </p:cNvPicPr>
          <p:nvPr/>
        </p:nvPicPr>
        <p:blipFill>
          <a:blip r:embed="rId5"/>
          <a:stretch>
            <a:fillRect/>
          </a:stretch>
        </p:blipFill>
        <p:spPr>
          <a:xfrm>
            <a:off x="5835886" y="5891193"/>
            <a:ext cx="6273328" cy="847417"/>
          </a:xfrm>
          <a:prstGeom prst="rect">
            <a:avLst/>
          </a:prstGeom>
        </p:spPr>
      </p:pic>
    </p:spTree>
    <p:extLst>
      <p:ext uri="{BB962C8B-B14F-4D97-AF65-F5344CB8AC3E}">
        <p14:creationId xmlns:p14="http://schemas.microsoft.com/office/powerpoint/2010/main" val="3769990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3B26DF-DDD4-8293-0ABA-121553C0DD9A}"/>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5464B07D-F7C8-5233-5E98-43A5648C9007}"/>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28A97730-14B3-49F9-EACE-8A94D4145CDE}"/>
              </a:ext>
            </a:extLst>
          </p:cNvPr>
          <p:cNvSpPr>
            <a:spLocks noGrp="1"/>
          </p:cNvSpPr>
          <p:nvPr>
            <p:ph type="title"/>
          </p:nvPr>
        </p:nvSpPr>
        <p:spPr/>
        <p:txBody>
          <a:bodyPr/>
          <a:lstStyle/>
          <a:p>
            <a:r>
              <a:rPr lang="pl-PL" dirty="0"/>
              <a:t>Wybór scenariusza zajęć</a:t>
            </a:r>
          </a:p>
        </p:txBody>
      </p:sp>
      <p:sp>
        <p:nvSpPr>
          <p:cNvPr id="4" name="pole tekstowe 3">
            <a:extLst>
              <a:ext uri="{FF2B5EF4-FFF2-40B4-BE49-F238E27FC236}">
                <a16:creationId xmlns:a16="http://schemas.microsoft.com/office/drawing/2014/main" xmlns="" id="{C81781FC-8138-AB19-06AF-03CB4D9A2D4D}"/>
              </a:ext>
            </a:extLst>
          </p:cNvPr>
          <p:cNvSpPr txBox="1"/>
          <p:nvPr/>
        </p:nvSpPr>
        <p:spPr>
          <a:xfrm>
            <a:off x="838199" y="1455648"/>
            <a:ext cx="7887790" cy="1569660"/>
          </a:xfrm>
          <a:prstGeom prst="rect">
            <a:avLst/>
          </a:prstGeom>
          <a:noFill/>
        </p:spPr>
        <p:txBody>
          <a:bodyPr wrap="square">
            <a:spAutoFit/>
          </a:bodyPr>
          <a:lstStyle/>
          <a:p>
            <a:pPr algn="just"/>
            <a:r>
              <a:rPr lang="pl-PL" sz="1600" b="1" dirty="0">
                <a:solidFill>
                  <a:srgbClr val="1B1B1B"/>
                </a:solidFill>
                <a:latin typeface="Calibri "/>
              </a:rPr>
              <a:t>KROK 3</a:t>
            </a:r>
          </a:p>
          <a:p>
            <a:pPr algn="just"/>
            <a:endParaRPr lang="pl-PL" sz="1600" b="1" dirty="0">
              <a:solidFill>
                <a:srgbClr val="1B1B1B"/>
              </a:solidFill>
              <a:latin typeface="Calibri "/>
            </a:endParaRPr>
          </a:p>
          <a:p>
            <a:pPr algn="just"/>
            <a:r>
              <a:rPr lang="pl-PL" sz="1600" b="1" dirty="0">
                <a:solidFill>
                  <a:srgbClr val="1B1B1B"/>
                </a:solidFill>
                <a:latin typeface="Calibri "/>
              </a:rPr>
              <a:t>Na potrzeby pokazania możliwości wykorzystania AI w edukacji – jako wsparcie nauczycieli wykorzystaliśmy scenariusz „</a:t>
            </a:r>
            <a:r>
              <a:rPr lang="pl-PL" sz="1600" b="1" i="1" dirty="0">
                <a:solidFill>
                  <a:srgbClr val="1B1B1B"/>
                </a:solidFill>
                <a:latin typeface="Calibri "/>
              </a:rPr>
              <a:t>(Nie)zwykłości najbliższej okolicy</a:t>
            </a:r>
            <a:r>
              <a:rPr lang="pl-PL" sz="1600" b="1" dirty="0">
                <a:solidFill>
                  <a:srgbClr val="1B1B1B"/>
                </a:solidFill>
                <a:latin typeface="Calibri "/>
              </a:rPr>
              <a:t>”. </a:t>
            </a:r>
          </a:p>
          <a:p>
            <a:pPr algn="just"/>
            <a:endParaRPr lang="pl-PL" sz="1600" b="1" dirty="0">
              <a:solidFill>
                <a:srgbClr val="1B1B1B"/>
              </a:solidFill>
              <a:latin typeface="Calibri "/>
            </a:endParaRPr>
          </a:p>
          <a:p>
            <a:pPr algn="just"/>
            <a:r>
              <a:rPr lang="pl-PL" sz="1600" b="1" dirty="0">
                <a:solidFill>
                  <a:srgbClr val="1B1B1B"/>
                </a:solidFill>
                <a:latin typeface="Calibri "/>
              </a:rPr>
              <a:t>Otworzysz go, klikając na poniższe zdjęcie. Zapoznaj się </a:t>
            </a:r>
            <a:r>
              <a:rPr lang="pl-PL" sz="1600" b="1" dirty="0" smtClean="0">
                <a:solidFill>
                  <a:srgbClr val="1B1B1B"/>
                </a:solidFill>
                <a:latin typeface="Calibri "/>
              </a:rPr>
              <a:t>ze scenariuszem</a:t>
            </a:r>
            <a:r>
              <a:rPr lang="pl-PL" sz="1600" dirty="0" smtClean="0">
                <a:solidFill>
                  <a:srgbClr val="1B1B1B"/>
                </a:solidFill>
                <a:latin typeface="Calibri "/>
              </a:rPr>
              <a:t>:</a:t>
            </a:r>
            <a:endParaRPr lang="pl-PL" sz="1600" dirty="0">
              <a:solidFill>
                <a:srgbClr val="1B1B1B"/>
              </a:solidFill>
              <a:latin typeface="Calibri "/>
            </a:endParaRPr>
          </a:p>
        </p:txBody>
      </p:sp>
      <p:pic>
        <p:nvPicPr>
          <p:cNvPr id="7" name="Obraz 6" descr="Obraz zawierający tekst, drzewo, roślina, zrzut ekranu&#10;&#10;">
            <a:hlinkClick r:id="rId3"/>
            <a:extLst>
              <a:ext uri="{FF2B5EF4-FFF2-40B4-BE49-F238E27FC236}">
                <a16:creationId xmlns:a16="http://schemas.microsoft.com/office/drawing/2014/main" xmlns="" id="{FBE86592-49CC-5958-C909-29EFFE4F5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093" y="3132728"/>
            <a:ext cx="2533032" cy="3619295"/>
          </a:xfrm>
          <a:prstGeom prst="rect">
            <a:avLst/>
          </a:prstGeom>
        </p:spPr>
      </p:pic>
      <p:pic>
        <p:nvPicPr>
          <p:cNvPr id="3" name="Obraz 2"/>
          <p:cNvPicPr>
            <a:picLocks noChangeAspect="1"/>
          </p:cNvPicPr>
          <p:nvPr/>
        </p:nvPicPr>
        <p:blipFill>
          <a:blip r:embed="rId5"/>
          <a:stretch>
            <a:fillRect/>
          </a:stretch>
        </p:blipFill>
        <p:spPr>
          <a:xfrm>
            <a:off x="5689473" y="5881372"/>
            <a:ext cx="6273328" cy="847417"/>
          </a:xfrm>
          <a:prstGeom prst="rect">
            <a:avLst/>
          </a:prstGeom>
        </p:spPr>
      </p:pic>
    </p:spTree>
    <p:extLst>
      <p:ext uri="{BB962C8B-B14F-4D97-AF65-F5344CB8AC3E}">
        <p14:creationId xmlns:p14="http://schemas.microsoft.com/office/powerpoint/2010/main" val="1862548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C1A50E-65AC-AD50-A7F0-46B922F8C47D}"/>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2C9E98C8-C5EC-FE49-142C-444CB6C8116F}"/>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BFB96D45-04A2-0049-E5B1-1C8E42EF05E2}"/>
              </a:ext>
            </a:extLst>
          </p:cNvPr>
          <p:cNvSpPr>
            <a:spLocks noGrp="1"/>
          </p:cNvSpPr>
          <p:nvPr>
            <p:ph type="title"/>
          </p:nvPr>
        </p:nvSpPr>
        <p:spPr>
          <a:xfrm>
            <a:off x="838200" y="704760"/>
            <a:ext cx="8789126" cy="1325563"/>
          </a:xfrm>
        </p:spPr>
        <p:txBody>
          <a:bodyPr>
            <a:normAutofit fontScale="90000"/>
          </a:bodyPr>
          <a:lstStyle/>
          <a:p>
            <a:r>
              <a:rPr lang="pl-PL" sz="3600" dirty="0"/>
              <a:t>Wybór scenariusza zajęć. </a:t>
            </a:r>
            <a:r>
              <a:rPr lang="pl-PL" sz="3600" dirty="0" smtClean="0"/>
              <a:t/>
            </a:r>
            <a:br>
              <a:rPr lang="pl-PL" sz="3600" dirty="0" smtClean="0"/>
            </a:br>
            <a:r>
              <a:rPr lang="pl-PL" sz="3600" dirty="0" smtClean="0"/>
              <a:t>Przedstawienie </a:t>
            </a:r>
            <a:r>
              <a:rPr lang="pl-PL" sz="3600" dirty="0"/>
              <a:t>możliwości wykorzystania AI do jego realizacji.</a:t>
            </a:r>
          </a:p>
        </p:txBody>
      </p:sp>
      <p:sp>
        <p:nvSpPr>
          <p:cNvPr id="4" name="pole tekstowe 3">
            <a:extLst>
              <a:ext uri="{FF2B5EF4-FFF2-40B4-BE49-F238E27FC236}">
                <a16:creationId xmlns:a16="http://schemas.microsoft.com/office/drawing/2014/main" xmlns="" id="{A695E191-E721-33A9-C43E-F6371A9A3A5E}"/>
              </a:ext>
            </a:extLst>
          </p:cNvPr>
          <p:cNvSpPr txBox="1"/>
          <p:nvPr/>
        </p:nvSpPr>
        <p:spPr>
          <a:xfrm>
            <a:off x="838200" y="2488925"/>
            <a:ext cx="7943850" cy="3416320"/>
          </a:xfrm>
          <a:prstGeom prst="rect">
            <a:avLst/>
          </a:prstGeom>
          <a:noFill/>
        </p:spPr>
        <p:txBody>
          <a:bodyPr wrap="square">
            <a:spAutoFit/>
          </a:bodyPr>
          <a:lstStyle/>
          <a:p>
            <a:pPr algn="just"/>
            <a:r>
              <a:rPr lang="pl-PL" b="1" dirty="0">
                <a:solidFill>
                  <a:srgbClr val="1B1B1B"/>
                </a:solidFill>
                <a:latin typeface="Calibri "/>
              </a:rPr>
              <a:t>KROK 4</a:t>
            </a:r>
          </a:p>
          <a:p>
            <a:pPr algn="just"/>
            <a:endParaRPr lang="pl-PL" b="1" dirty="0">
              <a:solidFill>
                <a:srgbClr val="1B1B1B"/>
              </a:solidFill>
              <a:latin typeface="Calibri "/>
            </a:endParaRPr>
          </a:p>
          <a:p>
            <a:pPr algn="just"/>
            <a:r>
              <a:rPr lang="pl-PL" b="1" dirty="0">
                <a:solidFill>
                  <a:srgbClr val="1B1B1B"/>
                </a:solidFill>
                <a:latin typeface="Calibri "/>
              </a:rPr>
              <a:t>Przejdź do strony 11 tego scenariusza i przeczytaj dokładnie treść </a:t>
            </a:r>
            <a:br>
              <a:rPr lang="pl-PL" b="1" dirty="0">
                <a:solidFill>
                  <a:srgbClr val="1B1B1B"/>
                </a:solidFill>
                <a:latin typeface="Calibri "/>
              </a:rPr>
            </a:br>
            <a:r>
              <a:rPr lang="pl-PL" b="1" dirty="0">
                <a:solidFill>
                  <a:srgbClr val="1B1B1B"/>
                </a:solidFill>
                <a:latin typeface="Calibri "/>
              </a:rPr>
              <a:t>z punktu 9.2.5. Ponieważ ta treść wydaje się ciekawa i kreatywna, możemy wprowadzić do niej elementy </a:t>
            </a:r>
            <a:r>
              <a:rPr lang="pl-PL" b="1" dirty="0" err="1" smtClean="0">
                <a:solidFill>
                  <a:srgbClr val="1B1B1B"/>
                </a:solidFill>
                <a:latin typeface="Calibri "/>
              </a:rPr>
              <a:t>storytellingu</a:t>
            </a:r>
            <a:r>
              <a:rPr lang="pl-PL" b="1" dirty="0" smtClean="0">
                <a:solidFill>
                  <a:srgbClr val="1B1B1B"/>
                </a:solidFill>
                <a:latin typeface="Calibri "/>
              </a:rPr>
              <a:t>: </a:t>
            </a:r>
            <a:r>
              <a:rPr lang="pl-PL" b="1" dirty="0">
                <a:solidFill>
                  <a:srgbClr val="1B1B1B"/>
                </a:solidFill>
                <a:latin typeface="Calibri "/>
              </a:rPr>
              <a:t>postaramy się ją rozbudować wykorzystując do tego </a:t>
            </a:r>
            <a:r>
              <a:rPr lang="pl-PL" b="1" dirty="0" err="1">
                <a:solidFill>
                  <a:srgbClr val="1B1B1B"/>
                </a:solidFill>
                <a:latin typeface="Calibri "/>
              </a:rPr>
              <a:t>ChatGPT</a:t>
            </a:r>
            <a:r>
              <a:rPr lang="pl-PL" b="1" dirty="0">
                <a:solidFill>
                  <a:srgbClr val="1B1B1B"/>
                </a:solidFill>
                <a:latin typeface="Calibri "/>
              </a:rPr>
              <a:t>.</a:t>
            </a:r>
          </a:p>
          <a:p>
            <a:pPr algn="just"/>
            <a:endParaRPr lang="pl-PL"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3" name="Obraz 2"/>
          <p:cNvPicPr>
            <a:picLocks noChangeAspect="1"/>
          </p:cNvPicPr>
          <p:nvPr/>
        </p:nvPicPr>
        <p:blipFill>
          <a:blip r:embed="rId3"/>
          <a:stretch>
            <a:fillRect/>
          </a:stretch>
        </p:blipFill>
        <p:spPr>
          <a:xfrm>
            <a:off x="5780913" y="5905245"/>
            <a:ext cx="6273328" cy="847417"/>
          </a:xfrm>
          <a:prstGeom prst="rect">
            <a:avLst/>
          </a:prstGeom>
        </p:spPr>
      </p:pic>
    </p:spTree>
    <p:extLst>
      <p:ext uri="{BB962C8B-B14F-4D97-AF65-F5344CB8AC3E}">
        <p14:creationId xmlns:p14="http://schemas.microsoft.com/office/powerpoint/2010/main" val="1666661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47AF9E-F1C0-9F55-A75A-7ADC3A0FD2A6}"/>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47CCB9D9-5349-4F34-EFF5-F43E798301B7}"/>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46225297-C997-A497-DF13-0600146D1A57}"/>
              </a:ext>
            </a:extLst>
          </p:cNvPr>
          <p:cNvSpPr>
            <a:spLocks noGrp="1"/>
          </p:cNvSpPr>
          <p:nvPr>
            <p:ph type="title"/>
          </p:nvPr>
        </p:nvSpPr>
        <p:spPr>
          <a:xfrm>
            <a:off x="838200" y="755272"/>
            <a:ext cx="8815251" cy="1325563"/>
          </a:xfrm>
        </p:spPr>
        <p:txBody>
          <a:bodyPr>
            <a:normAutofit fontScale="90000"/>
          </a:bodyPr>
          <a:lstStyle/>
          <a:p>
            <a:r>
              <a:rPr lang="pl-PL" sz="3600" dirty="0"/>
              <a:t>Wybór scenariusza zajęć. </a:t>
            </a:r>
            <a:r>
              <a:rPr lang="pl-PL" sz="3600" dirty="0" smtClean="0"/>
              <a:t/>
            </a:r>
            <a:br>
              <a:rPr lang="pl-PL" sz="3600" dirty="0" smtClean="0"/>
            </a:br>
            <a:r>
              <a:rPr lang="pl-PL" sz="3600" dirty="0" smtClean="0"/>
              <a:t>Przedstawienie </a:t>
            </a:r>
            <a:r>
              <a:rPr lang="pl-PL" sz="3600" dirty="0"/>
              <a:t>możliwości wykorzystania AI do jego realizacji.</a:t>
            </a:r>
          </a:p>
        </p:txBody>
      </p:sp>
      <p:sp>
        <p:nvSpPr>
          <p:cNvPr id="4" name="pole tekstowe 3">
            <a:extLst>
              <a:ext uri="{FF2B5EF4-FFF2-40B4-BE49-F238E27FC236}">
                <a16:creationId xmlns:a16="http://schemas.microsoft.com/office/drawing/2014/main" xmlns="" id="{BF007CB2-18A7-DCB4-B7C1-649448E7ED53}"/>
              </a:ext>
            </a:extLst>
          </p:cNvPr>
          <p:cNvSpPr txBox="1"/>
          <p:nvPr/>
        </p:nvSpPr>
        <p:spPr>
          <a:xfrm>
            <a:off x="838200" y="2504544"/>
            <a:ext cx="7943850" cy="3693319"/>
          </a:xfrm>
          <a:prstGeom prst="rect">
            <a:avLst/>
          </a:prstGeom>
          <a:noFill/>
        </p:spPr>
        <p:txBody>
          <a:bodyPr wrap="square">
            <a:spAutoFit/>
          </a:bodyPr>
          <a:lstStyle/>
          <a:p>
            <a:pPr algn="just"/>
            <a:r>
              <a:rPr lang="pl-PL" sz="1800" b="1" dirty="0">
                <a:solidFill>
                  <a:srgbClr val="1B1B1B"/>
                </a:solidFill>
                <a:latin typeface="Calibri "/>
              </a:rPr>
              <a:t>KROK 5</a:t>
            </a:r>
          </a:p>
          <a:p>
            <a:pPr algn="just"/>
            <a:endParaRPr lang="pl-PL" sz="1800" b="1" dirty="0">
              <a:solidFill>
                <a:srgbClr val="1B1B1B"/>
              </a:solidFill>
              <a:latin typeface="Calibri "/>
            </a:endParaRPr>
          </a:p>
          <a:p>
            <a:pPr algn="just"/>
            <a:r>
              <a:rPr lang="pl-PL" sz="1800" b="1" dirty="0">
                <a:solidFill>
                  <a:srgbClr val="1B1B1B"/>
                </a:solidFill>
                <a:latin typeface="Calibri "/>
              </a:rPr>
              <a:t>Przejdź do strony 11 tego scenariusza i przeczytaj dokładnie treść </a:t>
            </a:r>
            <a:br>
              <a:rPr lang="pl-PL" sz="1800" b="1" dirty="0">
                <a:solidFill>
                  <a:srgbClr val="1B1B1B"/>
                </a:solidFill>
                <a:latin typeface="Calibri "/>
              </a:rPr>
            </a:br>
            <a:r>
              <a:rPr lang="pl-PL" sz="1800" b="1" dirty="0">
                <a:solidFill>
                  <a:srgbClr val="1B1B1B"/>
                </a:solidFill>
                <a:latin typeface="Calibri "/>
              </a:rPr>
              <a:t>z punktu 9.2.5. Ponieważ ta treść wydaje się ciekawa i kreatywna, możemy wprowadzić do niej elementy </a:t>
            </a:r>
            <a:r>
              <a:rPr lang="pl-PL" sz="1800" b="1" dirty="0" err="1">
                <a:solidFill>
                  <a:srgbClr val="1B1B1B"/>
                </a:solidFill>
                <a:latin typeface="Calibri "/>
              </a:rPr>
              <a:t>storytellingu</a:t>
            </a:r>
            <a:r>
              <a:rPr lang="pl-PL" sz="1800" b="1" dirty="0">
                <a:solidFill>
                  <a:srgbClr val="1B1B1B"/>
                </a:solidFill>
                <a:latin typeface="Calibri "/>
              </a:rPr>
              <a:t> postaramy się ją rozbudować wykorzystując do tego </a:t>
            </a:r>
            <a:r>
              <a:rPr lang="pl-PL" sz="1800" b="1" dirty="0" err="1">
                <a:solidFill>
                  <a:srgbClr val="1B1B1B"/>
                </a:solidFill>
                <a:latin typeface="Calibri "/>
              </a:rPr>
              <a:t>ChatGPT</a:t>
            </a:r>
            <a:r>
              <a:rPr lang="pl-PL" b="1" dirty="0">
                <a:solidFill>
                  <a:srgbClr val="1B1B1B"/>
                </a:solidFill>
                <a:latin typeface="Calibri "/>
              </a:rPr>
              <a:t>, który jest wbudowany w usługę </a:t>
            </a:r>
            <a:r>
              <a:rPr lang="pl-PL" b="1" dirty="0" err="1">
                <a:solidFill>
                  <a:srgbClr val="1B1B1B"/>
                </a:solidFill>
                <a:latin typeface="Calibri "/>
              </a:rPr>
              <a:t>Copilot</a:t>
            </a:r>
            <a:r>
              <a:rPr lang="pl-PL" b="1" dirty="0">
                <a:solidFill>
                  <a:srgbClr val="1B1B1B"/>
                </a:solidFill>
                <a:latin typeface="Calibri "/>
              </a:rPr>
              <a:t>.</a:t>
            </a:r>
            <a:endParaRPr lang="pl-PL" sz="1800" b="1" dirty="0">
              <a:solidFill>
                <a:srgbClr val="1B1B1B"/>
              </a:solidFill>
              <a:latin typeface="Calibri "/>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3" name="Obraz 2"/>
          <p:cNvPicPr>
            <a:picLocks noChangeAspect="1"/>
          </p:cNvPicPr>
          <p:nvPr/>
        </p:nvPicPr>
        <p:blipFill>
          <a:blip r:embed="rId3"/>
          <a:stretch>
            <a:fillRect/>
          </a:stretch>
        </p:blipFill>
        <p:spPr>
          <a:xfrm>
            <a:off x="5767850" y="5774155"/>
            <a:ext cx="6273328" cy="847417"/>
          </a:xfrm>
          <a:prstGeom prst="rect">
            <a:avLst/>
          </a:prstGeom>
        </p:spPr>
      </p:pic>
    </p:spTree>
    <p:extLst>
      <p:ext uri="{BB962C8B-B14F-4D97-AF65-F5344CB8AC3E}">
        <p14:creationId xmlns:p14="http://schemas.microsoft.com/office/powerpoint/2010/main" val="4189325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F954DCB-5A84-A4FF-E6AB-D6A80F20AA52}"/>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89947EC0-459A-5843-4EB9-8B32DAD26F20}"/>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6E8C6867-CB1F-A82E-68F4-79A6E2C296C7}"/>
              </a:ext>
            </a:extLst>
          </p:cNvPr>
          <p:cNvSpPr>
            <a:spLocks noGrp="1"/>
          </p:cNvSpPr>
          <p:nvPr>
            <p:ph type="title"/>
          </p:nvPr>
        </p:nvSpPr>
        <p:spPr>
          <a:xfrm>
            <a:off x="838200" y="365125"/>
            <a:ext cx="9507583" cy="1325563"/>
          </a:xfrm>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82490E48-1F32-4648-C0F4-E99F342BF4DF}"/>
              </a:ext>
            </a:extLst>
          </p:cNvPr>
          <p:cNvSpPr txBox="1"/>
          <p:nvPr/>
        </p:nvSpPr>
        <p:spPr>
          <a:xfrm>
            <a:off x="838200" y="1690688"/>
            <a:ext cx="7943850" cy="2585323"/>
          </a:xfrm>
          <a:prstGeom prst="rect">
            <a:avLst/>
          </a:prstGeom>
          <a:noFill/>
        </p:spPr>
        <p:txBody>
          <a:bodyPr wrap="square">
            <a:spAutoFit/>
          </a:bodyPr>
          <a:lstStyle/>
          <a:p>
            <a:pPr algn="just"/>
            <a:r>
              <a:rPr lang="pl-PL" sz="1800" b="1" dirty="0">
                <a:solidFill>
                  <a:srgbClr val="1B1B1B"/>
                </a:solidFill>
                <a:latin typeface="Calibri "/>
              </a:rPr>
              <a:t>KROK </a:t>
            </a:r>
            <a:r>
              <a:rPr lang="pl-PL" sz="1800" b="1" dirty="0" smtClean="0">
                <a:solidFill>
                  <a:srgbClr val="1B1B1B"/>
                </a:solidFill>
                <a:latin typeface="Calibri "/>
              </a:rPr>
              <a:t>6</a:t>
            </a:r>
            <a:endParaRPr lang="pl-PL" sz="1800" b="1" dirty="0">
              <a:solidFill>
                <a:srgbClr val="1B1B1B"/>
              </a:solidFill>
              <a:latin typeface="Calibri "/>
            </a:endParaRPr>
          </a:p>
          <a:p>
            <a:pPr algn="just"/>
            <a:r>
              <a:rPr lang="pl-PL" sz="1800" b="1" dirty="0">
                <a:solidFill>
                  <a:srgbClr val="1B1B1B"/>
                </a:solidFill>
                <a:latin typeface="Calibri "/>
              </a:rPr>
              <a:t>Skopiuj zawartość punktu 9.2.5 do pamięci podręcznej przeglądarki (bez komentarza metodycznego).</a:t>
            </a: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descr="Zrzut ekranu ze Zintegrowanej Platformy Edukacyjnej">
            <a:extLst>
              <a:ext uri="{FF2B5EF4-FFF2-40B4-BE49-F238E27FC236}">
                <a16:creationId xmlns:a16="http://schemas.microsoft.com/office/drawing/2014/main" xmlns="" id="{D11D153D-B5D4-E7FC-57D1-8CE7BCACBA53}"/>
              </a:ext>
            </a:extLst>
          </p:cNvPr>
          <p:cNvPicPr>
            <a:picLocks noChangeAspect="1"/>
          </p:cNvPicPr>
          <p:nvPr/>
        </p:nvPicPr>
        <p:blipFill>
          <a:blip r:embed="rId3"/>
          <a:stretch>
            <a:fillRect/>
          </a:stretch>
        </p:blipFill>
        <p:spPr>
          <a:xfrm>
            <a:off x="918440" y="2630960"/>
            <a:ext cx="5197659" cy="4095030"/>
          </a:xfrm>
          <a:prstGeom prst="rect">
            <a:avLst/>
          </a:prstGeom>
        </p:spPr>
      </p:pic>
      <p:pic>
        <p:nvPicPr>
          <p:cNvPr id="3" name="Obraz 2"/>
          <p:cNvPicPr>
            <a:picLocks noChangeAspect="1"/>
          </p:cNvPicPr>
          <p:nvPr/>
        </p:nvPicPr>
        <p:blipFill>
          <a:blip r:embed="rId4"/>
          <a:stretch>
            <a:fillRect/>
          </a:stretch>
        </p:blipFill>
        <p:spPr>
          <a:xfrm>
            <a:off x="6116098" y="5918557"/>
            <a:ext cx="5977331" cy="807433"/>
          </a:xfrm>
          <a:prstGeom prst="rect">
            <a:avLst/>
          </a:prstGeom>
        </p:spPr>
      </p:pic>
    </p:spTree>
    <p:extLst>
      <p:ext uri="{BB962C8B-B14F-4D97-AF65-F5344CB8AC3E}">
        <p14:creationId xmlns:p14="http://schemas.microsoft.com/office/powerpoint/2010/main" val="2981439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844</Words>
  <Application>Microsoft Office PowerPoint</Application>
  <PresentationFormat>Panoramiczny</PresentationFormat>
  <Paragraphs>141</Paragraphs>
  <Slides>18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18</vt:i4>
      </vt:variant>
    </vt:vector>
  </HeadingPairs>
  <TitlesOfParts>
    <vt:vector size="26" baseType="lpstr">
      <vt:lpstr>-apple-system</vt:lpstr>
      <vt:lpstr>Arial</vt:lpstr>
      <vt:lpstr>Calibri</vt:lpstr>
      <vt:lpstr>Calibri </vt:lpstr>
      <vt:lpstr>Calibri Light</vt:lpstr>
      <vt:lpstr>Open Sans</vt:lpstr>
      <vt:lpstr>Söhne</vt:lpstr>
      <vt:lpstr>Motyw pakietu Office</vt:lpstr>
      <vt:lpstr>Z wykorzystaniem zestawów narzędzi edukacyjnych w ramach projektu:  „Popularyzacja zestawów narzędzi edukacyjnych oraz metod nauczania i uczenia się wspomagających rozwój kluczowych kompetencji uczniów, dostosowanych do potrzeb rynku pracy” dofinansowanego ze środków Funduszu Europejskiego w ramach Programu Fundusze Europejskie dla Rozwoju Społecznego</vt:lpstr>
      <vt:lpstr>Czym jest sztuczna inteligencja?</vt:lpstr>
      <vt:lpstr>Nasze zadanie!</vt:lpstr>
      <vt:lpstr>Czym jest Zintegrowana Platforma Edukacyjna?</vt:lpstr>
      <vt:lpstr>Jak szukać materiałów?</vt:lpstr>
      <vt:lpstr>Wybór scenariusza zajęć</vt:lpstr>
      <vt:lpstr>Wybór scenariusza zajęć.  Przedstawienie możliwości wykorzystania AI do jego realizacji.</vt:lpstr>
      <vt:lpstr>Wybór scenariusza zajęć.  Przedstawienie możliwości wykorzystania AI do jego realizacji.</vt:lpstr>
      <vt:lpstr>Wykorzystanie AI w praktycznej pracy ze scenariuszem zajęć.</vt:lpstr>
      <vt:lpstr>Wykorzystanie AI w praktycznej pracy ze scenariuszem zajęć.</vt:lpstr>
      <vt:lpstr>Wykorzystanie AI w praktycznej pracy ze scenariuszem zajęć.</vt:lpstr>
      <vt:lpstr>Wykorzystanie AI w praktycznej pracy ze scenariuszem zajęć.</vt:lpstr>
      <vt:lpstr>Wykorzystanie AI w praktycznej pracy ze scenariuszem zajęć.</vt:lpstr>
      <vt:lpstr>Wykorzystanie AI w praktycznej pracy ze scenariuszem zajęć.</vt:lpstr>
      <vt:lpstr>Wykorzystanie AI w praktycznej pracy ze scenariuszem zajęć.</vt:lpstr>
      <vt:lpstr>Wykorzystanie AI w praktycznej pracy ze scenariuszem zajęć.</vt:lpstr>
      <vt:lpstr>Konkluzja.</vt:lpstr>
      <vt:lpstr>Informacje o projekcie: https://tiny.pl/css62 Gdzie znajdziesz zasoby na Zintegrowanej Platformie Edukacyjnej?:  https://tiny.pl/d7h5p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Popularyzacja zestawów narzędzi edukacyjnych oraz metod nauczania i uczenia się wspomagających rozwój kluczowych kompetencji uczniów, dostosowanych do potrzeb rynku pracy</dc:title>
  <dc:creator>Łukasz Gierek</dc:creator>
  <cp:lastModifiedBy>magbrewcz@gmail.com</cp:lastModifiedBy>
  <cp:revision>20</cp:revision>
  <dcterms:created xsi:type="dcterms:W3CDTF">2024-02-26T20:37:10Z</dcterms:created>
  <dcterms:modified xsi:type="dcterms:W3CDTF">2024-03-29T08:43:24Z</dcterms:modified>
</cp:coreProperties>
</file>