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1" d="100"/>
          <a:sy n="61" d="100"/>
        </p:scale>
        <p:origin x="828"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227254D-6A3C-EBC8-09EA-16DDD49FA0BF}"/>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CCB97BB9-1F94-82FB-9BE2-326DAE0C3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03F41B9B-1185-4434-8415-897DB8B73FBB}"/>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700B6585-189A-F182-D4D3-77EB6DFD972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F57F9965-4AA2-7345-55D6-490BD43D099C}"/>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69163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E49F24C-386A-24EB-3D54-D3E217150FC0}"/>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322DD8F5-3431-C6A6-EF59-9F5A02E7465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5762A0F4-B065-27F5-28FD-12BF08D399C2}"/>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42F5DE95-B744-A927-FE75-A74F2A3B3FC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24B42216-19E7-8595-6F0B-CE8CCDE128C0}"/>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83376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856A1273-BED3-8CE5-EABB-1CB7F8C3579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105F414E-CC1A-97EA-0542-1D5322CE546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6AD53511-3679-E4B0-F3A5-B6577923A13F}"/>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B939002A-6BEA-B57A-BAA9-E39F77885DF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8C6BA5B2-AA86-9ECB-62BB-5645E303F20C}"/>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3310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AD9C418-C0BE-9B6E-6885-5E6563E1CE6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6E8EAF80-205F-0F98-5063-7B4A109D3C9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AC8F6F57-1344-5C5F-6071-AB9933C9D906}"/>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86E387FF-FCCF-547C-7A7B-BFCA40DE246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4D43B99-0DD7-6A2C-CFC1-9AA15B82ACC9}"/>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236559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9444ACA-81FF-DCBB-5A46-9BBB5FD2CCB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C6BB615C-6FD1-2B77-15EC-7BA928A9DB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283B16DD-829F-176F-85BE-D4BCFF310504}"/>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C4F4940D-A5A7-43AF-44CC-1FEF451579C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6EBF849E-4FBB-6138-B37A-CD0FDD158B32}"/>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343236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A25A937-3F0A-6FC9-206B-AF834ADF757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5CDE5C10-68D6-D8E1-00BA-A8E445ED2788}"/>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023C3163-D0BF-D969-2982-21BE4852E100}"/>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032C6B24-A5B6-687C-80FD-A19FE238FDA9}"/>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6" name="Symbol zastępczy stopki 5">
            <a:extLst>
              <a:ext uri="{FF2B5EF4-FFF2-40B4-BE49-F238E27FC236}">
                <a16:creationId xmlns:a16="http://schemas.microsoft.com/office/drawing/2014/main" xmlns="" id="{A10BE033-41BF-4256-7ADC-5B0904C76E8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71FFA2EE-627C-AD7A-FF16-68713CDA6537}"/>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386750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A99D023-D8C3-FA1A-9B4D-68355F793090}"/>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A32B7F6C-9C49-7B59-9711-226F12633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458E2C10-7406-1328-3664-76BCF335E15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AF58BD07-2194-9F5F-1762-3664E2B24B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D2F8A170-1B9E-127B-CA00-3BD44964F62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8866C1CD-502F-6057-2F76-C9841C0C9AAB}"/>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8" name="Symbol zastępczy stopki 7">
            <a:extLst>
              <a:ext uri="{FF2B5EF4-FFF2-40B4-BE49-F238E27FC236}">
                <a16:creationId xmlns:a16="http://schemas.microsoft.com/office/drawing/2014/main" xmlns="" id="{F9F634C5-1838-2DF9-BA04-E2A3D7F9DB9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81DE3B33-CD10-4662-D1A0-B922DCD8B5F5}"/>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402087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C1E1BF1-F72D-D1EE-AD50-512F0E4350C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C50A2F86-D5CB-3685-FE31-03F711BF45B6}"/>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4" name="Symbol zastępczy stopki 3">
            <a:extLst>
              <a:ext uri="{FF2B5EF4-FFF2-40B4-BE49-F238E27FC236}">
                <a16:creationId xmlns:a16="http://schemas.microsoft.com/office/drawing/2014/main" xmlns="" id="{24BB8994-71AF-13F3-0984-32F66F88CF4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E06B4164-351D-3DEB-568C-22AE562E44F0}"/>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57324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ABC8E526-F285-0E58-4F3E-B21C3DB3A2F6}"/>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3" name="Symbol zastępczy stopki 2">
            <a:extLst>
              <a:ext uri="{FF2B5EF4-FFF2-40B4-BE49-F238E27FC236}">
                <a16:creationId xmlns:a16="http://schemas.microsoft.com/office/drawing/2014/main" xmlns="" id="{625D2A3F-BEA0-0ED4-F3DC-BF921A3CF6A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7CA3B611-5FB1-B7EA-AF91-780446521198}"/>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103549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FC18D5D-CDD4-C200-4365-63DE444B97F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0D25CAF3-194C-9779-CAD6-1BDF0A1B71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C5CEB780-32A5-5113-28B5-286500289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651F2667-B0BB-709D-C031-415A8403A868}"/>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6" name="Symbol zastępczy stopki 5">
            <a:extLst>
              <a:ext uri="{FF2B5EF4-FFF2-40B4-BE49-F238E27FC236}">
                <a16:creationId xmlns:a16="http://schemas.microsoft.com/office/drawing/2014/main" xmlns="" id="{FD17AEA7-E9D9-69C0-CA3E-8F59DD8CC21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576028B7-6A6E-617D-EBAD-87D057991D7F}"/>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124832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CE8EA57-247D-18CA-0C29-FF9CB6E1183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3B0BE94D-F1AE-997A-3398-BE7D7809B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93A2074B-C5C3-32C6-8592-3CF0C37A3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E4C9E5B7-4F47-3659-2EE6-61F4A2B1E461}"/>
              </a:ext>
            </a:extLst>
          </p:cNvPr>
          <p:cNvSpPr>
            <a:spLocks noGrp="1"/>
          </p:cNvSpPr>
          <p:nvPr>
            <p:ph type="dt" sz="half" idx="10"/>
          </p:nvPr>
        </p:nvSpPr>
        <p:spPr/>
        <p:txBody>
          <a:bodyPr/>
          <a:lstStyle/>
          <a:p>
            <a:fld id="{55682525-88A4-42F4-9D7E-ED11BC921314}" type="datetimeFigureOut">
              <a:rPr lang="pl-PL" smtClean="0"/>
              <a:t>29.03.2024</a:t>
            </a:fld>
            <a:endParaRPr lang="pl-PL"/>
          </a:p>
        </p:txBody>
      </p:sp>
      <p:sp>
        <p:nvSpPr>
          <p:cNvPr id="6" name="Symbol zastępczy stopki 5">
            <a:extLst>
              <a:ext uri="{FF2B5EF4-FFF2-40B4-BE49-F238E27FC236}">
                <a16:creationId xmlns:a16="http://schemas.microsoft.com/office/drawing/2014/main" xmlns="" id="{F4E0B8CA-FDAE-87C6-FD95-0A66655AF65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E310C5F2-E588-6D6B-A950-06FB193CC633}"/>
              </a:ext>
            </a:extLst>
          </p:cNvPr>
          <p:cNvSpPr>
            <a:spLocks noGrp="1"/>
          </p:cNvSpPr>
          <p:nvPr>
            <p:ph type="sldNum" sz="quarter" idx="12"/>
          </p:nvPr>
        </p:nvSpPr>
        <p:spPr/>
        <p:txBody>
          <a:bodyPr/>
          <a:lstStyle/>
          <a:p>
            <a:fld id="{46DDD703-CF4D-4301-BFB1-EC752A460B39}" type="slidenum">
              <a:rPr lang="pl-PL" smtClean="0"/>
              <a:t>‹#›</a:t>
            </a:fld>
            <a:endParaRPr lang="pl-PL"/>
          </a:p>
        </p:txBody>
      </p:sp>
    </p:spTree>
    <p:extLst>
      <p:ext uri="{BB962C8B-B14F-4D97-AF65-F5344CB8AC3E}">
        <p14:creationId xmlns:p14="http://schemas.microsoft.com/office/powerpoint/2010/main" val="362275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A25F602E-6164-CD25-AA23-27B8329097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BB9A5F52-5079-2FF8-91B7-5FD1B5313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79E57B3-D36D-CDF2-D9DE-18D1DCEA48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82525-88A4-42F4-9D7E-ED11BC921314}" type="datetimeFigureOut">
              <a:rPr lang="pl-PL" smtClean="0"/>
              <a:t>29.03.2024</a:t>
            </a:fld>
            <a:endParaRPr lang="pl-PL"/>
          </a:p>
        </p:txBody>
      </p:sp>
      <p:sp>
        <p:nvSpPr>
          <p:cNvPr id="5" name="Symbol zastępczy stopki 4">
            <a:extLst>
              <a:ext uri="{FF2B5EF4-FFF2-40B4-BE49-F238E27FC236}">
                <a16:creationId xmlns:a16="http://schemas.microsoft.com/office/drawing/2014/main" xmlns="" id="{71E3ABC2-D908-EEF3-ADEC-77A10B8F79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6EAD2812-6A2A-2662-E579-9F8AC4E89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DD703-CF4D-4301-BFB1-EC752A460B39}" type="slidenum">
              <a:rPr lang="pl-PL" smtClean="0"/>
              <a:t>‹#›</a:t>
            </a:fld>
            <a:endParaRPr lang="pl-PL"/>
          </a:p>
        </p:txBody>
      </p:sp>
    </p:spTree>
    <p:extLst>
      <p:ext uri="{BB962C8B-B14F-4D97-AF65-F5344CB8AC3E}">
        <p14:creationId xmlns:p14="http://schemas.microsoft.com/office/powerpoint/2010/main" val="1345366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ing.com/"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iny.pl/css62"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tiny.pl/d7h5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zpe.gov.pl/a/zestawy-narzedzi-edukacyjnych/DdkFeif7i?filtr_Typ_materialu=Zestaw_narzedzi_edukacyjnych" TargetMode="External"/><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zpe.gov.pl/a/zestawy-narzedzi-edukacyjnych/" TargetMode="External"/><Relationship Id="rId4" Type="http://schemas.openxmlformats.org/officeDocument/2006/relationships/hyperlink" Target="https://zpe.gov.p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zpe.gov.pl/a/zestawy-narzedzi-edukacyjnych/"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static.zpe.gov.pl/portal/f/res/R1K3IqPiEtRyk/1693488834/6A5f4kRo2WKcr786zsTOS36wgYn4WHIz.pdf"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chmura, niebo, czerwony, na wolnym powietrzu&#10;&#10;">
            <a:extLst>
              <a:ext uri="{FF2B5EF4-FFF2-40B4-BE49-F238E27FC236}">
                <a16:creationId xmlns:a16="http://schemas.microsoft.com/office/drawing/2014/main" xmlns="" id="{5682FF51-4E49-3EE2-A198-3662B709B2DE}"/>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423" t="-2120" r="1423" b="18027"/>
          <a:stretch/>
        </p:blipFill>
        <p:spPr>
          <a:xfrm>
            <a:off x="-357232" y="-177334"/>
            <a:ext cx="12549231" cy="7035334"/>
          </a:xfrm>
          <a:prstGeom prst="rect">
            <a:avLst/>
          </a:prstGeom>
        </p:spPr>
      </p:pic>
      <p:sp>
        <p:nvSpPr>
          <p:cNvPr id="2" name="Tytuł 1">
            <a:extLst>
              <a:ext uri="{FF2B5EF4-FFF2-40B4-BE49-F238E27FC236}">
                <a16:creationId xmlns:a16="http://schemas.microsoft.com/office/drawing/2014/main" xmlns="" id="{3A0BF16E-26B2-07E4-3DDB-2DAE738C8578}"/>
              </a:ext>
            </a:extLst>
          </p:cNvPr>
          <p:cNvSpPr>
            <a:spLocks noGrp="1"/>
          </p:cNvSpPr>
          <p:nvPr>
            <p:ph type="ctrTitle"/>
          </p:nvPr>
        </p:nvSpPr>
        <p:spPr>
          <a:xfrm>
            <a:off x="571500" y="5648325"/>
            <a:ext cx="8256078" cy="747151"/>
          </a:xfrm>
        </p:spPr>
        <p:txBody>
          <a:bodyPr>
            <a:normAutofit/>
          </a:bodyPr>
          <a:lstStyle/>
          <a:p>
            <a:pPr algn="l"/>
            <a:r>
              <a:rPr lang="pl-PL" sz="1400" b="0" i="0" dirty="0" smtClean="0">
                <a:solidFill>
                  <a:schemeClr val="bg1"/>
                </a:solidFill>
                <a:effectLst/>
                <a:latin typeface="Arial" panose="020B0604020202020204" pitchFamily="34" charset="0"/>
              </a:rPr>
              <a:t>Z wykorzystaniem </a:t>
            </a:r>
            <a:r>
              <a:rPr lang="pl-PL" sz="1400" dirty="0" smtClean="0">
                <a:solidFill>
                  <a:schemeClr val="bg1"/>
                </a:solidFill>
                <a:latin typeface="Arial" panose="020B0604020202020204" pitchFamily="34" charset="0"/>
              </a:rPr>
              <a:t>zestawów narzędzi edukacyjnych w ramach projektu: </a:t>
            </a:r>
            <a:r>
              <a:rPr lang="pl-PL" sz="1400" b="0" i="0" dirty="0" smtClean="0">
                <a:solidFill>
                  <a:schemeClr val="bg1"/>
                </a:solidFill>
                <a:effectLst/>
                <a:latin typeface="Arial" panose="020B0604020202020204" pitchFamily="34" charset="0"/>
              </a:rPr>
              <a:t>Popularyzacja </a:t>
            </a:r>
            <a:r>
              <a:rPr lang="pl-PL" sz="1400" b="0" i="0" dirty="0">
                <a:solidFill>
                  <a:schemeClr val="bg1"/>
                </a:solidFill>
                <a:effectLst/>
                <a:latin typeface="Arial" panose="020B0604020202020204" pitchFamily="34" charset="0"/>
              </a:rPr>
              <a:t>zestawów narzędzi edukacyjnych oraz metod nauczania i uczenia się wspomagających rozwój kluczowych kompetencji uczniów, dostosowanych do potrzeb rynku pracy</a:t>
            </a:r>
            <a:endParaRPr lang="pl-PL" sz="1400" dirty="0">
              <a:solidFill>
                <a:schemeClr val="bg1"/>
              </a:solidFill>
            </a:endParaRPr>
          </a:p>
        </p:txBody>
      </p:sp>
      <p:sp>
        <p:nvSpPr>
          <p:cNvPr id="3" name="Podtytuł 2">
            <a:extLst>
              <a:ext uri="{FF2B5EF4-FFF2-40B4-BE49-F238E27FC236}">
                <a16:creationId xmlns:a16="http://schemas.microsoft.com/office/drawing/2014/main" xmlns="" id="{EAA2D9F2-2ACB-79EE-98AE-0BC77D227663}"/>
              </a:ext>
            </a:extLst>
          </p:cNvPr>
          <p:cNvSpPr>
            <a:spLocks noGrp="1"/>
          </p:cNvSpPr>
          <p:nvPr>
            <p:ph type="subTitle" idx="1"/>
          </p:nvPr>
        </p:nvSpPr>
        <p:spPr>
          <a:xfrm>
            <a:off x="430722" y="3711576"/>
            <a:ext cx="9144000" cy="560387"/>
          </a:xfrm>
        </p:spPr>
        <p:txBody>
          <a:bodyPr>
            <a:normAutofit/>
          </a:bodyPr>
          <a:lstStyle/>
          <a:p>
            <a:pPr algn="l"/>
            <a:r>
              <a:rPr lang="pl-PL" sz="2800" b="1" dirty="0">
                <a:solidFill>
                  <a:schemeClr val="bg1"/>
                </a:solidFill>
              </a:rPr>
              <a:t>Kreatywny pomysł na wykorzystanie AI na swoich lekcjach!</a:t>
            </a:r>
          </a:p>
        </p:txBody>
      </p:sp>
    </p:spTree>
    <p:extLst>
      <p:ext uri="{BB962C8B-B14F-4D97-AF65-F5344CB8AC3E}">
        <p14:creationId xmlns:p14="http://schemas.microsoft.com/office/powerpoint/2010/main" val="420986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1464C4-0BFF-90D7-15E4-F7A18E52212F}"/>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E30936E6-5D8A-CDEE-C48E-9748F3B6378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7FF430CA-BF62-9773-1933-5210B252E212}"/>
              </a:ext>
            </a:extLst>
          </p:cNvPr>
          <p:cNvSpPr>
            <a:spLocks noGrp="1"/>
          </p:cNvSpPr>
          <p:nvPr>
            <p:ph type="title"/>
          </p:nvPr>
        </p:nvSpPr>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1A31807C-82A2-DECD-228D-EDAD651E17C9}"/>
              </a:ext>
            </a:extLst>
          </p:cNvPr>
          <p:cNvSpPr txBox="1"/>
          <p:nvPr/>
        </p:nvSpPr>
        <p:spPr>
          <a:xfrm>
            <a:off x="876300" y="1690688"/>
            <a:ext cx="7943850" cy="3139321"/>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7</a:t>
            </a:r>
          </a:p>
          <a:p>
            <a:pPr algn="just"/>
            <a:endParaRPr lang="pl-PL" sz="1800" b="1" dirty="0">
              <a:solidFill>
                <a:srgbClr val="1B1B1B"/>
              </a:solidFill>
              <a:latin typeface="Open Sans" panose="020B0606030504020204" pitchFamily="34" charset="0"/>
            </a:endParaRPr>
          </a:p>
          <a:p>
            <a:pPr algn="just"/>
            <a:r>
              <a:rPr lang="pl-PL" sz="1800" dirty="0">
                <a:solidFill>
                  <a:srgbClr val="1B1B1B"/>
                </a:solidFill>
                <a:latin typeface="Open Sans" panose="020B0606030504020204" pitchFamily="34" charset="0"/>
              </a:rPr>
              <a:t>Otwórz przeglądarkę Microsoft Edge, znajdującą się na Twoim komputerze. </a:t>
            </a:r>
            <a:r>
              <a:rPr lang="pl-PL" dirty="0">
                <a:solidFill>
                  <a:srgbClr val="1B1B1B"/>
                </a:solidFill>
                <a:latin typeface="Open Sans" panose="020B0606030504020204" pitchFamily="34" charset="0"/>
              </a:rPr>
              <a:t>Otworzy się strona startowa wyszukiwarki BING (</a:t>
            </a:r>
            <a:r>
              <a:rPr lang="pl-PL" dirty="0">
                <a:solidFill>
                  <a:srgbClr val="1B1B1B"/>
                </a:solidFill>
                <a:latin typeface="Open Sans" panose="020B0606030504020204" pitchFamily="34" charset="0"/>
                <a:hlinkClick r:id="rId3"/>
              </a:rPr>
              <a:t>www.bing.com</a:t>
            </a:r>
            <a:r>
              <a:rPr lang="pl-PL" dirty="0">
                <a:solidFill>
                  <a:srgbClr val="1B1B1B"/>
                </a:solidFill>
                <a:latin typeface="Open Sans" panose="020B0606030504020204" pitchFamily="34" charset="0"/>
              </a:rPr>
              <a:t>). Wybierz na niej ikonę </a:t>
            </a:r>
            <a:r>
              <a:rPr lang="pl-PL" dirty="0" err="1">
                <a:solidFill>
                  <a:srgbClr val="1B1B1B"/>
                </a:solidFill>
                <a:latin typeface="Open Sans" panose="020B0606030504020204" pitchFamily="34" charset="0"/>
              </a:rPr>
              <a:t>Copilot</a:t>
            </a:r>
            <a:r>
              <a:rPr lang="pl-PL" dirty="0">
                <a:solidFill>
                  <a:srgbClr val="1B1B1B"/>
                </a:solidFill>
                <a:latin typeface="Open Sans" panose="020B0606030504020204" pitchFamily="34" charset="0"/>
              </a:rPr>
              <a:t> (zaznaczenie).</a:t>
            </a:r>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7" name="Obraz 6" descr="Zrzut ekranu z wyszukiwarki Bing">
            <a:extLst>
              <a:ext uri="{FF2B5EF4-FFF2-40B4-BE49-F238E27FC236}">
                <a16:creationId xmlns:a16="http://schemas.microsoft.com/office/drawing/2014/main" xmlns="" id="{6212FB89-1CA2-EAE2-3D82-08C89A0FECBF}"/>
              </a:ext>
            </a:extLst>
          </p:cNvPr>
          <p:cNvPicPr>
            <a:picLocks noChangeAspect="1"/>
          </p:cNvPicPr>
          <p:nvPr/>
        </p:nvPicPr>
        <p:blipFill>
          <a:blip r:embed="rId4"/>
          <a:stretch>
            <a:fillRect/>
          </a:stretch>
        </p:blipFill>
        <p:spPr>
          <a:xfrm>
            <a:off x="838199" y="3482508"/>
            <a:ext cx="6924675" cy="3224270"/>
          </a:xfrm>
          <a:prstGeom prst="rect">
            <a:avLst/>
          </a:prstGeom>
        </p:spPr>
      </p:pic>
      <p:sp>
        <p:nvSpPr>
          <p:cNvPr id="8" name="Strzałka: w lewo 7">
            <a:extLst>
              <a:ext uri="{FF2B5EF4-FFF2-40B4-BE49-F238E27FC236}">
                <a16:creationId xmlns:a16="http://schemas.microsoft.com/office/drawing/2014/main" xmlns="" id="{BCFC25E3-E7D9-B547-12B6-85A67A014887}"/>
              </a:ext>
            </a:extLst>
          </p:cNvPr>
          <p:cNvSpPr/>
          <p:nvPr/>
        </p:nvSpPr>
        <p:spPr>
          <a:xfrm>
            <a:off x="7620000" y="4515095"/>
            <a:ext cx="800100" cy="4286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142296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3F6CBF-DD32-CF1A-7B5C-AF8BA02FF0AE}"/>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224320E5-42E4-D4D3-6EAB-07D53E1E86E2}"/>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90EFEA5F-138D-20DE-19B6-7D848C7685A5}"/>
              </a:ext>
            </a:extLst>
          </p:cNvPr>
          <p:cNvSpPr>
            <a:spLocks noGrp="1"/>
          </p:cNvSpPr>
          <p:nvPr>
            <p:ph type="title"/>
          </p:nvPr>
        </p:nvSpPr>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52A51FF8-6985-9006-451E-EB044AC38805}"/>
              </a:ext>
            </a:extLst>
          </p:cNvPr>
          <p:cNvSpPr txBox="1"/>
          <p:nvPr/>
        </p:nvSpPr>
        <p:spPr>
          <a:xfrm>
            <a:off x="876300" y="1690688"/>
            <a:ext cx="7943850" cy="5632311"/>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8</a:t>
            </a:r>
          </a:p>
          <a:p>
            <a:pPr algn="just"/>
            <a:endParaRPr lang="pl-PL" sz="1800" b="1" dirty="0">
              <a:solidFill>
                <a:srgbClr val="1B1B1B"/>
              </a:solidFill>
              <a:latin typeface="Open Sans" panose="020B0606030504020204" pitchFamily="34" charset="0"/>
            </a:endParaRPr>
          </a:p>
          <a:p>
            <a:r>
              <a:rPr lang="pl-PL" sz="1800" dirty="0">
                <a:solidFill>
                  <a:srgbClr val="1B1B1B"/>
                </a:solidFill>
                <a:latin typeface="Open Sans" panose="020B0606030504020204" pitchFamily="34" charset="0"/>
              </a:rPr>
              <a:t>W nowym oknie </a:t>
            </a:r>
            <a:r>
              <a:rPr lang="pl-PL" sz="1800" dirty="0" smtClean="0">
                <a:solidFill>
                  <a:srgbClr val="1B1B1B"/>
                </a:solidFill>
                <a:latin typeface="Open Sans" panose="020B0606030504020204" pitchFamily="34" charset="0"/>
              </a:rPr>
              <a:t>zostaniesz przeniesiony </a:t>
            </a:r>
            <a:r>
              <a:rPr lang="pl-PL" sz="1800" dirty="0">
                <a:solidFill>
                  <a:srgbClr val="1B1B1B"/>
                </a:solidFill>
                <a:latin typeface="Open Sans" panose="020B0606030504020204" pitchFamily="34" charset="0"/>
              </a:rPr>
              <a:t>do usługi </a:t>
            </a:r>
            <a:r>
              <a:rPr lang="pl-PL" sz="1800" dirty="0" err="1">
                <a:solidFill>
                  <a:srgbClr val="1B1B1B"/>
                </a:solidFill>
                <a:latin typeface="Open Sans" panose="020B0606030504020204" pitchFamily="34" charset="0"/>
              </a:rPr>
              <a:t>Copilot</a:t>
            </a:r>
            <a:r>
              <a:rPr lang="pl-PL" dirty="0">
                <a:solidFill>
                  <a:srgbClr val="1B1B1B"/>
                </a:solidFill>
                <a:latin typeface="Open Sans" panose="020B0606030504020204" pitchFamily="34" charset="0"/>
              </a:rPr>
              <a:t>, w której to </a:t>
            </a:r>
            <a:r>
              <a:rPr lang="pl-PL" dirty="0" smtClean="0">
                <a:solidFill>
                  <a:srgbClr val="1B1B1B"/>
                </a:solidFill>
                <a:latin typeface="Open Sans" panose="020B0606030504020204" pitchFamily="34" charset="0"/>
              </a:rPr>
              <a:t>należy</a:t>
            </a:r>
            <a:r>
              <a:rPr lang="pl-PL" dirty="0" smtClean="0">
                <a:solidFill>
                  <a:srgbClr val="1B1B1B"/>
                </a:solidFill>
                <a:latin typeface="Open Sans" panose="020B0606030504020204" pitchFamily="34" charset="0"/>
              </a:rPr>
              <a:t> </a:t>
            </a:r>
            <a:r>
              <a:rPr lang="pl-PL" dirty="0">
                <a:solidFill>
                  <a:srgbClr val="1B1B1B"/>
                </a:solidFill>
                <a:latin typeface="Open Sans" panose="020B0606030504020204" pitchFamily="34" charset="0"/>
              </a:rPr>
              <a:t>wydać następujące polecenie, po którym </a:t>
            </a:r>
            <a:r>
              <a:rPr lang="pl-PL" dirty="0" smtClean="0">
                <a:solidFill>
                  <a:srgbClr val="1B1B1B"/>
                </a:solidFill>
                <a:latin typeface="Open Sans" panose="020B0606030504020204" pitchFamily="34" charset="0"/>
              </a:rPr>
              <a:t>wprowadź </a:t>
            </a:r>
            <a:r>
              <a:rPr lang="pl-PL" dirty="0">
                <a:solidFill>
                  <a:srgbClr val="1B1B1B"/>
                </a:solidFill>
                <a:latin typeface="Open Sans" panose="020B0606030504020204" pitchFamily="34" charset="0"/>
              </a:rPr>
              <a:t>skopiowany tekst z pamięci podręcznej naszego kursora. (Wzór na następnej stronie).</a:t>
            </a:r>
          </a:p>
          <a:p>
            <a:endParaRPr lang="pl-PL" sz="1800" dirty="0">
              <a:solidFill>
                <a:srgbClr val="1B1B1B"/>
              </a:solidFill>
              <a:latin typeface="Open Sans" panose="020B0606030504020204" pitchFamily="34" charset="0"/>
            </a:endParaRPr>
          </a:p>
          <a:p>
            <a:r>
              <a:rPr lang="pl-PL" dirty="0">
                <a:solidFill>
                  <a:srgbClr val="1B1B1B"/>
                </a:solidFill>
                <a:latin typeface="Open Sans" panose="020B0606030504020204" pitchFamily="34" charset="0"/>
              </a:rPr>
              <a:t>„</a:t>
            </a:r>
            <a:r>
              <a:rPr lang="pl-PL" b="0" i="1" dirty="0">
                <a:solidFill>
                  <a:srgbClr val="0D0D0D"/>
                </a:solidFill>
                <a:effectLst/>
                <a:latin typeface="Söhne"/>
              </a:rPr>
              <a:t>Zapoznaj się z poniższym fragmentem, przygotuj scenariusz takiej rozmowy </a:t>
            </a:r>
            <a:r>
              <a:rPr lang="pl-PL" b="0" i="1" dirty="0" smtClean="0">
                <a:solidFill>
                  <a:srgbClr val="0D0D0D"/>
                </a:solidFill>
                <a:effectLst/>
                <a:latin typeface="Söhne"/>
              </a:rPr>
              <a:t>z </a:t>
            </a:r>
            <a:r>
              <a:rPr lang="pl-PL" b="0" i="1" dirty="0">
                <a:solidFill>
                  <a:srgbClr val="0D0D0D"/>
                </a:solidFill>
                <a:effectLst/>
                <a:latin typeface="Söhne"/>
              </a:rPr>
              <a:t>podziałem na role. Kosmicie przydziel niespotykane </a:t>
            </a:r>
            <a:r>
              <a:rPr lang="pl-PL" b="0" i="1" dirty="0" err="1">
                <a:solidFill>
                  <a:srgbClr val="0D0D0D"/>
                </a:solidFill>
                <a:effectLst/>
                <a:latin typeface="Söhne"/>
              </a:rPr>
              <a:t>imie</a:t>
            </a:r>
            <a:r>
              <a:rPr lang="pl-PL" b="0" i="1" dirty="0">
                <a:solidFill>
                  <a:srgbClr val="0D0D0D"/>
                </a:solidFill>
                <a:effectLst/>
                <a:latin typeface="Söhne"/>
              </a:rPr>
              <a:t>, oraz historie jego planety, którą będzie mógł opowiedzieć odpowiadając na pytania. jeżeli uważasz że coś jeszcze można dodać do tego fragmentu -zaproponuj to.</a:t>
            </a:r>
            <a:br>
              <a:rPr lang="pl-PL" b="0" i="1" dirty="0">
                <a:solidFill>
                  <a:srgbClr val="0D0D0D"/>
                </a:solidFill>
                <a:effectLst/>
                <a:latin typeface="Söhne"/>
              </a:rPr>
            </a:br>
            <a:r>
              <a:rPr lang="pl-PL" b="0" i="1" dirty="0">
                <a:solidFill>
                  <a:srgbClr val="0D0D0D"/>
                </a:solidFill>
                <a:effectLst/>
                <a:latin typeface="Söhne"/>
              </a:rPr>
              <a:t/>
            </a:r>
            <a:br>
              <a:rPr lang="pl-PL" b="0" i="1" dirty="0">
                <a:solidFill>
                  <a:srgbClr val="0D0D0D"/>
                </a:solidFill>
                <a:effectLst/>
                <a:latin typeface="Söhne"/>
              </a:rPr>
            </a:br>
            <a:r>
              <a:rPr lang="pl-PL" i="1" dirty="0">
                <a:solidFill>
                  <a:srgbClr val="0D0D0D"/>
                </a:solidFill>
                <a:latin typeface="Söhne"/>
              </a:rPr>
              <a:t>W to miejsce wklej skopiowaną treść, a następnie wciśnij przycisk </a:t>
            </a:r>
            <a:r>
              <a:rPr lang="pl-PL" i="1" dirty="0" err="1">
                <a:solidFill>
                  <a:srgbClr val="0D0D0D"/>
                </a:solidFill>
                <a:latin typeface="Söhne"/>
              </a:rPr>
              <a:t>Enter</a:t>
            </a:r>
            <a:r>
              <a:rPr lang="pl-PL" i="1" dirty="0">
                <a:solidFill>
                  <a:srgbClr val="0D0D0D"/>
                </a:solidFill>
                <a:latin typeface="Söhne"/>
              </a:rPr>
              <a:t> z klawiatury.”</a:t>
            </a: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p:cNvPicPr/>
          <p:nvPr/>
        </p:nvPicPr>
        <p:blipFill>
          <a:blip r:embed="rId3">
            <a:extLst>
              <a:ext uri="{28A0092B-C50C-407E-A947-70E740481C1C}">
                <a14:useLocalDpi xmlns:a14="http://schemas.microsoft.com/office/drawing/2010/main" val="0"/>
              </a:ext>
            </a:extLst>
          </a:blip>
          <a:srcRect/>
          <a:stretch>
            <a:fillRect/>
          </a:stretch>
        </p:blipFill>
        <p:spPr bwMode="auto">
          <a:xfrm>
            <a:off x="501619" y="5956248"/>
            <a:ext cx="5761355" cy="774065"/>
          </a:xfrm>
          <a:prstGeom prst="rect">
            <a:avLst/>
          </a:prstGeom>
          <a:noFill/>
        </p:spPr>
      </p:pic>
    </p:spTree>
    <p:extLst>
      <p:ext uri="{BB962C8B-B14F-4D97-AF65-F5344CB8AC3E}">
        <p14:creationId xmlns:p14="http://schemas.microsoft.com/office/powerpoint/2010/main" val="45560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E85410-D914-2D6B-6FED-CB352D4015F4}"/>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B634B24F-72A1-E9F0-D8AE-654D9687A03A}"/>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052F2159-40E6-2351-1A59-E66FE6AFEE87}"/>
              </a:ext>
            </a:extLst>
          </p:cNvPr>
          <p:cNvSpPr>
            <a:spLocks noGrp="1"/>
          </p:cNvSpPr>
          <p:nvPr>
            <p:ph type="title"/>
          </p:nvPr>
        </p:nvSpPr>
        <p:spPr/>
        <p:txBody>
          <a:bodyPr>
            <a:normAutofit/>
          </a:bodyPr>
          <a:lstStyle/>
          <a:p>
            <a:r>
              <a:rPr lang="pl-PL" sz="3600" dirty="0"/>
              <a:t>Wykorzystanie AI w praktycznej pracy ze scenariuszem zajęć.</a:t>
            </a:r>
          </a:p>
        </p:txBody>
      </p:sp>
      <p:pic>
        <p:nvPicPr>
          <p:cNvPr id="6" name="Obraz 5" descr="Obraz zawierający tekst, zrzut ekranu, oprogramowanie, numer&#10;&#10;">
            <a:extLst>
              <a:ext uri="{FF2B5EF4-FFF2-40B4-BE49-F238E27FC236}">
                <a16:creationId xmlns:a16="http://schemas.microsoft.com/office/drawing/2014/main" xmlns="" id="{714DE155-FF3A-6C1F-9517-94758351620E}"/>
              </a:ext>
            </a:extLst>
          </p:cNvPr>
          <p:cNvPicPr>
            <a:picLocks noChangeAspect="1"/>
          </p:cNvPicPr>
          <p:nvPr/>
        </p:nvPicPr>
        <p:blipFill rotWithShape="1">
          <a:blip r:embed="rId3">
            <a:extLst>
              <a:ext uri="{28A0092B-C50C-407E-A947-70E740481C1C}">
                <a14:useLocalDpi xmlns:a14="http://schemas.microsoft.com/office/drawing/2010/main" val="0"/>
              </a:ext>
            </a:extLst>
          </a:blip>
          <a:srcRect b="144"/>
          <a:stretch/>
        </p:blipFill>
        <p:spPr>
          <a:xfrm>
            <a:off x="600075" y="1598612"/>
            <a:ext cx="8623539" cy="4678363"/>
          </a:xfrm>
          <a:prstGeom prst="rect">
            <a:avLst/>
          </a:prstGeom>
        </p:spPr>
      </p:pic>
    </p:spTree>
    <p:extLst>
      <p:ext uri="{BB962C8B-B14F-4D97-AF65-F5344CB8AC3E}">
        <p14:creationId xmlns:p14="http://schemas.microsoft.com/office/powerpoint/2010/main" val="162078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2136E3F-FA38-F939-16A1-060D5BB17192}"/>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FEDD9202-4C31-FB4F-8518-0ED9AFD5488B}"/>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D6FC49D7-166B-8E65-4725-5459322919EA}"/>
              </a:ext>
            </a:extLst>
          </p:cNvPr>
          <p:cNvSpPr>
            <a:spLocks noGrp="1"/>
          </p:cNvSpPr>
          <p:nvPr>
            <p:ph type="title"/>
          </p:nvPr>
        </p:nvSpPr>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F4688D59-8739-B9F4-1000-9492DE7CAF45}"/>
              </a:ext>
            </a:extLst>
          </p:cNvPr>
          <p:cNvSpPr txBox="1"/>
          <p:nvPr/>
        </p:nvSpPr>
        <p:spPr>
          <a:xfrm>
            <a:off x="876300" y="1690688"/>
            <a:ext cx="7943850" cy="3139321"/>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9</a:t>
            </a:r>
          </a:p>
          <a:p>
            <a:pPr algn="just"/>
            <a:endParaRPr lang="pl-PL" sz="1800" b="1" dirty="0">
              <a:solidFill>
                <a:srgbClr val="1B1B1B"/>
              </a:solidFill>
              <a:latin typeface="Open Sans" panose="020B0606030504020204" pitchFamily="34" charset="0"/>
            </a:endParaRPr>
          </a:p>
          <a:p>
            <a:pPr algn="just"/>
            <a:r>
              <a:rPr lang="pl-PL" sz="1800" dirty="0">
                <a:solidFill>
                  <a:srgbClr val="1B1B1B"/>
                </a:solidFill>
                <a:latin typeface="Open Sans" panose="020B0606030504020204" pitchFamily="34" charset="0"/>
              </a:rPr>
              <a:t>Microsoft </a:t>
            </a:r>
            <a:r>
              <a:rPr lang="pl-PL" sz="1800" dirty="0" err="1">
                <a:solidFill>
                  <a:srgbClr val="1B1B1B"/>
                </a:solidFill>
                <a:latin typeface="Open Sans" panose="020B0606030504020204" pitchFamily="34" charset="0"/>
              </a:rPr>
              <a:t>Copilot</a:t>
            </a:r>
            <a:r>
              <a:rPr lang="pl-PL" sz="1800" dirty="0">
                <a:solidFill>
                  <a:srgbClr val="1B1B1B"/>
                </a:solidFill>
                <a:latin typeface="Open Sans" panose="020B0606030504020204" pitchFamily="34" charset="0"/>
              </a:rPr>
              <a:t> zacznie generować nam scenariusz rozmowy, oraz wymyśli imię dla przybysza z innej planety. Zwróć uwagę iż będzie ono inne od tej wzorcowej ze zdjęć ekranu.</a:t>
            </a:r>
            <a:endParaRPr lang="pl-PL" i="1" dirty="0">
              <a:solidFill>
                <a:srgbClr val="0D0D0D"/>
              </a:solidFill>
              <a:latin typeface="Söhne"/>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8" name="Obraz 7" descr="Obraz zawierający tekst, zrzut ekranu, Czcionka, dokument&#10;">
            <a:extLst>
              <a:ext uri="{FF2B5EF4-FFF2-40B4-BE49-F238E27FC236}">
                <a16:creationId xmlns:a16="http://schemas.microsoft.com/office/drawing/2014/main" xmlns="" id="{40AA66CC-8D53-139C-4CCB-EF082A88C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79" y="3260348"/>
            <a:ext cx="6068264" cy="3443740"/>
          </a:xfrm>
          <a:prstGeom prst="rect">
            <a:avLst/>
          </a:prstGeom>
        </p:spPr>
      </p:pic>
    </p:spTree>
    <p:extLst>
      <p:ext uri="{BB962C8B-B14F-4D97-AF65-F5344CB8AC3E}">
        <p14:creationId xmlns:p14="http://schemas.microsoft.com/office/powerpoint/2010/main" val="194885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E98C58-F8C6-3F3D-1B30-7078719E3EA6}"/>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E9B29103-0573-D6CC-019E-F3CAF12832C0}"/>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576ED513-730A-D5AC-520F-68B23D3CA9B8}"/>
              </a:ext>
            </a:extLst>
          </p:cNvPr>
          <p:cNvSpPr>
            <a:spLocks noGrp="1"/>
          </p:cNvSpPr>
          <p:nvPr>
            <p:ph type="title"/>
          </p:nvPr>
        </p:nvSpPr>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2728FFBD-5AC4-A796-CC68-8598D74DAACC}"/>
              </a:ext>
            </a:extLst>
          </p:cNvPr>
          <p:cNvSpPr txBox="1"/>
          <p:nvPr/>
        </p:nvSpPr>
        <p:spPr>
          <a:xfrm>
            <a:off x="876300" y="1690688"/>
            <a:ext cx="7943850" cy="2862322"/>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a:t>
            </a:r>
            <a:r>
              <a:rPr lang="pl-PL" b="1" dirty="0">
                <a:solidFill>
                  <a:srgbClr val="1B1B1B"/>
                </a:solidFill>
                <a:latin typeface="Open Sans" panose="020B0606030504020204" pitchFamily="34" charset="0"/>
              </a:rPr>
              <a:t>10</a:t>
            </a:r>
            <a:endParaRPr lang="pl-PL" sz="1800" b="1" dirty="0">
              <a:solidFill>
                <a:srgbClr val="1B1B1B"/>
              </a:solidFill>
              <a:latin typeface="Open Sans" panose="020B0606030504020204" pitchFamily="34" charset="0"/>
            </a:endParaRPr>
          </a:p>
          <a:p>
            <a:pPr algn="just"/>
            <a:endParaRPr lang="pl-PL" sz="1800" b="1" dirty="0">
              <a:solidFill>
                <a:srgbClr val="1B1B1B"/>
              </a:solidFill>
              <a:latin typeface="Open Sans" panose="020B0606030504020204" pitchFamily="34" charset="0"/>
            </a:endParaRPr>
          </a:p>
          <a:p>
            <a:r>
              <a:rPr lang="pl-PL" sz="1800" dirty="0">
                <a:solidFill>
                  <a:srgbClr val="1B1B1B"/>
                </a:solidFill>
                <a:latin typeface="Open Sans" panose="020B0606030504020204" pitchFamily="34" charset="0"/>
              </a:rPr>
              <a:t>Zwróć uwagę iż na samym dole pojawiły się pytania doprecyzowujące. Jeżeli masz ochotę skorzystaj z nich.</a:t>
            </a:r>
            <a:endParaRPr lang="pl-PL" i="1" dirty="0">
              <a:solidFill>
                <a:srgbClr val="0D0D0D"/>
              </a:solidFill>
              <a:latin typeface="Söhne"/>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descr="Obraz zawierający tekst, zrzut ekranu, Czcionka, numer&#10;&#10;">
            <a:extLst>
              <a:ext uri="{FF2B5EF4-FFF2-40B4-BE49-F238E27FC236}">
                <a16:creationId xmlns:a16="http://schemas.microsoft.com/office/drawing/2014/main" xmlns="" id="{ED2148C6-AB10-18FD-A866-56C14FE83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13" y="3016251"/>
            <a:ext cx="6399610" cy="3475464"/>
          </a:xfrm>
          <a:prstGeom prst="rect">
            <a:avLst/>
          </a:prstGeom>
        </p:spPr>
      </p:pic>
      <p:sp>
        <p:nvSpPr>
          <p:cNvPr id="7" name="Strzałka: w lewo 6">
            <a:extLst>
              <a:ext uri="{FF2B5EF4-FFF2-40B4-BE49-F238E27FC236}">
                <a16:creationId xmlns:a16="http://schemas.microsoft.com/office/drawing/2014/main" xmlns="" id="{2AC72133-4D48-1274-B0B1-5E8B7BF0D423}"/>
              </a:ext>
            </a:extLst>
          </p:cNvPr>
          <p:cNvSpPr/>
          <p:nvPr/>
        </p:nvSpPr>
        <p:spPr>
          <a:xfrm>
            <a:off x="6705600" y="5449948"/>
            <a:ext cx="800100" cy="42862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14262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83A7F6-59DC-63D8-1D25-67556C46556F}"/>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DCCF849B-1BFC-1BA4-B7FA-7944A715BB91}"/>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51700767-14EA-9EC5-DA9D-92563C9E973C}"/>
              </a:ext>
            </a:extLst>
          </p:cNvPr>
          <p:cNvSpPr>
            <a:spLocks noGrp="1"/>
          </p:cNvSpPr>
          <p:nvPr>
            <p:ph type="title"/>
          </p:nvPr>
        </p:nvSpPr>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15F9D05B-7FB1-C67C-CCF3-C2F53C5171CD}"/>
              </a:ext>
            </a:extLst>
          </p:cNvPr>
          <p:cNvSpPr txBox="1"/>
          <p:nvPr/>
        </p:nvSpPr>
        <p:spPr>
          <a:xfrm>
            <a:off x="876300" y="1690688"/>
            <a:ext cx="7943850" cy="5078313"/>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a:t>
            </a:r>
            <a:r>
              <a:rPr lang="pl-PL" b="1" dirty="0">
                <a:solidFill>
                  <a:srgbClr val="1B1B1B"/>
                </a:solidFill>
                <a:latin typeface="Open Sans" panose="020B0606030504020204" pitchFamily="34" charset="0"/>
              </a:rPr>
              <a:t>11</a:t>
            </a:r>
            <a:endParaRPr lang="pl-PL" sz="1800" b="1" dirty="0">
              <a:solidFill>
                <a:srgbClr val="1B1B1B"/>
              </a:solidFill>
              <a:latin typeface="Open Sans" panose="020B0606030504020204" pitchFamily="34" charset="0"/>
            </a:endParaRPr>
          </a:p>
          <a:p>
            <a:pPr algn="just"/>
            <a:endParaRPr lang="pl-PL" sz="1800" b="1" dirty="0">
              <a:solidFill>
                <a:srgbClr val="1B1B1B"/>
              </a:solidFill>
              <a:latin typeface="Open Sans" panose="020B0606030504020204" pitchFamily="34" charset="0"/>
            </a:endParaRPr>
          </a:p>
          <a:p>
            <a:r>
              <a:rPr lang="pl-PL" dirty="0">
                <a:solidFill>
                  <a:srgbClr val="1B1B1B"/>
                </a:solidFill>
                <a:latin typeface="Open Sans" panose="020B0606030504020204" pitchFamily="34" charset="0"/>
              </a:rPr>
              <a:t>Teraz wydamy polecenie aby Microsoft </a:t>
            </a:r>
            <a:r>
              <a:rPr lang="pl-PL" dirty="0" err="1">
                <a:solidFill>
                  <a:srgbClr val="1B1B1B"/>
                </a:solidFill>
                <a:latin typeface="Open Sans" panose="020B0606030504020204" pitchFamily="34" charset="0"/>
              </a:rPr>
              <a:t>Copilot</a:t>
            </a:r>
            <a:r>
              <a:rPr lang="pl-PL" dirty="0">
                <a:solidFill>
                  <a:srgbClr val="1B1B1B"/>
                </a:solidFill>
                <a:latin typeface="Open Sans" panose="020B0606030504020204" pitchFamily="34" charset="0"/>
              </a:rPr>
              <a:t> wygenerował nam wspomnianą wcześniej w konwersacji mapę. Takie polecenie może wyglądać w sposób następujący.</a:t>
            </a:r>
          </a:p>
          <a:p>
            <a:endParaRPr lang="pl-PL" dirty="0">
              <a:solidFill>
                <a:srgbClr val="1B1B1B"/>
              </a:solidFill>
              <a:latin typeface="Open Sans" panose="020B0606030504020204" pitchFamily="34" charset="0"/>
            </a:endParaRPr>
          </a:p>
          <a:p>
            <a:r>
              <a:rPr lang="pl-PL" b="0" i="1" dirty="0">
                <a:solidFill>
                  <a:srgbClr val="111111"/>
                </a:solidFill>
                <a:effectLst/>
                <a:latin typeface="-apple-system"/>
              </a:rPr>
              <a:t>„Przygotuj grafikę przedstawiającą ws</a:t>
            </a:r>
            <a:r>
              <a:rPr lang="pl-PL" i="1" dirty="0">
                <a:solidFill>
                  <a:srgbClr val="111111"/>
                </a:solidFill>
                <a:latin typeface="-apple-system"/>
              </a:rPr>
              <a:t>pomnianą wcześniej </a:t>
            </a:r>
            <a:r>
              <a:rPr lang="pl-PL" b="0" i="1" dirty="0">
                <a:solidFill>
                  <a:srgbClr val="111111"/>
                </a:solidFill>
                <a:effectLst/>
                <a:latin typeface="-apple-system"/>
              </a:rPr>
              <a:t>mapę </a:t>
            </a:r>
            <a:r>
              <a:rPr lang="pl-PL" b="0" i="1" dirty="0" err="1">
                <a:solidFill>
                  <a:srgbClr val="111111"/>
                </a:solidFill>
                <a:effectLst/>
                <a:latin typeface="-apple-system"/>
              </a:rPr>
              <a:t>Zorblata</a:t>
            </a:r>
            <a:r>
              <a:rPr lang="pl-PL" b="0" i="1" dirty="0">
                <a:solidFill>
                  <a:srgbClr val="111111"/>
                </a:solidFill>
                <a:effectLst/>
                <a:latin typeface="-apple-system"/>
              </a:rPr>
              <a:t>”</a:t>
            </a:r>
          </a:p>
          <a:p>
            <a:endParaRPr lang="pl-PL" dirty="0">
              <a:solidFill>
                <a:srgbClr val="111111"/>
              </a:solidFill>
              <a:latin typeface="-apple-system"/>
            </a:endParaRPr>
          </a:p>
          <a:p>
            <a:endParaRPr lang="pl-PL" i="1" dirty="0">
              <a:solidFill>
                <a:srgbClr val="0D0D0D"/>
              </a:solidFill>
              <a:latin typeface="Söhne"/>
            </a:endParaRPr>
          </a:p>
          <a:p>
            <a:r>
              <a:rPr lang="pl-PL" dirty="0" err="1">
                <a:solidFill>
                  <a:srgbClr val="1B1B1B"/>
                </a:solidFill>
                <a:latin typeface="Open Sans" panose="020B0606030504020204" pitchFamily="34" charset="0"/>
              </a:rPr>
              <a:t>Copilot</a:t>
            </a:r>
            <a:r>
              <a:rPr lang="pl-PL" dirty="0">
                <a:solidFill>
                  <a:srgbClr val="1B1B1B"/>
                </a:solidFill>
                <a:latin typeface="Open Sans" panose="020B0606030504020204" pitchFamily="34" charset="0"/>
              </a:rPr>
              <a:t> wygeneruje cztery propozycje grafiki, wybierz tą właściwą i omów ją z uczniami. Jeżeli żadna z nich Ci się nie podoba poproś go aby był bardziej kreatywny przy jej tworzeniu. Polecenie, które możesz podać może brzmieć</a:t>
            </a:r>
          </a:p>
          <a:p>
            <a:r>
              <a:rPr lang="pl-PL" i="1" dirty="0">
                <a:solidFill>
                  <a:srgbClr val="1B1B1B"/>
                </a:solidFill>
                <a:latin typeface="Open Sans" panose="020B0606030504020204" pitchFamily="34" charset="0"/>
              </a:rPr>
              <a:t>„Stwórz bardziej kreatywną mapę”</a:t>
            </a: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p:cNvPicPr/>
          <p:nvPr/>
        </p:nvPicPr>
        <p:blipFill>
          <a:blip r:embed="rId3">
            <a:extLst>
              <a:ext uri="{28A0092B-C50C-407E-A947-70E740481C1C}">
                <a14:useLocalDpi xmlns:a14="http://schemas.microsoft.com/office/drawing/2010/main" val="0"/>
              </a:ext>
            </a:extLst>
          </a:blip>
          <a:srcRect/>
          <a:stretch>
            <a:fillRect/>
          </a:stretch>
        </p:blipFill>
        <p:spPr bwMode="auto">
          <a:xfrm>
            <a:off x="572134" y="5985192"/>
            <a:ext cx="5761355" cy="774065"/>
          </a:xfrm>
          <a:prstGeom prst="rect">
            <a:avLst/>
          </a:prstGeom>
          <a:noFill/>
        </p:spPr>
      </p:pic>
    </p:spTree>
    <p:extLst>
      <p:ext uri="{BB962C8B-B14F-4D97-AF65-F5344CB8AC3E}">
        <p14:creationId xmlns:p14="http://schemas.microsoft.com/office/powerpoint/2010/main" val="163305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83125D4-B1FE-ECBD-3D6B-9F9327D4956F}"/>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58C6994B-360B-AAC2-D53A-937FC01F43B0}"/>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8D13ABDA-520E-8431-C22C-419E25DBF182}"/>
              </a:ext>
            </a:extLst>
          </p:cNvPr>
          <p:cNvSpPr>
            <a:spLocks noGrp="1"/>
          </p:cNvSpPr>
          <p:nvPr>
            <p:ph type="title"/>
          </p:nvPr>
        </p:nvSpPr>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C7F3DD66-EFEA-97D6-956F-A425DDDEF080}"/>
              </a:ext>
            </a:extLst>
          </p:cNvPr>
          <p:cNvSpPr txBox="1"/>
          <p:nvPr/>
        </p:nvSpPr>
        <p:spPr>
          <a:xfrm>
            <a:off x="876300" y="1690688"/>
            <a:ext cx="7943850" cy="2585323"/>
          </a:xfrm>
          <a:prstGeom prst="rect">
            <a:avLst/>
          </a:prstGeom>
          <a:noFill/>
        </p:spPr>
        <p:txBody>
          <a:bodyPr wrap="square">
            <a:spAutoFit/>
          </a:bodyPr>
          <a:lstStyle/>
          <a:p>
            <a:pPr algn="just"/>
            <a:r>
              <a:rPr lang="pl-PL" dirty="0">
                <a:solidFill>
                  <a:srgbClr val="1B1B1B"/>
                </a:solidFill>
                <a:latin typeface="Open Sans" panose="020B0606030504020204" pitchFamily="34" charset="0"/>
              </a:rPr>
              <a:t>Mapy wykonane dla mnie wyglądają tak. Czy są podobne do Twoich?</a:t>
            </a:r>
          </a:p>
          <a:p>
            <a:pPr algn="just"/>
            <a:r>
              <a:rPr lang="pl-PL" dirty="0">
                <a:solidFill>
                  <a:srgbClr val="1B1B1B"/>
                </a:solidFill>
                <a:latin typeface="Open Sans" panose="020B0606030504020204" pitchFamily="34" charset="0"/>
              </a:rPr>
              <a:t>Jeżeli nie zastanów się dlaczego, lub zapytaj </a:t>
            </a:r>
            <a:r>
              <a:rPr lang="pl-PL" dirty="0" err="1">
                <a:solidFill>
                  <a:srgbClr val="1B1B1B"/>
                </a:solidFill>
                <a:latin typeface="Open Sans" panose="020B0606030504020204" pitchFamily="34" charset="0"/>
              </a:rPr>
              <a:t>Copilot</a:t>
            </a:r>
            <a:r>
              <a:rPr lang="pl-PL" dirty="0">
                <a:solidFill>
                  <a:srgbClr val="1B1B1B"/>
                </a:solidFill>
                <a:latin typeface="Open Sans" panose="020B0606030504020204" pitchFamily="34" charset="0"/>
              </a:rPr>
              <a:t> dlaczego tak jest, że za każdym razem efekty będą inne.</a:t>
            </a: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descr="Obraz zawierający obraz, rysowanie, sztuka, góra&#10;&#10;">
            <a:extLst>
              <a:ext uri="{FF2B5EF4-FFF2-40B4-BE49-F238E27FC236}">
                <a16:creationId xmlns:a16="http://schemas.microsoft.com/office/drawing/2014/main" xmlns="" id="{789CBF57-7F6B-0880-C436-FF484FD269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652" y="3135357"/>
            <a:ext cx="2281307" cy="2281307"/>
          </a:xfrm>
          <a:prstGeom prst="rect">
            <a:avLst/>
          </a:prstGeom>
        </p:spPr>
      </p:pic>
      <p:pic>
        <p:nvPicPr>
          <p:cNvPr id="9" name="Obraz 8" descr="Obraz zawierający obraz, krajobraz, sztuka, góra&#10;&#10;">
            <a:extLst>
              <a:ext uri="{FF2B5EF4-FFF2-40B4-BE49-F238E27FC236}">
                <a16:creationId xmlns:a16="http://schemas.microsoft.com/office/drawing/2014/main" xmlns="" id="{09176FC1-4347-192F-4A34-E8CEE13FA6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2152" y="3171789"/>
            <a:ext cx="2281307" cy="2281307"/>
          </a:xfrm>
          <a:prstGeom prst="rect">
            <a:avLst/>
          </a:prstGeom>
        </p:spPr>
      </p:pic>
      <p:pic>
        <p:nvPicPr>
          <p:cNvPr id="11" name="Obraz 10" descr="Obraz zawierający obraz, mapa, rafa, krajobraz&#10;&#10;">
            <a:extLst>
              <a:ext uri="{FF2B5EF4-FFF2-40B4-BE49-F238E27FC236}">
                <a16:creationId xmlns:a16="http://schemas.microsoft.com/office/drawing/2014/main" xmlns="" id="{1C4BD994-2243-4305-F228-768460674F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652" y="3171790"/>
            <a:ext cx="2281307" cy="2281307"/>
          </a:xfrm>
          <a:prstGeom prst="rect">
            <a:avLst/>
          </a:prstGeom>
        </p:spPr>
      </p:pic>
      <p:pic>
        <p:nvPicPr>
          <p:cNvPr id="13" name="Obraz 12" descr="Obraz zawierający obraz, krajobraz, mapa, sztuka&#10;&#10;">
            <a:extLst>
              <a:ext uri="{FF2B5EF4-FFF2-40B4-BE49-F238E27FC236}">
                <a16:creationId xmlns:a16="http://schemas.microsoft.com/office/drawing/2014/main" xmlns="" id="{104333A1-23AA-4635-EC23-EB5E1A6E23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7093" y="3171789"/>
            <a:ext cx="2281307" cy="2281307"/>
          </a:xfrm>
          <a:prstGeom prst="rect">
            <a:avLst/>
          </a:prstGeom>
        </p:spPr>
      </p:pic>
      <p:pic>
        <p:nvPicPr>
          <p:cNvPr id="10" name="Obraz 9"/>
          <p:cNvPicPr/>
          <p:nvPr/>
        </p:nvPicPr>
        <p:blipFill>
          <a:blip r:embed="rId7">
            <a:extLst>
              <a:ext uri="{28A0092B-C50C-407E-A947-70E740481C1C}">
                <a14:useLocalDpi xmlns:a14="http://schemas.microsoft.com/office/drawing/2010/main" val="0"/>
              </a:ext>
            </a:extLst>
          </a:blip>
          <a:srcRect/>
          <a:stretch>
            <a:fillRect/>
          </a:stretch>
        </p:blipFill>
        <p:spPr bwMode="auto">
          <a:xfrm>
            <a:off x="453072" y="6009005"/>
            <a:ext cx="5761355" cy="774065"/>
          </a:xfrm>
          <a:prstGeom prst="rect">
            <a:avLst/>
          </a:prstGeom>
          <a:noFill/>
        </p:spPr>
      </p:pic>
    </p:spTree>
    <p:extLst>
      <p:ext uri="{BB962C8B-B14F-4D97-AF65-F5344CB8AC3E}">
        <p14:creationId xmlns:p14="http://schemas.microsoft.com/office/powerpoint/2010/main" val="389963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7C1AF9-F809-76B1-0EAD-9CAFB7F717C7}"/>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655DB8CC-F4BB-39D6-D261-EE4975DE1B3C}"/>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F1CFEBC6-6243-11F3-2A61-43416D92C846}"/>
              </a:ext>
            </a:extLst>
          </p:cNvPr>
          <p:cNvSpPr>
            <a:spLocks noGrp="1"/>
          </p:cNvSpPr>
          <p:nvPr>
            <p:ph type="title"/>
          </p:nvPr>
        </p:nvSpPr>
        <p:spPr/>
        <p:txBody>
          <a:bodyPr>
            <a:normAutofit/>
          </a:bodyPr>
          <a:lstStyle/>
          <a:p>
            <a:r>
              <a:rPr lang="pl-PL" sz="3600" dirty="0"/>
              <a:t>Konkluzja.</a:t>
            </a:r>
          </a:p>
        </p:txBody>
      </p:sp>
      <p:sp>
        <p:nvSpPr>
          <p:cNvPr id="4" name="pole tekstowe 3">
            <a:extLst>
              <a:ext uri="{FF2B5EF4-FFF2-40B4-BE49-F238E27FC236}">
                <a16:creationId xmlns:a16="http://schemas.microsoft.com/office/drawing/2014/main" xmlns="" id="{DE249ACA-68AD-BA25-27D8-A6BD6A90625D}"/>
              </a:ext>
            </a:extLst>
          </p:cNvPr>
          <p:cNvSpPr txBox="1"/>
          <p:nvPr/>
        </p:nvSpPr>
        <p:spPr>
          <a:xfrm>
            <a:off x="876300" y="1690688"/>
            <a:ext cx="7943850" cy="4801314"/>
          </a:xfrm>
          <a:prstGeom prst="rect">
            <a:avLst/>
          </a:prstGeom>
          <a:noFill/>
        </p:spPr>
        <p:txBody>
          <a:bodyPr wrap="square">
            <a:spAutoFit/>
          </a:bodyPr>
          <a:lstStyle/>
          <a:p>
            <a:pPr algn="just"/>
            <a:r>
              <a:rPr lang="pl-PL" dirty="0">
                <a:solidFill>
                  <a:srgbClr val="1B1B1B"/>
                </a:solidFill>
                <a:latin typeface="Open Sans" panose="020B0606030504020204" pitchFamily="34" charset="0"/>
              </a:rPr>
              <a:t>Mam dla Ciebie kilka pytań, na które chciałbym abyś postarał/a się odpowiedzieć samodzielnie, oraz abyś zapytał/a o odpowiedzi Microsoft </a:t>
            </a:r>
            <a:r>
              <a:rPr lang="pl-PL" dirty="0" err="1">
                <a:solidFill>
                  <a:srgbClr val="1B1B1B"/>
                </a:solidFill>
                <a:latin typeface="Open Sans" panose="020B0606030504020204" pitchFamily="34" charset="0"/>
              </a:rPr>
              <a:t>Copilot</a:t>
            </a:r>
            <a:r>
              <a:rPr lang="pl-PL" dirty="0">
                <a:solidFill>
                  <a:srgbClr val="1B1B1B"/>
                </a:solidFill>
                <a:latin typeface="Open Sans" panose="020B0606030504020204" pitchFamily="34" charset="0"/>
              </a:rPr>
              <a:t>.</a:t>
            </a:r>
          </a:p>
          <a:p>
            <a:pPr algn="just"/>
            <a:endParaRPr lang="pl-PL" dirty="0">
              <a:solidFill>
                <a:srgbClr val="1B1B1B"/>
              </a:solidFill>
              <a:latin typeface="Open Sans" panose="020B0606030504020204" pitchFamily="34" charset="0"/>
            </a:endParaRPr>
          </a:p>
          <a:p>
            <a:pPr marL="285750" indent="-285750" algn="just">
              <a:buFont typeface="Arial" panose="020B0604020202020204" pitchFamily="34" charset="0"/>
              <a:buChar char="•"/>
            </a:pPr>
            <a:r>
              <a:rPr lang="pl-PL" dirty="0">
                <a:solidFill>
                  <a:srgbClr val="1B1B1B"/>
                </a:solidFill>
                <a:latin typeface="Open Sans" panose="020B0606030504020204" pitchFamily="34" charset="0"/>
              </a:rPr>
              <a:t>Zastanów się lub zapytaj Microsoft </a:t>
            </a:r>
            <a:r>
              <a:rPr lang="pl-PL" dirty="0" err="1">
                <a:solidFill>
                  <a:srgbClr val="1B1B1B"/>
                </a:solidFill>
                <a:latin typeface="Open Sans" panose="020B0606030504020204" pitchFamily="34" charset="0"/>
              </a:rPr>
              <a:t>Copilot</a:t>
            </a:r>
            <a:r>
              <a:rPr lang="pl-PL" dirty="0">
                <a:solidFill>
                  <a:srgbClr val="1B1B1B"/>
                </a:solidFill>
                <a:latin typeface="Open Sans" panose="020B0606030504020204" pitchFamily="34" charset="0"/>
              </a:rPr>
              <a:t>, jakie dane możemy mu powierzyć ? </a:t>
            </a:r>
          </a:p>
          <a:p>
            <a:pPr marL="285750" indent="-285750" algn="just">
              <a:buFont typeface="Arial" panose="020B0604020202020204" pitchFamily="34" charset="0"/>
              <a:buChar char="•"/>
            </a:pPr>
            <a:r>
              <a:rPr lang="pl-PL" dirty="0">
                <a:solidFill>
                  <a:srgbClr val="1B1B1B"/>
                </a:solidFill>
                <a:latin typeface="Open Sans" panose="020B0606030504020204" pitchFamily="34" charset="0"/>
              </a:rPr>
              <a:t>Czy będą to dane osobowe uczniów? </a:t>
            </a:r>
          </a:p>
          <a:p>
            <a:pPr marL="285750" indent="-285750" algn="just">
              <a:buFont typeface="Arial" panose="020B0604020202020204" pitchFamily="34" charset="0"/>
              <a:buChar char="•"/>
            </a:pPr>
            <a:r>
              <a:rPr lang="pl-PL" dirty="0">
                <a:solidFill>
                  <a:srgbClr val="1B1B1B"/>
                </a:solidFill>
                <a:latin typeface="Open Sans" panose="020B0606030504020204" pitchFamily="34" charset="0"/>
              </a:rPr>
              <a:t>Czy mogę podać ich imiona i nazwiska? </a:t>
            </a:r>
          </a:p>
          <a:p>
            <a:pPr marL="285750" indent="-285750" algn="just">
              <a:buFont typeface="Arial" panose="020B0604020202020204" pitchFamily="34" charset="0"/>
              <a:buChar char="•"/>
            </a:pPr>
            <a:r>
              <a:rPr lang="pl-PL" dirty="0">
                <a:solidFill>
                  <a:srgbClr val="1B1B1B"/>
                </a:solidFill>
                <a:latin typeface="Open Sans" panose="020B0606030504020204" pitchFamily="34" charset="0"/>
              </a:rPr>
              <a:t>Czy tylko za pomocą takich danych osobowych jak </a:t>
            </a:r>
            <a:r>
              <a:rPr lang="pl-PL" dirty="0" err="1">
                <a:solidFill>
                  <a:srgbClr val="1B1B1B"/>
                </a:solidFill>
                <a:latin typeface="Open Sans" panose="020B0606030504020204" pitchFamily="34" charset="0"/>
              </a:rPr>
              <a:t>imie</a:t>
            </a:r>
            <a:r>
              <a:rPr lang="pl-PL" dirty="0">
                <a:solidFill>
                  <a:srgbClr val="1B1B1B"/>
                </a:solidFill>
                <a:latin typeface="Open Sans" panose="020B0606030504020204" pitchFamily="34" charset="0"/>
              </a:rPr>
              <a:t>, nazwisko, klasa jestem w stanie opisać danego ucznia?</a:t>
            </a:r>
          </a:p>
          <a:p>
            <a:pPr marL="285750" indent="-285750" algn="just">
              <a:buFont typeface="Arial" panose="020B0604020202020204" pitchFamily="34" charset="0"/>
              <a:buChar char="•"/>
            </a:pPr>
            <a:r>
              <a:rPr lang="pl-PL" dirty="0">
                <a:solidFill>
                  <a:srgbClr val="1B1B1B"/>
                </a:solidFill>
                <a:latin typeface="Open Sans" panose="020B0606030504020204" pitchFamily="34" charset="0"/>
              </a:rPr>
              <a:t>Gdzie przechowywane są nasze zapytania? </a:t>
            </a:r>
          </a:p>
          <a:p>
            <a:pPr marL="285750" indent="-285750" algn="just">
              <a:buFont typeface="Arial" panose="020B0604020202020204" pitchFamily="34" charset="0"/>
              <a:buChar char="•"/>
            </a:pPr>
            <a:r>
              <a:rPr lang="pl-PL" dirty="0">
                <a:solidFill>
                  <a:srgbClr val="1B1B1B"/>
                </a:solidFill>
                <a:latin typeface="Open Sans" panose="020B0606030504020204" pitchFamily="34" charset="0"/>
              </a:rPr>
              <a:t>Czy ktoś je może </a:t>
            </a:r>
            <a:r>
              <a:rPr lang="pl-PL" dirty="0" smtClean="0">
                <a:solidFill>
                  <a:srgbClr val="1B1B1B"/>
                </a:solidFill>
                <a:latin typeface="Open Sans" panose="020B0606030504020204" pitchFamily="34" charset="0"/>
              </a:rPr>
              <a:t>zobaczyć?</a:t>
            </a:r>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p:cNvPicPr/>
          <p:nvPr/>
        </p:nvPicPr>
        <p:blipFill>
          <a:blip r:embed="rId3">
            <a:extLst>
              <a:ext uri="{28A0092B-C50C-407E-A947-70E740481C1C}">
                <a14:useLocalDpi xmlns:a14="http://schemas.microsoft.com/office/drawing/2010/main" val="0"/>
              </a:ext>
            </a:extLst>
          </a:blip>
          <a:srcRect/>
          <a:stretch>
            <a:fillRect/>
          </a:stretch>
        </p:blipFill>
        <p:spPr bwMode="auto">
          <a:xfrm>
            <a:off x="2380663" y="5552004"/>
            <a:ext cx="5761355" cy="774065"/>
          </a:xfrm>
          <a:prstGeom prst="rect">
            <a:avLst/>
          </a:prstGeom>
          <a:noFill/>
        </p:spPr>
      </p:pic>
    </p:spTree>
    <p:extLst>
      <p:ext uri="{BB962C8B-B14F-4D97-AF65-F5344CB8AC3E}">
        <p14:creationId xmlns:p14="http://schemas.microsoft.com/office/powerpoint/2010/main" val="198055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Stos książek przewracających się na tablet, na którym znajdują się litery: ZPE"/>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5507" y="1858209"/>
            <a:ext cx="7737232" cy="3654674"/>
          </a:xfrm>
        </p:spPr>
      </p:pic>
      <p:sp>
        <p:nvSpPr>
          <p:cNvPr id="2" name="Tytuł 1"/>
          <p:cNvSpPr>
            <a:spLocks noGrp="1"/>
          </p:cNvSpPr>
          <p:nvPr>
            <p:ph type="title"/>
          </p:nvPr>
        </p:nvSpPr>
        <p:spPr>
          <a:xfrm>
            <a:off x="156308" y="365125"/>
            <a:ext cx="11832492" cy="1815367"/>
          </a:xfrm>
        </p:spPr>
        <p:txBody>
          <a:bodyPr>
            <a:noAutofit/>
          </a:bodyPr>
          <a:lstStyle/>
          <a:p>
            <a:r>
              <a:rPr lang="pl-PL" sz="3600" b="1" dirty="0" smtClean="0"/>
              <a:t>Informacje o projekcie</a:t>
            </a:r>
            <a:r>
              <a:rPr lang="pl-PL" sz="3600" b="1" dirty="0"/>
              <a:t>: </a:t>
            </a:r>
            <a:r>
              <a:rPr lang="pl-PL" sz="3600" dirty="0">
                <a:hlinkClick r:id="rId3"/>
              </a:rPr>
              <a:t>https://</a:t>
            </a:r>
            <a:r>
              <a:rPr lang="pl-PL" sz="3600" dirty="0" smtClean="0">
                <a:hlinkClick r:id="rId3"/>
              </a:rPr>
              <a:t>tiny.pl/css62</a:t>
            </a:r>
            <a:r>
              <a:rPr lang="pl-PL" sz="3600" dirty="0" smtClean="0"/>
              <a:t/>
            </a:r>
            <a:br>
              <a:rPr lang="pl-PL" sz="3600" dirty="0" smtClean="0"/>
            </a:br>
            <a:r>
              <a:rPr lang="pl-PL" sz="3600" b="1" dirty="0" smtClean="0"/>
              <a:t>Gdzie znajdziesz zasoby na Zintegrowanej </a:t>
            </a:r>
            <a:r>
              <a:rPr lang="pl-PL" sz="3600" b="1" dirty="0"/>
              <a:t>Platformie Edukacyjnej</a:t>
            </a:r>
            <a:r>
              <a:rPr lang="pl-PL" sz="3600" b="1" dirty="0" smtClean="0"/>
              <a:t>?:  </a:t>
            </a:r>
            <a:r>
              <a:rPr lang="pl-PL" sz="3600" dirty="0" smtClean="0">
                <a:hlinkClick r:id="rId4"/>
              </a:rPr>
              <a:t>https</a:t>
            </a:r>
            <a:r>
              <a:rPr lang="pl-PL" sz="3600" dirty="0">
                <a:hlinkClick r:id="rId4"/>
              </a:rPr>
              <a:t>://</a:t>
            </a:r>
            <a:r>
              <a:rPr lang="pl-PL" sz="3600" dirty="0" smtClean="0">
                <a:hlinkClick r:id="rId4"/>
              </a:rPr>
              <a:t>tiny.pl/d7h5p</a:t>
            </a:r>
            <a:r>
              <a:rPr lang="pl-PL" sz="3600" dirty="0" smtClean="0"/>
              <a:t> </a:t>
            </a:r>
            <a:endParaRPr lang="pl-PL" sz="3600" dirty="0"/>
          </a:p>
        </p:txBody>
      </p:sp>
      <p:pic>
        <p:nvPicPr>
          <p:cNvPr id="6" name="Obraz 5"/>
          <p:cNvPicPr/>
          <p:nvPr/>
        </p:nvPicPr>
        <p:blipFill>
          <a:blip r:embed="rId5">
            <a:extLst>
              <a:ext uri="{28A0092B-C50C-407E-A947-70E740481C1C}">
                <a14:useLocalDpi xmlns:a14="http://schemas.microsoft.com/office/drawing/2010/main" val="0"/>
              </a:ext>
            </a:extLst>
          </a:blip>
          <a:srcRect/>
          <a:stretch>
            <a:fillRect/>
          </a:stretch>
        </p:blipFill>
        <p:spPr bwMode="auto">
          <a:xfrm>
            <a:off x="3191876" y="5800675"/>
            <a:ext cx="5761355" cy="774065"/>
          </a:xfrm>
          <a:prstGeom prst="rect">
            <a:avLst/>
          </a:prstGeom>
          <a:noFill/>
        </p:spPr>
      </p:pic>
    </p:spTree>
    <p:extLst>
      <p:ext uri="{BB962C8B-B14F-4D97-AF65-F5344CB8AC3E}">
        <p14:creationId xmlns:p14="http://schemas.microsoft.com/office/powerpoint/2010/main" val="313875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78C726FA-4E63-CE7F-E5C9-09F1B5E3387F}"/>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54423C66-6160-BAC0-0828-CE263B1B1024}"/>
              </a:ext>
            </a:extLst>
          </p:cNvPr>
          <p:cNvSpPr>
            <a:spLocks noGrp="1"/>
          </p:cNvSpPr>
          <p:nvPr>
            <p:ph type="title"/>
          </p:nvPr>
        </p:nvSpPr>
        <p:spPr/>
        <p:txBody>
          <a:bodyPr/>
          <a:lstStyle/>
          <a:p>
            <a:r>
              <a:rPr lang="pl-PL" dirty="0"/>
              <a:t>Czym jest sztuczna inteligencja?</a:t>
            </a:r>
          </a:p>
        </p:txBody>
      </p:sp>
      <p:sp>
        <p:nvSpPr>
          <p:cNvPr id="7" name="pole tekstowe 6">
            <a:extLst>
              <a:ext uri="{FF2B5EF4-FFF2-40B4-BE49-F238E27FC236}">
                <a16:creationId xmlns:a16="http://schemas.microsoft.com/office/drawing/2014/main" xmlns="" id="{E983E5F4-77B4-173D-CB14-9482830DB156}"/>
              </a:ext>
            </a:extLst>
          </p:cNvPr>
          <p:cNvSpPr txBox="1"/>
          <p:nvPr/>
        </p:nvSpPr>
        <p:spPr>
          <a:xfrm>
            <a:off x="666750" y="1690688"/>
            <a:ext cx="8274050" cy="3970318"/>
          </a:xfrm>
          <a:prstGeom prst="rect">
            <a:avLst/>
          </a:prstGeom>
          <a:noFill/>
        </p:spPr>
        <p:txBody>
          <a:bodyPr wrap="square">
            <a:spAutoFit/>
          </a:bodyPr>
          <a:lstStyle/>
          <a:p>
            <a:r>
              <a:rPr lang="pl-PL" b="0" i="0" dirty="0">
                <a:solidFill>
                  <a:srgbClr val="0D0D0D"/>
                </a:solidFill>
                <a:effectLst/>
              </a:rPr>
              <a:t>Sztuczna inteligencja (SI) to obszar informatyki, który zajmuje się tworzeniem systemów komputerowych zdolnych do wykonywania zadań, które normalnie wymagają ludzkiej inteligencji. </a:t>
            </a:r>
          </a:p>
          <a:p>
            <a:endParaRPr lang="pl-PL" dirty="0">
              <a:solidFill>
                <a:srgbClr val="0D0D0D"/>
              </a:solidFill>
            </a:endParaRPr>
          </a:p>
          <a:p>
            <a:r>
              <a:rPr lang="pl-PL" b="0" i="0" dirty="0">
                <a:solidFill>
                  <a:srgbClr val="0D0D0D"/>
                </a:solidFill>
                <a:effectLst/>
              </a:rPr>
              <a:t>SI wykorzystuje algorytmy i modele matematyczne do analizy danych, uczenia maszynowego, przetwarzania języka naturalnego itp. W kontekście edukacji, sztuczna inteligencja może być pomocna nauczycielom na kilka sposobów. Może dostarczać spersonalizowane materiały edukacyjne, odpowiadające indywidualnym potrzebom uczniów, umożliwiając im naukę w tempie, które odpowiada ich zdolnościom i preferencjom.</a:t>
            </a:r>
          </a:p>
          <a:p>
            <a:endParaRPr lang="pl-PL" dirty="0">
              <a:solidFill>
                <a:srgbClr val="0D0D0D"/>
              </a:solidFill>
            </a:endParaRPr>
          </a:p>
          <a:p>
            <a:r>
              <a:rPr lang="pl-PL" b="0" i="0" dirty="0">
                <a:solidFill>
                  <a:srgbClr val="0D0D0D"/>
                </a:solidFill>
                <a:effectLst/>
              </a:rPr>
              <a:t>Może również wspierać nauczycieli w tworzeniu lepszych planów lekcji, proponując zasoby, narzędzia i strategie dydaktyczne dostosowane do konkretnych celów nauczania. </a:t>
            </a:r>
            <a:endParaRPr lang="pl-PL" sz="1400" dirty="0"/>
          </a:p>
        </p:txBody>
      </p:sp>
      <p:sp>
        <p:nvSpPr>
          <p:cNvPr id="8" name="Tytuł 1">
            <a:extLst>
              <a:ext uri="{FF2B5EF4-FFF2-40B4-BE49-F238E27FC236}">
                <a16:creationId xmlns:a16="http://schemas.microsoft.com/office/drawing/2014/main" xmlns="" id="{22CC4B6D-4256-6A85-DA39-DACD6B2B98D1}"/>
              </a:ext>
            </a:extLst>
          </p:cNvPr>
          <p:cNvSpPr txBox="1">
            <a:spLocks/>
          </p:cNvSpPr>
          <p:nvPr/>
        </p:nvSpPr>
        <p:spPr>
          <a:xfrm>
            <a:off x="8267700" y="-191493"/>
            <a:ext cx="1624594" cy="3229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5000" dirty="0"/>
              <a:t>?</a:t>
            </a:r>
          </a:p>
        </p:txBody>
      </p:sp>
      <p:pic>
        <p:nvPicPr>
          <p:cNvPr id="6" name="Obraz 5"/>
          <p:cNvPicPr/>
          <p:nvPr/>
        </p:nvPicPr>
        <p:blipFill>
          <a:blip r:embed="rId3">
            <a:extLst>
              <a:ext uri="{28A0092B-C50C-407E-A947-70E740481C1C}">
                <a14:useLocalDpi xmlns:a14="http://schemas.microsoft.com/office/drawing/2010/main" val="0"/>
              </a:ext>
            </a:extLst>
          </a:blip>
          <a:srcRect/>
          <a:stretch>
            <a:fillRect/>
          </a:stretch>
        </p:blipFill>
        <p:spPr bwMode="auto">
          <a:xfrm>
            <a:off x="478178" y="6078097"/>
            <a:ext cx="5761355" cy="774065"/>
          </a:xfrm>
          <a:prstGeom prst="rect">
            <a:avLst/>
          </a:prstGeom>
          <a:noFill/>
        </p:spPr>
      </p:pic>
    </p:spTree>
    <p:extLst>
      <p:ext uri="{BB962C8B-B14F-4D97-AF65-F5344CB8AC3E}">
        <p14:creationId xmlns:p14="http://schemas.microsoft.com/office/powerpoint/2010/main" val="163574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F51FB80-CFA0-2E31-0A8F-590A9FEB7E88}"/>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2D96A474-BF24-5295-05A4-DB4B62BC618D}"/>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2E6B12D8-5337-F2A4-2C0F-20B3300AD889}"/>
              </a:ext>
            </a:extLst>
          </p:cNvPr>
          <p:cNvSpPr>
            <a:spLocks noGrp="1"/>
          </p:cNvSpPr>
          <p:nvPr>
            <p:ph type="title"/>
          </p:nvPr>
        </p:nvSpPr>
        <p:spPr/>
        <p:txBody>
          <a:bodyPr/>
          <a:lstStyle/>
          <a:p>
            <a:r>
              <a:rPr lang="pl-PL" dirty="0"/>
              <a:t>Nasze zadanie!</a:t>
            </a:r>
          </a:p>
        </p:txBody>
      </p:sp>
      <p:sp>
        <p:nvSpPr>
          <p:cNvPr id="7" name="pole tekstowe 6">
            <a:extLst>
              <a:ext uri="{FF2B5EF4-FFF2-40B4-BE49-F238E27FC236}">
                <a16:creationId xmlns:a16="http://schemas.microsoft.com/office/drawing/2014/main" xmlns="" id="{5688B35B-F649-871C-DB74-8A9ACF3B8475}"/>
              </a:ext>
            </a:extLst>
          </p:cNvPr>
          <p:cNvSpPr txBox="1"/>
          <p:nvPr/>
        </p:nvSpPr>
        <p:spPr>
          <a:xfrm>
            <a:off x="666750" y="1690688"/>
            <a:ext cx="7600950" cy="1600438"/>
          </a:xfrm>
          <a:prstGeom prst="rect">
            <a:avLst/>
          </a:prstGeom>
          <a:noFill/>
        </p:spPr>
        <p:txBody>
          <a:bodyPr wrap="square">
            <a:spAutoFit/>
          </a:bodyPr>
          <a:lstStyle/>
          <a:p>
            <a:r>
              <a:rPr lang="pl-PL" sz="1400" b="0" i="0" dirty="0">
                <a:solidFill>
                  <a:srgbClr val="0D0D0D"/>
                </a:solidFill>
                <a:effectLst/>
                <a:latin typeface="Söhne"/>
              </a:rPr>
              <a:t>Dziś na podstawie jednego z projektów interdyscyplinarnych do przyrody </a:t>
            </a:r>
            <a:r>
              <a:rPr lang="pl-PL" sz="1400" b="0" i="0" dirty="0" smtClean="0">
                <a:solidFill>
                  <a:srgbClr val="0D0D0D"/>
                </a:solidFill>
                <a:effectLst/>
                <a:latin typeface="Söhne"/>
              </a:rPr>
              <a:t>umieszczonych </a:t>
            </a:r>
            <a:r>
              <a:rPr lang="pl-PL" sz="1400" b="0" i="0" dirty="0">
                <a:solidFill>
                  <a:srgbClr val="0D0D0D"/>
                </a:solidFill>
                <a:effectLst/>
                <a:latin typeface="Söhne"/>
              </a:rPr>
              <a:t>na </a:t>
            </a:r>
            <a:r>
              <a:rPr lang="pl-PL" sz="1400" b="0" i="0" dirty="0" smtClean="0">
                <a:solidFill>
                  <a:srgbClr val="0D0D0D"/>
                </a:solidFill>
                <a:effectLst/>
                <a:latin typeface="Söhne"/>
              </a:rPr>
              <a:t>Zintegrowanej Platformie Edukacyjnej (ZPE), </a:t>
            </a:r>
            <a:r>
              <a:rPr lang="pl-PL" sz="1400" b="0" i="0" dirty="0">
                <a:solidFill>
                  <a:srgbClr val="0D0D0D"/>
                </a:solidFill>
                <a:effectLst/>
                <a:latin typeface="Söhne"/>
              </a:rPr>
              <a:t>wygenerujemy przy pomocy sztucznej inteligencji materiały graficzne dla nauczyciela, które pomogą mu zrealizować zajęcia. Wykorzystamy do tego graficzny model sztucznej inteligencji, który wygeneruje grafiki potrzebne do realizacji zadania. Wykorzystując najpopularniejszy na świecie model tekstowy, czyli </a:t>
            </a:r>
            <a:r>
              <a:rPr lang="pl-PL" sz="1400" b="0" i="0" dirty="0" err="1">
                <a:solidFill>
                  <a:srgbClr val="0D0D0D"/>
                </a:solidFill>
                <a:effectLst/>
                <a:latin typeface="Söhne"/>
              </a:rPr>
              <a:t>ChatGPT</a:t>
            </a:r>
            <a:r>
              <a:rPr lang="pl-PL" sz="1400" b="0" i="0" dirty="0">
                <a:solidFill>
                  <a:srgbClr val="0D0D0D"/>
                </a:solidFill>
                <a:effectLst/>
                <a:latin typeface="Söhne"/>
              </a:rPr>
              <a:t>, któr</a:t>
            </a:r>
            <a:r>
              <a:rPr lang="pl-PL" sz="1400" dirty="0">
                <a:solidFill>
                  <a:srgbClr val="0D0D0D"/>
                </a:solidFill>
                <a:latin typeface="Söhne"/>
              </a:rPr>
              <a:t>y jest składową usługi Microsoft </a:t>
            </a:r>
            <a:r>
              <a:rPr lang="pl-PL" sz="1400" dirty="0" err="1">
                <a:solidFill>
                  <a:srgbClr val="0D0D0D"/>
                </a:solidFill>
                <a:latin typeface="Söhne"/>
              </a:rPr>
              <a:t>Copilot</a:t>
            </a:r>
            <a:r>
              <a:rPr lang="pl-PL" sz="1400" b="0" i="0" dirty="0">
                <a:solidFill>
                  <a:srgbClr val="0D0D0D"/>
                </a:solidFill>
                <a:effectLst/>
                <a:latin typeface="Söhne"/>
              </a:rPr>
              <a:t> przygotujemy scenariusz rozmowy z przybyszem z innej planety, który jest fragmentem realizacji tego projektu. </a:t>
            </a:r>
            <a:endParaRPr lang="pl-PL" sz="1400" dirty="0"/>
          </a:p>
        </p:txBody>
      </p:sp>
      <p:sp>
        <p:nvSpPr>
          <p:cNvPr id="8" name="Tytuł 1">
            <a:extLst>
              <a:ext uri="{FF2B5EF4-FFF2-40B4-BE49-F238E27FC236}">
                <a16:creationId xmlns:a16="http://schemas.microsoft.com/office/drawing/2014/main" xmlns="" id="{FA1E0BCA-6ED4-D186-50A6-B76759B3EF9A}"/>
              </a:ext>
            </a:extLst>
          </p:cNvPr>
          <p:cNvSpPr txBox="1">
            <a:spLocks/>
          </p:cNvSpPr>
          <p:nvPr/>
        </p:nvSpPr>
        <p:spPr>
          <a:xfrm>
            <a:off x="8267700" y="-191493"/>
            <a:ext cx="1624594" cy="3229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5000" dirty="0" smtClean="0"/>
              <a:t>!</a:t>
            </a:r>
            <a:endParaRPr lang="pl-PL" sz="15000" dirty="0"/>
          </a:p>
        </p:txBody>
      </p:sp>
      <p:sp>
        <p:nvSpPr>
          <p:cNvPr id="3" name="pole tekstowe 2">
            <a:extLst>
              <a:ext uri="{FF2B5EF4-FFF2-40B4-BE49-F238E27FC236}">
                <a16:creationId xmlns:a16="http://schemas.microsoft.com/office/drawing/2014/main" xmlns="" id="{8F8AF0AC-E62C-6F07-7E54-6F3B35ACEE76}"/>
              </a:ext>
            </a:extLst>
          </p:cNvPr>
          <p:cNvSpPr txBox="1"/>
          <p:nvPr/>
        </p:nvSpPr>
        <p:spPr>
          <a:xfrm>
            <a:off x="666750" y="3403481"/>
            <a:ext cx="7600950" cy="954107"/>
          </a:xfrm>
          <a:prstGeom prst="rect">
            <a:avLst/>
          </a:prstGeom>
          <a:noFill/>
        </p:spPr>
        <p:txBody>
          <a:bodyPr wrap="square">
            <a:spAutoFit/>
          </a:bodyPr>
          <a:lstStyle/>
          <a:p>
            <a:pPr algn="just"/>
            <a:r>
              <a:rPr lang="pl-PL" sz="1400" b="1" i="0" dirty="0">
                <a:solidFill>
                  <a:srgbClr val="0D0D0D"/>
                </a:solidFill>
                <a:effectLst/>
                <a:latin typeface="Söhne"/>
              </a:rPr>
              <a:t>Narzędzia potrzebne do realizacji zadania:</a:t>
            </a:r>
          </a:p>
          <a:p>
            <a:pPr marL="742950" lvl="1" indent="-285750" algn="just">
              <a:buFont typeface="Arial" panose="020B0604020202020204" pitchFamily="34" charset="0"/>
              <a:buChar char="•"/>
            </a:pPr>
            <a:r>
              <a:rPr lang="pl-PL" sz="1400" i="0" dirty="0">
                <a:solidFill>
                  <a:srgbClr val="0D0D0D"/>
                </a:solidFill>
                <a:effectLst/>
                <a:latin typeface="Söhne"/>
              </a:rPr>
              <a:t>Zintegrowana Platforma Edukacyjna</a:t>
            </a:r>
          </a:p>
          <a:p>
            <a:pPr marL="742950" lvl="1" indent="-285750" algn="just">
              <a:buFont typeface="Arial" panose="020B0604020202020204" pitchFamily="34" charset="0"/>
              <a:buChar char="•"/>
            </a:pPr>
            <a:r>
              <a:rPr lang="pl-PL" sz="1400" dirty="0">
                <a:solidFill>
                  <a:srgbClr val="0D0D0D"/>
                </a:solidFill>
                <a:latin typeface="Söhne"/>
              </a:rPr>
              <a:t>Przeglądarka Microsoft Edge</a:t>
            </a:r>
          </a:p>
          <a:p>
            <a:pPr marL="742950" lvl="1" indent="-285750" algn="just">
              <a:buFont typeface="Arial" panose="020B0604020202020204" pitchFamily="34" charset="0"/>
              <a:buChar char="•"/>
            </a:pPr>
            <a:r>
              <a:rPr lang="pl-PL" sz="1400" dirty="0">
                <a:solidFill>
                  <a:srgbClr val="0D0D0D"/>
                </a:solidFill>
                <a:latin typeface="Söhne"/>
              </a:rPr>
              <a:t>Usługa </a:t>
            </a:r>
            <a:r>
              <a:rPr lang="pl-PL" sz="1400" dirty="0" err="1">
                <a:solidFill>
                  <a:srgbClr val="0D0D0D"/>
                </a:solidFill>
                <a:latin typeface="Söhne"/>
              </a:rPr>
              <a:t>Copilot</a:t>
            </a:r>
            <a:endParaRPr lang="pl-PL" sz="1400" dirty="0">
              <a:solidFill>
                <a:srgbClr val="0D0D0D"/>
              </a:solidFill>
              <a:latin typeface="Söhne"/>
            </a:endParaRPr>
          </a:p>
        </p:txBody>
      </p:sp>
      <p:pic>
        <p:nvPicPr>
          <p:cNvPr id="9" name="Obraz 8"/>
          <p:cNvPicPr/>
          <p:nvPr/>
        </p:nvPicPr>
        <p:blipFill>
          <a:blip r:embed="rId3">
            <a:extLst>
              <a:ext uri="{28A0092B-C50C-407E-A947-70E740481C1C}">
                <a14:useLocalDpi xmlns:a14="http://schemas.microsoft.com/office/drawing/2010/main" val="0"/>
              </a:ext>
            </a:extLst>
          </a:blip>
          <a:srcRect/>
          <a:stretch>
            <a:fillRect/>
          </a:stretch>
        </p:blipFill>
        <p:spPr bwMode="auto">
          <a:xfrm>
            <a:off x="84562" y="6083935"/>
            <a:ext cx="5761355" cy="774065"/>
          </a:xfrm>
          <a:prstGeom prst="rect">
            <a:avLst/>
          </a:prstGeom>
          <a:noFill/>
        </p:spPr>
      </p:pic>
    </p:spTree>
    <p:extLst>
      <p:ext uri="{BB962C8B-B14F-4D97-AF65-F5344CB8AC3E}">
        <p14:creationId xmlns:p14="http://schemas.microsoft.com/office/powerpoint/2010/main" val="324392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C1E440-3AE5-7F80-E954-A3E63D939D64}"/>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023272E2-986F-0666-3F4A-057DC3322B09}"/>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373B0AFE-D991-BA69-A1B3-633CAE21E8FE}"/>
              </a:ext>
            </a:extLst>
          </p:cNvPr>
          <p:cNvSpPr>
            <a:spLocks noGrp="1"/>
          </p:cNvSpPr>
          <p:nvPr>
            <p:ph type="title"/>
          </p:nvPr>
        </p:nvSpPr>
        <p:spPr>
          <a:xfrm>
            <a:off x="838200" y="626892"/>
            <a:ext cx="10515600" cy="1325563"/>
          </a:xfrm>
        </p:spPr>
        <p:txBody>
          <a:bodyPr/>
          <a:lstStyle/>
          <a:p>
            <a:r>
              <a:rPr lang="pl-PL" dirty="0"/>
              <a:t>Czym jest Zintegrowana Platforma Edukacyjna?</a:t>
            </a:r>
          </a:p>
        </p:txBody>
      </p:sp>
      <p:sp>
        <p:nvSpPr>
          <p:cNvPr id="7" name="pole tekstowe 6">
            <a:extLst>
              <a:ext uri="{FF2B5EF4-FFF2-40B4-BE49-F238E27FC236}">
                <a16:creationId xmlns:a16="http://schemas.microsoft.com/office/drawing/2014/main" xmlns="" id="{6ADFB7CD-1729-C69A-C47A-8ADE6A0C9566}"/>
              </a:ext>
            </a:extLst>
          </p:cNvPr>
          <p:cNvSpPr txBox="1"/>
          <p:nvPr/>
        </p:nvSpPr>
        <p:spPr>
          <a:xfrm>
            <a:off x="4314827" y="2343715"/>
            <a:ext cx="7600950" cy="3970318"/>
          </a:xfrm>
          <a:prstGeom prst="rect">
            <a:avLst/>
          </a:prstGeom>
          <a:noFill/>
        </p:spPr>
        <p:txBody>
          <a:bodyPr wrap="square">
            <a:spAutoFit/>
          </a:bodyPr>
          <a:lstStyle/>
          <a:p>
            <a:pPr algn="just"/>
            <a:r>
              <a:rPr lang="pl-PL" sz="1400" b="0" i="0" dirty="0">
                <a:solidFill>
                  <a:srgbClr val="1B1B1B"/>
                </a:solidFill>
                <a:effectLst/>
                <a:latin typeface="Open Sans" panose="020B0606030504020204" pitchFamily="34" charset="0"/>
              </a:rPr>
              <a:t>Zintegrowana Platforma Edukacyjna (ZPE) przeznaczona </a:t>
            </a:r>
          </a:p>
          <a:p>
            <a:pPr algn="just"/>
            <a:r>
              <a:rPr lang="pl-PL" sz="1400" b="0" i="0" dirty="0">
                <a:solidFill>
                  <a:srgbClr val="1B1B1B"/>
                </a:solidFill>
                <a:effectLst/>
                <a:latin typeface="Open Sans" panose="020B0606030504020204" pitchFamily="34" charset="0"/>
              </a:rPr>
              <a:t>jest dla nauczycieli, uczniów oraz rodziców, którzy chcą </a:t>
            </a:r>
          </a:p>
          <a:p>
            <a:pPr algn="just"/>
            <a:r>
              <a:rPr lang="pl-PL" sz="1400" b="0" i="0" dirty="0">
                <a:solidFill>
                  <a:srgbClr val="1B1B1B"/>
                </a:solidFill>
                <a:effectLst/>
                <a:latin typeface="Open Sans" panose="020B0606030504020204" pitchFamily="34" charset="0"/>
              </a:rPr>
              <a:t>wesprzeć swoje dzieci w nauce. Oferuje nieodpłatnie </a:t>
            </a:r>
          </a:p>
          <a:p>
            <a:pPr algn="just"/>
            <a:r>
              <a:rPr lang="pl-PL" sz="1400" b="0" i="0" dirty="0">
                <a:solidFill>
                  <a:srgbClr val="1B1B1B"/>
                </a:solidFill>
                <a:effectLst/>
                <a:latin typeface="Open Sans" panose="020B0606030504020204" pitchFamily="34" charset="0"/>
              </a:rPr>
              <a:t>materiały edukacyjne z zakresu podstawy programowej </a:t>
            </a:r>
          </a:p>
          <a:p>
            <a:pPr algn="just"/>
            <a:r>
              <a:rPr lang="pl-PL" sz="1400" b="0" i="0" dirty="0">
                <a:solidFill>
                  <a:srgbClr val="1B1B1B"/>
                </a:solidFill>
                <a:effectLst/>
                <a:latin typeface="Open Sans" panose="020B0606030504020204" pitchFamily="34" charset="0"/>
              </a:rPr>
              <a:t>nauczania ogólnego oraz zawodowego od pierwszej </a:t>
            </a:r>
          </a:p>
          <a:p>
            <a:pPr algn="just"/>
            <a:r>
              <a:rPr lang="pl-PL" sz="1400" b="0" i="0" dirty="0">
                <a:solidFill>
                  <a:srgbClr val="1B1B1B"/>
                </a:solidFill>
                <a:effectLst/>
                <a:latin typeface="Open Sans" panose="020B0606030504020204" pitchFamily="34" charset="0"/>
              </a:rPr>
              <a:t>klasy szkoły podstawowej aż do ostatniej </a:t>
            </a:r>
          </a:p>
          <a:p>
            <a:pPr algn="just"/>
            <a:r>
              <a:rPr lang="pl-PL" sz="1400" b="0" i="0" dirty="0">
                <a:solidFill>
                  <a:srgbClr val="1B1B1B"/>
                </a:solidFill>
                <a:effectLst/>
                <a:latin typeface="Open Sans" panose="020B0606030504020204" pitchFamily="34" charset="0"/>
              </a:rPr>
              <a:t>klasy szkoły ponadpodstawowej. </a:t>
            </a:r>
          </a:p>
          <a:p>
            <a:pPr algn="just"/>
            <a:endParaRPr lang="pl-PL" sz="1400" dirty="0">
              <a:solidFill>
                <a:srgbClr val="1B1B1B"/>
              </a:solidFill>
              <a:latin typeface="Open Sans" panose="020B0606030504020204" pitchFamily="34" charset="0"/>
            </a:endParaRPr>
          </a:p>
          <a:p>
            <a:pPr algn="just"/>
            <a:r>
              <a:rPr lang="pl-PL" sz="1400" b="0" i="0" dirty="0">
                <a:solidFill>
                  <a:srgbClr val="1B1B1B"/>
                </a:solidFill>
                <a:effectLst/>
                <a:latin typeface="Open Sans" panose="020B0606030504020204" pitchFamily="34" charset="0"/>
              </a:rPr>
              <a:t>Znajdują się również na niej gotowe </a:t>
            </a:r>
            <a:r>
              <a:rPr lang="pl-PL" sz="1400" b="0" i="0" dirty="0">
                <a:solidFill>
                  <a:srgbClr val="1B1B1B"/>
                </a:solidFill>
                <a:effectLst/>
                <a:latin typeface="Open Sans" panose="020B0606030504020204" pitchFamily="34" charset="0"/>
                <a:hlinkClick r:id="rId3"/>
              </a:rPr>
              <a:t>zestawy narzędzi </a:t>
            </a:r>
          </a:p>
          <a:p>
            <a:pPr algn="just"/>
            <a:r>
              <a:rPr lang="pl-PL" sz="1400" b="0" i="0" dirty="0">
                <a:solidFill>
                  <a:srgbClr val="1B1B1B"/>
                </a:solidFill>
                <a:effectLst/>
                <a:latin typeface="Open Sans" panose="020B0606030504020204" pitchFamily="34" charset="0"/>
                <a:hlinkClick r:id="rId3"/>
              </a:rPr>
              <a:t>edukacyjnych</a:t>
            </a:r>
            <a:r>
              <a:rPr lang="pl-PL" sz="1400" b="0" i="0" dirty="0">
                <a:solidFill>
                  <a:srgbClr val="1B1B1B"/>
                </a:solidFill>
                <a:effectLst/>
                <a:latin typeface="Open Sans" panose="020B0606030504020204" pitchFamily="34" charset="0"/>
              </a:rPr>
              <a:t>, gdzie na podstawie jednego z nich </a:t>
            </a:r>
          </a:p>
          <a:p>
            <a:pPr algn="just"/>
            <a:r>
              <a:rPr lang="pl-PL" sz="1400" dirty="0">
                <a:solidFill>
                  <a:srgbClr val="1B1B1B"/>
                </a:solidFill>
                <a:latin typeface="Open Sans" panose="020B0606030504020204" pitchFamily="34" charset="0"/>
              </a:rPr>
              <a:t>Został przygotowany ten pomysł na </a:t>
            </a:r>
            <a:r>
              <a:rPr lang="pl-PL" sz="1400" dirty="0" smtClean="0">
                <a:solidFill>
                  <a:srgbClr val="1B1B1B"/>
                </a:solidFill>
                <a:latin typeface="Open Sans" panose="020B0606030504020204" pitchFamily="34" charset="0"/>
              </a:rPr>
              <a:t>lekcję.</a:t>
            </a:r>
            <a:endParaRPr lang="pl-PL" sz="1400" b="0" i="0" dirty="0">
              <a:solidFill>
                <a:srgbClr val="1B1B1B"/>
              </a:solidFill>
              <a:effectLst/>
              <a:latin typeface="Open Sans" panose="020B0606030504020204" pitchFamily="34" charset="0"/>
            </a:endParaRPr>
          </a:p>
          <a:p>
            <a:pPr algn="just"/>
            <a:endParaRPr lang="pl-PL" sz="1400" dirty="0">
              <a:solidFill>
                <a:srgbClr val="1B1B1B"/>
              </a:solidFill>
              <a:latin typeface="Open Sans" panose="020B0606030504020204" pitchFamily="34" charset="0"/>
            </a:endParaRPr>
          </a:p>
          <a:p>
            <a:pPr algn="just"/>
            <a:endParaRPr lang="pl-PL" sz="1400" b="0" i="0" dirty="0">
              <a:solidFill>
                <a:srgbClr val="1B1B1B"/>
              </a:solidFill>
              <a:effectLst/>
              <a:latin typeface="Open Sans" panose="020B0606030504020204" pitchFamily="34" charset="0"/>
            </a:endParaRPr>
          </a:p>
          <a:p>
            <a:pPr algn="just"/>
            <a:r>
              <a:rPr lang="pl-PL" sz="1400" b="0" i="0" dirty="0">
                <a:solidFill>
                  <a:srgbClr val="1B1B1B"/>
                </a:solidFill>
                <a:effectLst/>
                <a:latin typeface="Open Sans" panose="020B0606030504020204" pitchFamily="34" charset="0"/>
              </a:rPr>
              <a:t>ZPE dostępna jest pod adresem </a:t>
            </a:r>
            <a:r>
              <a:rPr lang="pl-PL" sz="1400" b="0" i="0" u="sng" dirty="0">
                <a:solidFill>
                  <a:srgbClr val="0052A5"/>
                </a:solidFill>
                <a:effectLst/>
                <a:latin typeface="Open Sans" panose="020B0606030504020204" pitchFamily="34" charset="0"/>
                <a:hlinkClick r:id="rId4"/>
              </a:rPr>
              <a:t>https://zpe.gov.pl/</a:t>
            </a:r>
            <a:r>
              <a:rPr lang="pl-PL" sz="1400" b="0" i="0" dirty="0">
                <a:solidFill>
                  <a:srgbClr val="1B1B1B"/>
                </a:solidFill>
                <a:effectLst/>
                <a:latin typeface="Open Sans" panose="020B0606030504020204" pitchFamily="34" charset="0"/>
              </a:rPr>
              <a:t> </a:t>
            </a:r>
          </a:p>
          <a:p>
            <a:pPr algn="just"/>
            <a:endParaRPr lang="pl-PL" sz="1400" b="0" i="0" dirty="0">
              <a:solidFill>
                <a:srgbClr val="1B1B1B"/>
              </a:solidFill>
              <a:effectLst/>
              <a:latin typeface="Open Sans" panose="020B0606030504020204" pitchFamily="34" charset="0"/>
            </a:endParaRPr>
          </a:p>
          <a:p>
            <a:pPr algn="just"/>
            <a:r>
              <a:rPr lang="pl-PL" sz="1400" dirty="0">
                <a:solidFill>
                  <a:srgbClr val="1B1B1B"/>
                </a:solidFill>
                <a:latin typeface="Open Sans" panose="020B0606030504020204" pitchFamily="34" charset="0"/>
              </a:rPr>
              <a:t>Zestawy Narzędzi Edukacyjnych dostępne są pod adresem </a:t>
            </a:r>
          </a:p>
          <a:p>
            <a:pPr algn="just"/>
            <a:r>
              <a:rPr lang="pl-PL" sz="1400" dirty="0">
                <a:hlinkClick r:id="rId5"/>
              </a:rPr>
              <a:t>https://zpe.gov.pl/a/zestawy-narzedzi-edukacyjnych/</a:t>
            </a:r>
            <a:endParaRPr lang="pl-PL" sz="1400" dirty="0"/>
          </a:p>
          <a:p>
            <a:pPr algn="just"/>
            <a:endParaRPr lang="pl-PL" sz="1400" dirty="0"/>
          </a:p>
        </p:txBody>
      </p:sp>
      <p:sp>
        <p:nvSpPr>
          <p:cNvPr id="8" name="Tytuł 1">
            <a:extLst>
              <a:ext uri="{FF2B5EF4-FFF2-40B4-BE49-F238E27FC236}">
                <a16:creationId xmlns:a16="http://schemas.microsoft.com/office/drawing/2014/main" xmlns="" id="{0434A81F-0251-04B2-580C-23F702A9BB17}"/>
              </a:ext>
            </a:extLst>
          </p:cNvPr>
          <p:cNvSpPr txBox="1">
            <a:spLocks/>
          </p:cNvSpPr>
          <p:nvPr/>
        </p:nvSpPr>
        <p:spPr>
          <a:xfrm>
            <a:off x="8677275" y="-191493"/>
            <a:ext cx="1624594" cy="3229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5000" dirty="0"/>
              <a:t>?</a:t>
            </a:r>
          </a:p>
        </p:txBody>
      </p:sp>
      <p:pic>
        <p:nvPicPr>
          <p:cNvPr id="4" name="Obraz 3" descr="Zrzut ekranu ze Zintegrowanej Platformy Edukacyjnej">
            <a:extLst>
              <a:ext uri="{FF2B5EF4-FFF2-40B4-BE49-F238E27FC236}">
                <a16:creationId xmlns:a16="http://schemas.microsoft.com/office/drawing/2014/main" xmlns="" id="{2AFCBBB0-33EF-4E3F-3EE2-EE911ED004FF}"/>
              </a:ext>
            </a:extLst>
          </p:cNvPr>
          <p:cNvPicPr>
            <a:picLocks noChangeAspect="1"/>
          </p:cNvPicPr>
          <p:nvPr/>
        </p:nvPicPr>
        <p:blipFill>
          <a:blip r:embed="rId6"/>
          <a:stretch>
            <a:fillRect/>
          </a:stretch>
        </p:blipFill>
        <p:spPr>
          <a:xfrm>
            <a:off x="276223" y="2089150"/>
            <a:ext cx="3777445" cy="4479448"/>
          </a:xfrm>
          <a:prstGeom prst="rect">
            <a:avLst/>
          </a:prstGeom>
        </p:spPr>
      </p:pic>
      <p:pic>
        <p:nvPicPr>
          <p:cNvPr id="9" name="Obraz 8"/>
          <p:cNvPicPr/>
          <p:nvPr/>
        </p:nvPicPr>
        <p:blipFill>
          <a:blip r:embed="rId7">
            <a:extLst>
              <a:ext uri="{28A0092B-C50C-407E-A947-70E740481C1C}">
                <a14:useLocalDpi xmlns:a14="http://schemas.microsoft.com/office/drawing/2010/main" val="0"/>
              </a:ext>
            </a:extLst>
          </a:blip>
          <a:srcRect/>
          <a:stretch>
            <a:fillRect/>
          </a:stretch>
        </p:blipFill>
        <p:spPr bwMode="auto">
          <a:xfrm>
            <a:off x="4190278" y="6077665"/>
            <a:ext cx="5761355" cy="774065"/>
          </a:xfrm>
          <a:prstGeom prst="rect">
            <a:avLst/>
          </a:prstGeom>
          <a:noFill/>
        </p:spPr>
      </p:pic>
    </p:spTree>
    <p:extLst>
      <p:ext uri="{BB962C8B-B14F-4D97-AF65-F5344CB8AC3E}">
        <p14:creationId xmlns:p14="http://schemas.microsoft.com/office/powerpoint/2010/main" val="7645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7CC995-4EC6-C875-9E49-BAE68AFFC79E}"/>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E28C91A1-EB59-7436-F01E-371CEB82DC76}"/>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869BEDB9-E160-4CD8-29BE-C3E32C13453E}"/>
              </a:ext>
            </a:extLst>
          </p:cNvPr>
          <p:cNvSpPr>
            <a:spLocks noGrp="1"/>
          </p:cNvSpPr>
          <p:nvPr>
            <p:ph type="title"/>
          </p:nvPr>
        </p:nvSpPr>
        <p:spPr/>
        <p:txBody>
          <a:bodyPr/>
          <a:lstStyle/>
          <a:p>
            <a:r>
              <a:rPr lang="pl-PL" dirty="0"/>
              <a:t>Jak szukać materiałów?</a:t>
            </a:r>
          </a:p>
        </p:txBody>
      </p:sp>
      <p:sp>
        <p:nvSpPr>
          <p:cNvPr id="8" name="Tytuł 1">
            <a:extLst>
              <a:ext uri="{FF2B5EF4-FFF2-40B4-BE49-F238E27FC236}">
                <a16:creationId xmlns:a16="http://schemas.microsoft.com/office/drawing/2014/main" xmlns="" id="{712E90B1-FC05-EC06-7C18-F2414DA97553}"/>
              </a:ext>
            </a:extLst>
          </p:cNvPr>
          <p:cNvSpPr txBox="1">
            <a:spLocks/>
          </p:cNvSpPr>
          <p:nvPr/>
        </p:nvSpPr>
        <p:spPr>
          <a:xfrm>
            <a:off x="8267700" y="-191493"/>
            <a:ext cx="1624594" cy="3229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5000" dirty="0"/>
              <a:t>?</a:t>
            </a:r>
          </a:p>
        </p:txBody>
      </p:sp>
      <p:sp>
        <p:nvSpPr>
          <p:cNvPr id="4" name="pole tekstowe 3">
            <a:extLst>
              <a:ext uri="{FF2B5EF4-FFF2-40B4-BE49-F238E27FC236}">
                <a16:creationId xmlns:a16="http://schemas.microsoft.com/office/drawing/2014/main" xmlns="" id="{92EC64C0-9C15-9D65-BB9A-3C27D67C144E}"/>
              </a:ext>
            </a:extLst>
          </p:cNvPr>
          <p:cNvSpPr txBox="1"/>
          <p:nvPr/>
        </p:nvSpPr>
        <p:spPr>
          <a:xfrm>
            <a:off x="838200" y="1455648"/>
            <a:ext cx="6096000" cy="1477328"/>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1</a:t>
            </a:r>
          </a:p>
          <a:p>
            <a:pPr algn="just"/>
            <a:endParaRPr lang="pl-PL" sz="1800" b="1" dirty="0">
              <a:solidFill>
                <a:srgbClr val="1B1B1B"/>
              </a:solidFill>
              <a:latin typeface="Open Sans" panose="020B0606030504020204" pitchFamily="34" charset="0"/>
            </a:endParaRPr>
          </a:p>
          <a:p>
            <a:pPr algn="just"/>
            <a:r>
              <a:rPr lang="pl-PL" sz="1800" dirty="0">
                <a:solidFill>
                  <a:srgbClr val="1B1B1B"/>
                </a:solidFill>
                <a:latin typeface="Open Sans" panose="020B0606030504020204" pitchFamily="34" charset="0"/>
              </a:rPr>
              <a:t>Otwórz przeglądarkę i przekopiuj lub kliknij w poniższy link:</a:t>
            </a:r>
          </a:p>
          <a:p>
            <a:pPr algn="just"/>
            <a:r>
              <a:rPr lang="pl-PL" sz="1800" dirty="0">
                <a:hlinkClick r:id="rId3"/>
              </a:rPr>
              <a:t>https://zpe.gov.pl/a/zestawy-narzedzi-edukacyjnych/</a:t>
            </a:r>
            <a:endParaRPr lang="pl-PL" sz="1800" dirty="0"/>
          </a:p>
        </p:txBody>
      </p:sp>
      <p:sp>
        <p:nvSpPr>
          <p:cNvPr id="10" name="pole tekstowe 9">
            <a:extLst>
              <a:ext uri="{FF2B5EF4-FFF2-40B4-BE49-F238E27FC236}">
                <a16:creationId xmlns:a16="http://schemas.microsoft.com/office/drawing/2014/main" xmlns="" id="{953698F6-BCF6-18D2-F228-D250F49D615D}"/>
              </a:ext>
            </a:extLst>
          </p:cNvPr>
          <p:cNvSpPr txBox="1"/>
          <p:nvPr/>
        </p:nvSpPr>
        <p:spPr>
          <a:xfrm>
            <a:off x="838200" y="3037018"/>
            <a:ext cx="8134350" cy="923330"/>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2</a:t>
            </a:r>
          </a:p>
          <a:p>
            <a:pPr algn="just"/>
            <a:endParaRPr lang="pl-PL" sz="1800" b="1" dirty="0">
              <a:solidFill>
                <a:srgbClr val="1B1B1B"/>
              </a:solidFill>
              <a:latin typeface="Open Sans" panose="020B0606030504020204" pitchFamily="34" charset="0"/>
            </a:endParaRPr>
          </a:p>
          <a:p>
            <a:pPr algn="just"/>
            <a:r>
              <a:rPr lang="pl-PL" sz="1800" dirty="0">
                <a:solidFill>
                  <a:srgbClr val="1B1B1B"/>
                </a:solidFill>
                <a:latin typeface="Open Sans" panose="020B0606030504020204" pitchFamily="34" charset="0"/>
              </a:rPr>
              <a:t>Zapoznaj się z materiałami, są one podzielone wg poziomów nauczania :</a:t>
            </a:r>
          </a:p>
        </p:txBody>
      </p:sp>
      <p:pic>
        <p:nvPicPr>
          <p:cNvPr id="13" name="Obraz 12" descr="Zrzut ekranu ze Zintegrowanej Platformy Edukacyjnej">
            <a:extLst>
              <a:ext uri="{FF2B5EF4-FFF2-40B4-BE49-F238E27FC236}">
                <a16:creationId xmlns:a16="http://schemas.microsoft.com/office/drawing/2014/main" xmlns="" id="{85412736-162D-7EE7-B696-1C1E561B4721}"/>
              </a:ext>
            </a:extLst>
          </p:cNvPr>
          <p:cNvPicPr>
            <a:picLocks noChangeAspect="1"/>
          </p:cNvPicPr>
          <p:nvPr/>
        </p:nvPicPr>
        <p:blipFill rotWithShape="1">
          <a:blip r:embed="rId4"/>
          <a:srcRect t="52950" b="10937"/>
          <a:stretch/>
        </p:blipFill>
        <p:spPr>
          <a:xfrm>
            <a:off x="1076325" y="3901362"/>
            <a:ext cx="5472895" cy="2343655"/>
          </a:xfrm>
          <a:prstGeom prst="rect">
            <a:avLst/>
          </a:prstGeom>
        </p:spPr>
      </p:pic>
      <p:pic>
        <p:nvPicPr>
          <p:cNvPr id="9" name="Obraz 8"/>
          <p:cNvPicPr/>
          <p:nvPr/>
        </p:nvPicPr>
        <p:blipFill>
          <a:blip r:embed="rId5">
            <a:extLst>
              <a:ext uri="{28A0092B-C50C-407E-A947-70E740481C1C}">
                <a14:useLocalDpi xmlns:a14="http://schemas.microsoft.com/office/drawing/2010/main" val="0"/>
              </a:ext>
            </a:extLst>
          </a:blip>
          <a:srcRect/>
          <a:stretch>
            <a:fillRect/>
          </a:stretch>
        </p:blipFill>
        <p:spPr bwMode="auto">
          <a:xfrm>
            <a:off x="6123636" y="6083935"/>
            <a:ext cx="5761355" cy="774065"/>
          </a:xfrm>
          <a:prstGeom prst="rect">
            <a:avLst/>
          </a:prstGeom>
          <a:noFill/>
        </p:spPr>
      </p:pic>
    </p:spTree>
    <p:extLst>
      <p:ext uri="{BB962C8B-B14F-4D97-AF65-F5344CB8AC3E}">
        <p14:creationId xmlns:p14="http://schemas.microsoft.com/office/powerpoint/2010/main" val="3769990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3B26DF-DDD4-8293-0ABA-121553C0DD9A}"/>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5464B07D-F7C8-5233-5E98-43A5648C9007}"/>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28A97730-14B3-49F9-EACE-8A94D4145CDE}"/>
              </a:ext>
            </a:extLst>
          </p:cNvPr>
          <p:cNvSpPr>
            <a:spLocks noGrp="1"/>
          </p:cNvSpPr>
          <p:nvPr>
            <p:ph type="title"/>
          </p:nvPr>
        </p:nvSpPr>
        <p:spPr/>
        <p:txBody>
          <a:bodyPr/>
          <a:lstStyle/>
          <a:p>
            <a:r>
              <a:rPr lang="pl-PL" dirty="0"/>
              <a:t>Wybór scenariusza zajęć</a:t>
            </a:r>
          </a:p>
        </p:txBody>
      </p:sp>
      <p:sp>
        <p:nvSpPr>
          <p:cNvPr id="4" name="pole tekstowe 3">
            <a:extLst>
              <a:ext uri="{FF2B5EF4-FFF2-40B4-BE49-F238E27FC236}">
                <a16:creationId xmlns:a16="http://schemas.microsoft.com/office/drawing/2014/main" xmlns="" id="{C81781FC-8138-AB19-06AF-03CB4D9A2D4D}"/>
              </a:ext>
            </a:extLst>
          </p:cNvPr>
          <p:cNvSpPr txBox="1"/>
          <p:nvPr/>
        </p:nvSpPr>
        <p:spPr>
          <a:xfrm>
            <a:off x="838199" y="1455648"/>
            <a:ext cx="6962775" cy="1754326"/>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a:t>
            </a:r>
            <a:r>
              <a:rPr lang="pl-PL" b="1" dirty="0">
                <a:solidFill>
                  <a:srgbClr val="1B1B1B"/>
                </a:solidFill>
                <a:latin typeface="Open Sans" panose="020B0606030504020204" pitchFamily="34" charset="0"/>
              </a:rPr>
              <a:t>3</a:t>
            </a:r>
            <a:endParaRPr lang="pl-PL" sz="1800" b="1" dirty="0">
              <a:solidFill>
                <a:srgbClr val="1B1B1B"/>
              </a:solidFill>
              <a:latin typeface="Open Sans" panose="020B0606030504020204" pitchFamily="34" charset="0"/>
            </a:endParaRPr>
          </a:p>
          <a:p>
            <a:pPr algn="just"/>
            <a:endParaRPr lang="pl-PL" sz="1800" b="1" dirty="0">
              <a:solidFill>
                <a:srgbClr val="1B1B1B"/>
              </a:solidFill>
              <a:latin typeface="Open Sans" panose="020B0606030504020204" pitchFamily="34" charset="0"/>
            </a:endParaRPr>
          </a:p>
          <a:p>
            <a:pPr algn="just"/>
            <a:r>
              <a:rPr lang="pl-PL" sz="1800" dirty="0">
                <a:solidFill>
                  <a:srgbClr val="1B1B1B"/>
                </a:solidFill>
                <a:latin typeface="Open Sans" panose="020B0606030504020204" pitchFamily="34" charset="0"/>
              </a:rPr>
              <a:t>Na potrzeby pokazania możliwości wykorzystania AI w edukacji – jako wsparcie nauczycieli wykorzystaliśmy scenariusz </a:t>
            </a:r>
            <a:r>
              <a:rPr lang="pl-PL" dirty="0">
                <a:solidFill>
                  <a:srgbClr val="1B1B1B"/>
                </a:solidFill>
                <a:latin typeface="Open Sans" panose="020B0606030504020204" pitchFamily="34" charset="0"/>
              </a:rPr>
              <a:t>„</a:t>
            </a:r>
            <a:r>
              <a:rPr lang="pl-PL" i="1" dirty="0">
                <a:solidFill>
                  <a:srgbClr val="1B1B1B"/>
                </a:solidFill>
                <a:latin typeface="Open Sans" panose="020B0606030504020204" pitchFamily="34" charset="0"/>
              </a:rPr>
              <a:t>(Nie)zwykłości najbliższej okolicy</a:t>
            </a:r>
            <a:r>
              <a:rPr lang="pl-PL" dirty="0">
                <a:solidFill>
                  <a:srgbClr val="1B1B1B"/>
                </a:solidFill>
                <a:latin typeface="Open Sans" panose="020B0606030504020204" pitchFamily="34" charset="0"/>
              </a:rPr>
              <a:t>”. </a:t>
            </a:r>
          </a:p>
          <a:p>
            <a:pPr algn="just"/>
            <a:endParaRPr lang="pl-PL" dirty="0">
              <a:solidFill>
                <a:srgbClr val="1B1B1B"/>
              </a:solidFill>
              <a:latin typeface="Open Sans" panose="020B0606030504020204" pitchFamily="34" charset="0"/>
            </a:endParaRPr>
          </a:p>
          <a:p>
            <a:pPr algn="just"/>
            <a:r>
              <a:rPr lang="pl-PL" sz="1800" dirty="0">
                <a:solidFill>
                  <a:srgbClr val="1B1B1B"/>
                </a:solidFill>
                <a:latin typeface="Open Sans" panose="020B0606030504020204" pitchFamily="34" charset="0"/>
              </a:rPr>
              <a:t>Otworzysz go, klikając na poniższe zdjęcie. Zapoznaj się </a:t>
            </a:r>
            <a:r>
              <a:rPr lang="pl-PL" dirty="0" smtClean="0">
                <a:solidFill>
                  <a:srgbClr val="1B1B1B"/>
                </a:solidFill>
                <a:latin typeface="Open Sans" panose="020B0606030504020204" pitchFamily="34" charset="0"/>
              </a:rPr>
              <a:t>ze scenariuszem:</a:t>
            </a:r>
            <a:endParaRPr lang="pl-PL" sz="1800" dirty="0">
              <a:solidFill>
                <a:srgbClr val="1B1B1B"/>
              </a:solidFill>
              <a:latin typeface="Open Sans" panose="020B0606030504020204" pitchFamily="34" charset="0"/>
            </a:endParaRPr>
          </a:p>
        </p:txBody>
      </p:sp>
      <p:pic>
        <p:nvPicPr>
          <p:cNvPr id="7" name="Obraz 6" descr="Obraz zawierający tekst, drzewo, roślina, zrzut ekranu&#10;&#10;">
            <a:hlinkClick r:id="rId3"/>
            <a:extLst>
              <a:ext uri="{FF2B5EF4-FFF2-40B4-BE49-F238E27FC236}">
                <a16:creationId xmlns:a16="http://schemas.microsoft.com/office/drawing/2014/main" xmlns="" id="{FBE86592-49CC-5958-C909-29EFFE4F5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8865" y="3376572"/>
            <a:ext cx="2246560" cy="3209973"/>
          </a:xfrm>
          <a:prstGeom prst="rect">
            <a:avLst/>
          </a:prstGeom>
        </p:spPr>
      </p:pic>
      <p:pic>
        <p:nvPicPr>
          <p:cNvPr id="6" name="Obraz 5"/>
          <p:cNvPicPr/>
          <p:nvPr/>
        </p:nvPicPr>
        <p:blipFill>
          <a:blip r:embed="rId5">
            <a:extLst>
              <a:ext uri="{28A0092B-C50C-407E-A947-70E740481C1C}">
                <a14:useLocalDpi xmlns:a14="http://schemas.microsoft.com/office/drawing/2010/main" val="0"/>
              </a:ext>
            </a:extLst>
          </a:blip>
          <a:srcRect/>
          <a:stretch>
            <a:fillRect/>
          </a:stretch>
        </p:blipFill>
        <p:spPr bwMode="auto">
          <a:xfrm>
            <a:off x="6237081" y="5954724"/>
            <a:ext cx="5761355" cy="774065"/>
          </a:xfrm>
          <a:prstGeom prst="rect">
            <a:avLst/>
          </a:prstGeom>
          <a:noFill/>
        </p:spPr>
      </p:pic>
    </p:spTree>
    <p:extLst>
      <p:ext uri="{BB962C8B-B14F-4D97-AF65-F5344CB8AC3E}">
        <p14:creationId xmlns:p14="http://schemas.microsoft.com/office/powerpoint/2010/main" val="186254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C1A50E-65AC-AD50-A7F0-46B922F8C47D}"/>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2C9E98C8-C5EC-FE49-142C-444CB6C8116F}"/>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BFB96D45-04A2-0049-E5B1-1C8E42EF05E2}"/>
              </a:ext>
            </a:extLst>
          </p:cNvPr>
          <p:cNvSpPr>
            <a:spLocks noGrp="1"/>
          </p:cNvSpPr>
          <p:nvPr>
            <p:ph type="title"/>
          </p:nvPr>
        </p:nvSpPr>
        <p:spPr/>
        <p:txBody>
          <a:bodyPr>
            <a:normAutofit/>
          </a:bodyPr>
          <a:lstStyle/>
          <a:p>
            <a:r>
              <a:rPr lang="pl-PL" sz="3600" dirty="0"/>
              <a:t>Wybór scenariusza zajęć. </a:t>
            </a:r>
            <a:r>
              <a:rPr lang="pl-PL" sz="3600" dirty="0" smtClean="0"/>
              <a:t>Przedstawienie </a:t>
            </a:r>
            <a:r>
              <a:rPr lang="pl-PL" sz="3600" dirty="0"/>
              <a:t>możliwości wykorzystania AI do jego realizacji.</a:t>
            </a:r>
          </a:p>
        </p:txBody>
      </p:sp>
      <p:sp>
        <p:nvSpPr>
          <p:cNvPr id="4" name="pole tekstowe 3">
            <a:extLst>
              <a:ext uri="{FF2B5EF4-FFF2-40B4-BE49-F238E27FC236}">
                <a16:creationId xmlns:a16="http://schemas.microsoft.com/office/drawing/2014/main" xmlns="" id="{A695E191-E721-33A9-C43E-F6371A9A3A5E}"/>
              </a:ext>
            </a:extLst>
          </p:cNvPr>
          <p:cNvSpPr txBox="1"/>
          <p:nvPr/>
        </p:nvSpPr>
        <p:spPr>
          <a:xfrm>
            <a:off x="838200" y="1912848"/>
            <a:ext cx="7943850" cy="3139321"/>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a:t>
            </a:r>
            <a:r>
              <a:rPr lang="pl-PL" b="1" dirty="0">
                <a:solidFill>
                  <a:srgbClr val="1B1B1B"/>
                </a:solidFill>
                <a:latin typeface="Open Sans" panose="020B0606030504020204" pitchFamily="34" charset="0"/>
              </a:rPr>
              <a:t>4</a:t>
            </a:r>
            <a:endParaRPr lang="pl-PL" sz="1800" b="1" dirty="0">
              <a:solidFill>
                <a:srgbClr val="1B1B1B"/>
              </a:solidFill>
              <a:latin typeface="Open Sans" panose="020B0606030504020204" pitchFamily="34" charset="0"/>
            </a:endParaRPr>
          </a:p>
          <a:p>
            <a:pPr algn="just"/>
            <a:endParaRPr lang="pl-PL" sz="1800" b="1" dirty="0">
              <a:solidFill>
                <a:srgbClr val="1B1B1B"/>
              </a:solidFill>
              <a:latin typeface="Open Sans" panose="020B0606030504020204" pitchFamily="34" charset="0"/>
            </a:endParaRPr>
          </a:p>
          <a:p>
            <a:pPr algn="just"/>
            <a:r>
              <a:rPr lang="pl-PL" sz="1800" dirty="0">
                <a:solidFill>
                  <a:srgbClr val="1B1B1B"/>
                </a:solidFill>
                <a:latin typeface="Open Sans" panose="020B0606030504020204" pitchFamily="34" charset="0"/>
              </a:rPr>
              <a:t>Przejdź do strony 11 tego scenariusza i przeczytaj dokładnie treść </a:t>
            </a:r>
            <a:br>
              <a:rPr lang="pl-PL" sz="1800" dirty="0">
                <a:solidFill>
                  <a:srgbClr val="1B1B1B"/>
                </a:solidFill>
                <a:latin typeface="Open Sans" panose="020B0606030504020204" pitchFamily="34" charset="0"/>
              </a:rPr>
            </a:br>
            <a:r>
              <a:rPr lang="pl-PL" sz="1800" dirty="0">
                <a:solidFill>
                  <a:srgbClr val="1B1B1B"/>
                </a:solidFill>
                <a:latin typeface="Open Sans" panose="020B0606030504020204" pitchFamily="34" charset="0"/>
              </a:rPr>
              <a:t>z punktu 9.2.5. Ponieważ ta treść wydaje się ciekawa i kreatywna, możemy wprowadzić do niej elementy </a:t>
            </a:r>
            <a:r>
              <a:rPr lang="pl-PL" sz="1800" dirty="0" err="1" smtClean="0">
                <a:solidFill>
                  <a:srgbClr val="1B1B1B"/>
                </a:solidFill>
                <a:latin typeface="Open Sans" panose="020B0606030504020204" pitchFamily="34" charset="0"/>
              </a:rPr>
              <a:t>storytellingu</a:t>
            </a:r>
            <a:r>
              <a:rPr lang="pl-PL" sz="1800" dirty="0" smtClean="0">
                <a:solidFill>
                  <a:srgbClr val="1B1B1B"/>
                </a:solidFill>
                <a:latin typeface="Open Sans" panose="020B0606030504020204" pitchFamily="34" charset="0"/>
              </a:rPr>
              <a:t>: </a:t>
            </a:r>
            <a:r>
              <a:rPr lang="pl-PL" sz="1800" dirty="0">
                <a:solidFill>
                  <a:srgbClr val="1B1B1B"/>
                </a:solidFill>
                <a:latin typeface="Open Sans" panose="020B0606030504020204" pitchFamily="34" charset="0"/>
              </a:rPr>
              <a:t>postaramy się ją rozbudować wykorzystując do tego </a:t>
            </a:r>
            <a:r>
              <a:rPr lang="pl-PL" sz="1800" dirty="0" err="1">
                <a:solidFill>
                  <a:srgbClr val="1B1B1B"/>
                </a:solidFill>
                <a:latin typeface="Open Sans" panose="020B0606030504020204" pitchFamily="34" charset="0"/>
              </a:rPr>
              <a:t>ChatGPT</a:t>
            </a:r>
            <a:r>
              <a:rPr lang="pl-PL" sz="1800" dirty="0">
                <a:solidFill>
                  <a:srgbClr val="1B1B1B"/>
                </a:solidFill>
                <a:latin typeface="Open Sans" panose="020B0606030504020204" pitchFamily="34" charset="0"/>
              </a:rPr>
              <a:t>.</a:t>
            </a:r>
          </a:p>
          <a:p>
            <a:pPr algn="just"/>
            <a:endParaRPr lang="pl-PL"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p:cNvPicPr/>
          <p:nvPr/>
        </p:nvPicPr>
        <p:blipFill>
          <a:blip r:embed="rId3">
            <a:extLst>
              <a:ext uri="{28A0092B-C50C-407E-A947-70E740481C1C}">
                <a14:useLocalDpi xmlns:a14="http://schemas.microsoft.com/office/drawing/2010/main" val="0"/>
              </a:ext>
            </a:extLst>
          </a:blip>
          <a:srcRect/>
          <a:stretch>
            <a:fillRect/>
          </a:stretch>
        </p:blipFill>
        <p:spPr bwMode="auto">
          <a:xfrm>
            <a:off x="1929447" y="6038839"/>
            <a:ext cx="5761355" cy="774065"/>
          </a:xfrm>
          <a:prstGeom prst="rect">
            <a:avLst/>
          </a:prstGeom>
          <a:noFill/>
        </p:spPr>
      </p:pic>
    </p:spTree>
    <p:extLst>
      <p:ext uri="{BB962C8B-B14F-4D97-AF65-F5344CB8AC3E}">
        <p14:creationId xmlns:p14="http://schemas.microsoft.com/office/powerpoint/2010/main" val="166666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47AF9E-F1C0-9F55-A75A-7ADC3A0FD2A6}"/>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47CCB9D9-5349-4F34-EFF5-F43E798301B7}"/>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46225297-C997-A497-DF13-0600146D1A57}"/>
              </a:ext>
            </a:extLst>
          </p:cNvPr>
          <p:cNvSpPr>
            <a:spLocks noGrp="1"/>
          </p:cNvSpPr>
          <p:nvPr>
            <p:ph type="title"/>
          </p:nvPr>
        </p:nvSpPr>
        <p:spPr/>
        <p:txBody>
          <a:bodyPr>
            <a:normAutofit/>
          </a:bodyPr>
          <a:lstStyle/>
          <a:p>
            <a:r>
              <a:rPr lang="pl-PL" sz="3600" dirty="0"/>
              <a:t>Wybór scenariusza zajęć. </a:t>
            </a:r>
            <a:r>
              <a:rPr lang="pl-PL" sz="3600" dirty="0" smtClean="0"/>
              <a:t>Przedstawienie </a:t>
            </a:r>
            <a:r>
              <a:rPr lang="pl-PL" sz="3600" dirty="0"/>
              <a:t>możliwości wykorzystania AI do jego realizacji.</a:t>
            </a:r>
          </a:p>
        </p:txBody>
      </p:sp>
      <p:sp>
        <p:nvSpPr>
          <p:cNvPr id="4" name="pole tekstowe 3">
            <a:extLst>
              <a:ext uri="{FF2B5EF4-FFF2-40B4-BE49-F238E27FC236}">
                <a16:creationId xmlns:a16="http://schemas.microsoft.com/office/drawing/2014/main" xmlns="" id="{BF007CB2-18A7-DCB4-B7C1-649448E7ED53}"/>
              </a:ext>
            </a:extLst>
          </p:cNvPr>
          <p:cNvSpPr txBox="1"/>
          <p:nvPr/>
        </p:nvSpPr>
        <p:spPr>
          <a:xfrm>
            <a:off x="838200" y="1912848"/>
            <a:ext cx="7943850" cy="3693319"/>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5</a:t>
            </a:r>
          </a:p>
          <a:p>
            <a:pPr algn="just"/>
            <a:endParaRPr lang="pl-PL" sz="1800" b="1" dirty="0">
              <a:solidFill>
                <a:srgbClr val="1B1B1B"/>
              </a:solidFill>
              <a:latin typeface="Open Sans" panose="020B0606030504020204" pitchFamily="34" charset="0"/>
            </a:endParaRPr>
          </a:p>
          <a:p>
            <a:pPr algn="just"/>
            <a:r>
              <a:rPr lang="pl-PL" sz="1800" dirty="0">
                <a:solidFill>
                  <a:srgbClr val="1B1B1B"/>
                </a:solidFill>
                <a:latin typeface="Open Sans" panose="020B0606030504020204" pitchFamily="34" charset="0"/>
              </a:rPr>
              <a:t>Przejdź do strony 11 tego scenariusza i przeczytaj dokładnie treść </a:t>
            </a:r>
            <a:br>
              <a:rPr lang="pl-PL" sz="1800" dirty="0">
                <a:solidFill>
                  <a:srgbClr val="1B1B1B"/>
                </a:solidFill>
                <a:latin typeface="Open Sans" panose="020B0606030504020204" pitchFamily="34" charset="0"/>
              </a:rPr>
            </a:br>
            <a:r>
              <a:rPr lang="pl-PL" sz="1800" dirty="0">
                <a:solidFill>
                  <a:srgbClr val="1B1B1B"/>
                </a:solidFill>
                <a:latin typeface="Open Sans" panose="020B0606030504020204" pitchFamily="34" charset="0"/>
              </a:rPr>
              <a:t>z punktu 9.2.5. Ponieważ ta treść wydaje się ciekawa i kreatywna, możemy wprowadzić do niej elementy </a:t>
            </a:r>
            <a:r>
              <a:rPr lang="pl-PL" sz="1800" dirty="0" err="1">
                <a:solidFill>
                  <a:srgbClr val="1B1B1B"/>
                </a:solidFill>
                <a:latin typeface="Open Sans" panose="020B0606030504020204" pitchFamily="34" charset="0"/>
              </a:rPr>
              <a:t>storytellingu</a:t>
            </a:r>
            <a:r>
              <a:rPr lang="pl-PL" sz="1800" dirty="0">
                <a:solidFill>
                  <a:srgbClr val="1B1B1B"/>
                </a:solidFill>
                <a:latin typeface="Open Sans" panose="020B0606030504020204" pitchFamily="34" charset="0"/>
              </a:rPr>
              <a:t> postaramy się ją rozbudować wykorzystując do tego </a:t>
            </a:r>
            <a:r>
              <a:rPr lang="pl-PL" sz="1800" dirty="0" err="1">
                <a:solidFill>
                  <a:srgbClr val="1B1B1B"/>
                </a:solidFill>
                <a:latin typeface="Open Sans" panose="020B0606030504020204" pitchFamily="34" charset="0"/>
              </a:rPr>
              <a:t>ChatGPT</a:t>
            </a:r>
            <a:r>
              <a:rPr lang="pl-PL" dirty="0">
                <a:solidFill>
                  <a:srgbClr val="1B1B1B"/>
                </a:solidFill>
                <a:latin typeface="Open Sans" panose="020B0606030504020204" pitchFamily="34" charset="0"/>
              </a:rPr>
              <a:t>, który jest wbudowany w usługę </a:t>
            </a:r>
            <a:r>
              <a:rPr lang="pl-PL" dirty="0" err="1">
                <a:solidFill>
                  <a:srgbClr val="1B1B1B"/>
                </a:solidFill>
                <a:latin typeface="Open Sans" panose="020B0606030504020204" pitchFamily="34" charset="0"/>
              </a:rPr>
              <a:t>Copilot</a:t>
            </a:r>
            <a:r>
              <a:rPr lang="pl-PL" dirty="0">
                <a:solidFill>
                  <a:srgbClr val="1B1B1B"/>
                </a:solidFill>
                <a:latin typeface="Open Sans" panose="020B0606030504020204" pitchFamily="34" charset="0"/>
              </a:rPr>
              <a:t>.</a:t>
            </a:r>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p:cNvPicPr/>
          <p:nvPr/>
        </p:nvPicPr>
        <p:blipFill>
          <a:blip r:embed="rId3">
            <a:extLst>
              <a:ext uri="{28A0092B-C50C-407E-A947-70E740481C1C}">
                <a14:useLocalDpi xmlns:a14="http://schemas.microsoft.com/office/drawing/2010/main" val="0"/>
              </a:ext>
            </a:extLst>
          </a:blip>
          <a:srcRect/>
          <a:stretch>
            <a:fillRect/>
          </a:stretch>
        </p:blipFill>
        <p:spPr bwMode="auto">
          <a:xfrm>
            <a:off x="537015" y="5979846"/>
            <a:ext cx="5761355" cy="774065"/>
          </a:xfrm>
          <a:prstGeom prst="rect">
            <a:avLst/>
          </a:prstGeom>
          <a:noFill/>
        </p:spPr>
      </p:pic>
    </p:spTree>
    <p:extLst>
      <p:ext uri="{BB962C8B-B14F-4D97-AF65-F5344CB8AC3E}">
        <p14:creationId xmlns:p14="http://schemas.microsoft.com/office/powerpoint/2010/main" val="4189325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F954DCB-5A84-A4FF-E6AB-D6A80F20AA52}"/>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xmlns="" id="{89947EC0-459A-5843-4EB9-8B32DAD26F20}"/>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p:blipFill>
        <p:spPr>
          <a:xfrm>
            <a:off x="6412096" y="0"/>
            <a:ext cx="5779904" cy="6934200"/>
          </a:xfrm>
        </p:spPr>
      </p:pic>
      <p:sp>
        <p:nvSpPr>
          <p:cNvPr id="2" name="Tytuł 1">
            <a:extLst>
              <a:ext uri="{FF2B5EF4-FFF2-40B4-BE49-F238E27FC236}">
                <a16:creationId xmlns:a16="http://schemas.microsoft.com/office/drawing/2014/main" xmlns="" id="{6E8C6867-CB1F-A82E-68F4-79A6E2C296C7}"/>
              </a:ext>
            </a:extLst>
          </p:cNvPr>
          <p:cNvSpPr>
            <a:spLocks noGrp="1"/>
          </p:cNvSpPr>
          <p:nvPr>
            <p:ph type="title"/>
          </p:nvPr>
        </p:nvSpPr>
        <p:spPr/>
        <p:txBody>
          <a:bodyPr>
            <a:normAutofit/>
          </a:bodyPr>
          <a:lstStyle/>
          <a:p>
            <a:r>
              <a:rPr lang="pl-PL" sz="3600" dirty="0"/>
              <a:t>Wykorzystanie AI w praktycznej pracy ze scenariuszem zajęć.</a:t>
            </a:r>
          </a:p>
        </p:txBody>
      </p:sp>
      <p:sp>
        <p:nvSpPr>
          <p:cNvPr id="4" name="pole tekstowe 3">
            <a:extLst>
              <a:ext uri="{FF2B5EF4-FFF2-40B4-BE49-F238E27FC236}">
                <a16:creationId xmlns:a16="http://schemas.microsoft.com/office/drawing/2014/main" xmlns="" id="{82490E48-1F32-4648-C0F4-E99F342BF4DF}"/>
              </a:ext>
            </a:extLst>
          </p:cNvPr>
          <p:cNvSpPr txBox="1"/>
          <p:nvPr/>
        </p:nvSpPr>
        <p:spPr>
          <a:xfrm>
            <a:off x="838200" y="1912848"/>
            <a:ext cx="7943850" cy="2862322"/>
          </a:xfrm>
          <a:prstGeom prst="rect">
            <a:avLst/>
          </a:prstGeom>
          <a:noFill/>
        </p:spPr>
        <p:txBody>
          <a:bodyPr wrap="square">
            <a:spAutoFit/>
          </a:bodyPr>
          <a:lstStyle/>
          <a:p>
            <a:pPr algn="just"/>
            <a:r>
              <a:rPr lang="pl-PL" sz="1800" b="1" dirty="0">
                <a:solidFill>
                  <a:srgbClr val="1B1B1B"/>
                </a:solidFill>
                <a:latin typeface="Open Sans" panose="020B0606030504020204" pitchFamily="34" charset="0"/>
              </a:rPr>
              <a:t>KROK 6</a:t>
            </a:r>
          </a:p>
          <a:p>
            <a:pPr algn="just"/>
            <a:endParaRPr lang="pl-PL" sz="1800" b="1" dirty="0">
              <a:solidFill>
                <a:srgbClr val="1B1B1B"/>
              </a:solidFill>
              <a:latin typeface="Open Sans" panose="020B0606030504020204" pitchFamily="34" charset="0"/>
            </a:endParaRPr>
          </a:p>
          <a:p>
            <a:pPr algn="just"/>
            <a:r>
              <a:rPr lang="pl-PL" sz="1800" dirty="0">
                <a:solidFill>
                  <a:srgbClr val="1B1B1B"/>
                </a:solidFill>
                <a:latin typeface="Open Sans" panose="020B0606030504020204" pitchFamily="34" charset="0"/>
              </a:rPr>
              <a:t>Skopiuj zawartość punktu 9.2.5 do pamięci podręcznej przeglądarki (bez komentarza metodycznego).</a:t>
            </a: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sz="1800"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a:p>
            <a:pPr algn="just"/>
            <a:endParaRPr lang="pl-PL" dirty="0">
              <a:solidFill>
                <a:srgbClr val="1B1B1B"/>
              </a:solidFill>
              <a:latin typeface="Open Sans" panose="020B0606030504020204" pitchFamily="34" charset="0"/>
            </a:endParaRPr>
          </a:p>
        </p:txBody>
      </p:sp>
      <p:pic>
        <p:nvPicPr>
          <p:cNvPr id="6" name="Obraz 5" descr="Zrzut ekranu ze Zintegrowanej Platformy Edukacyjnej">
            <a:extLst>
              <a:ext uri="{FF2B5EF4-FFF2-40B4-BE49-F238E27FC236}">
                <a16:creationId xmlns:a16="http://schemas.microsoft.com/office/drawing/2014/main" xmlns="" id="{D11D153D-B5D4-E7FC-57D1-8CE7BCACBA53}"/>
              </a:ext>
            </a:extLst>
          </p:cNvPr>
          <p:cNvPicPr>
            <a:picLocks noChangeAspect="1"/>
          </p:cNvPicPr>
          <p:nvPr/>
        </p:nvPicPr>
        <p:blipFill>
          <a:blip r:embed="rId3"/>
          <a:stretch>
            <a:fillRect/>
          </a:stretch>
        </p:blipFill>
        <p:spPr>
          <a:xfrm>
            <a:off x="1214437" y="3469557"/>
            <a:ext cx="4786313" cy="3023318"/>
          </a:xfrm>
          <a:prstGeom prst="rect">
            <a:avLst/>
          </a:prstGeom>
        </p:spPr>
      </p:pic>
      <p:pic>
        <p:nvPicPr>
          <p:cNvPr id="7" name="Obraz 6"/>
          <p:cNvPicPr/>
          <p:nvPr/>
        </p:nvPicPr>
        <p:blipFill>
          <a:blip r:embed="rId4">
            <a:extLst>
              <a:ext uri="{28A0092B-C50C-407E-A947-70E740481C1C}">
                <a14:useLocalDpi xmlns:a14="http://schemas.microsoft.com/office/drawing/2010/main" val="0"/>
              </a:ext>
            </a:extLst>
          </a:blip>
          <a:srcRect/>
          <a:stretch>
            <a:fillRect/>
          </a:stretch>
        </p:blipFill>
        <p:spPr bwMode="auto">
          <a:xfrm>
            <a:off x="6376987" y="5938550"/>
            <a:ext cx="5761355" cy="774065"/>
          </a:xfrm>
          <a:prstGeom prst="rect">
            <a:avLst/>
          </a:prstGeom>
          <a:noFill/>
        </p:spPr>
      </p:pic>
    </p:spTree>
    <p:extLst>
      <p:ext uri="{BB962C8B-B14F-4D97-AF65-F5344CB8AC3E}">
        <p14:creationId xmlns:p14="http://schemas.microsoft.com/office/powerpoint/2010/main" val="298143966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881</Words>
  <Application>Microsoft Office PowerPoint</Application>
  <PresentationFormat>Panoramiczny</PresentationFormat>
  <Paragraphs>145</Paragraphs>
  <Slides>18</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18</vt:i4>
      </vt:variant>
    </vt:vector>
  </HeadingPairs>
  <TitlesOfParts>
    <vt:vector size="25" baseType="lpstr">
      <vt:lpstr>-apple-system</vt:lpstr>
      <vt:lpstr>Arial</vt:lpstr>
      <vt:lpstr>Calibri</vt:lpstr>
      <vt:lpstr>Calibri Light</vt:lpstr>
      <vt:lpstr>Open Sans</vt:lpstr>
      <vt:lpstr>Söhne</vt:lpstr>
      <vt:lpstr>Motyw pakietu Office</vt:lpstr>
      <vt:lpstr>Z wykorzystaniem zestawów narzędzi edukacyjnych w ramach projektu: Popularyzacja zestawów narzędzi edukacyjnych oraz metod nauczania i uczenia się wspomagających rozwój kluczowych kompetencji uczniów, dostosowanych do potrzeb rynku pracy</vt:lpstr>
      <vt:lpstr>Czym jest sztuczna inteligencja?</vt:lpstr>
      <vt:lpstr>Nasze zadanie!</vt:lpstr>
      <vt:lpstr>Czym jest Zintegrowana Platforma Edukacyjna?</vt:lpstr>
      <vt:lpstr>Jak szukać materiałów?</vt:lpstr>
      <vt:lpstr>Wybór scenariusza zajęć</vt:lpstr>
      <vt:lpstr>Wybór scenariusza zajęć. Przedstawienie możliwości wykorzystania AI do jego realizacji.</vt:lpstr>
      <vt:lpstr>Wybór scenariusza zajęć. Przedstawienie możliwości wykorzystania AI do jego realizacji.</vt:lpstr>
      <vt:lpstr>Wykorzystanie AI w praktycznej pracy ze scenariuszem zajęć.</vt:lpstr>
      <vt:lpstr>Wykorzystanie AI w praktycznej pracy ze scenariuszem zajęć.</vt:lpstr>
      <vt:lpstr>Wykorzystanie AI w praktycznej pracy ze scenariuszem zajęć.</vt:lpstr>
      <vt:lpstr>Wykorzystanie AI w praktycznej pracy ze scenariuszem zajęć.</vt:lpstr>
      <vt:lpstr>Wykorzystanie AI w praktycznej pracy ze scenariuszem zajęć.</vt:lpstr>
      <vt:lpstr>Wykorzystanie AI w praktycznej pracy ze scenariuszem zajęć.</vt:lpstr>
      <vt:lpstr>Wykorzystanie AI w praktycznej pracy ze scenariuszem zajęć.</vt:lpstr>
      <vt:lpstr>Wykorzystanie AI w praktycznej pracy ze scenariuszem zajęć.</vt:lpstr>
      <vt:lpstr>Konkluzja.</vt:lpstr>
      <vt:lpstr>Informacje o projekcie: https://tiny.pl/css62 Gdzie znajdziesz zasoby na Zintegrowanej Platformie Edukacyjnej?:  https://tiny.pl/d7h5p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Popularyzacja zestawów narzędzi edukacyjnych oraz metod nauczania i uczenia się wspomagających rozwój kluczowych kompetencji uczniów, dostosowanych do potrzeb rynku pracy</dc:title>
  <dc:creator>Łukasz Gierek</dc:creator>
  <cp:lastModifiedBy>magbrewcz@gmail.com</cp:lastModifiedBy>
  <cp:revision>10</cp:revision>
  <dcterms:created xsi:type="dcterms:W3CDTF">2024-02-26T20:37:10Z</dcterms:created>
  <dcterms:modified xsi:type="dcterms:W3CDTF">2024-03-29T06:52:21Z</dcterms:modified>
</cp:coreProperties>
</file>