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byGRth2oeZ+tSrOiT15uW2sQn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19454cf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wyzwania globalne i rola współzależności politycznych, gospodarczych, finansowych i społecznych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Globalne współzależności, czyli powiązania występujące w świecie, dotyczą różnorodnych aspektów ludzkiej działalności, takich jak kultura, środowisko, ekonomia, społeczeństwo, polityka czy technologie.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Cytat z GENE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" name="Google Shape;85;g3519454cf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0a52629b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b="1">
                <a:solidFill>
                  <a:schemeClr val="dk1"/>
                </a:solidFill>
              </a:rPr>
              <a:t>Wartości i postawy z perspektywy globalnego obywatelstwa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300" b="1">
                <a:solidFill>
                  <a:schemeClr val="dk1"/>
                </a:solidFill>
              </a:rPr>
              <a:t>🌍 Kluczowe wartości: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Sprawiedliwość społeczna</a:t>
            </a:r>
            <a:r>
              <a:rPr lang="pl-PL">
                <a:solidFill>
                  <a:schemeClr val="dk1"/>
                </a:solidFill>
              </a:rPr>
              <a:t> – dążenie do równości i poszanowania praw człowieka.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Pokój i niestosowanie przemocy</a:t>
            </a:r>
            <a:r>
              <a:rPr lang="pl-PL">
                <a:solidFill>
                  <a:schemeClr val="dk1"/>
                </a:solidFill>
              </a:rPr>
              <a:t> – rozwiązywanie konfliktów w sposób pokojowy.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Równość i niedyskryminacja</a:t>
            </a:r>
            <a:r>
              <a:rPr lang="pl-PL">
                <a:solidFill>
                  <a:schemeClr val="dk1"/>
                </a:solidFill>
              </a:rPr>
              <a:t> – przeciwdziałanie uprzedzeniom i wykluczeniu.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Odpowiedzialność</a:t>
            </a:r>
            <a:r>
              <a:rPr lang="pl-PL">
                <a:solidFill>
                  <a:schemeClr val="dk1"/>
                </a:solidFill>
              </a:rPr>
              <a:t> – za swoje działania i ich wpływ na innych ludzi oraz środowisko.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Solidarność</a:t>
            </a:r>
            <a:r>
              <a:rPr lang="pl-PL">
                <a:solidFill>
                  <a:schemeClr val="dk1"/>
                </a:solidFill>
              </a:rPr>
              <a:t> – wspieranie innych, szczególnie osób i społeczności w trudnej sytuacji.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Szacunek dla różnorodności</a:t>
            </a:r>
            <a:r>
              <a:rPr lang="pl-PL">
                <a:solidFill>
                  <a:schemeClr val="dk1"/>
                </a:solidFill>
              </a:rPr>
              <a:t> – kulturowej, religijnej, językowej, światopoglądowej.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Ochrona środowiska i zrównoważony rozwój</a:t>
            </a:r>
            <a:r>
              <a:rPr lang="pl-PL">
                <a:solidFill>
                  <a:schemeClr val="dk1"/>
                </a:solidFill>
              </a:rPr>
              <a:t> – myślenie o przyszłych pokoleniach.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300" b="1">
                <a:solidFill>
                  <a:schemeClr val="dk1"/>
                </a:solidFill>
              </a:rPr>
              <a:t>🌱 Kluczowe postawy: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Otwartość i empatia</a:t>
            </a:r>
            <a:r>
              <a:rPr lang="pl-PL">
                <a:solidFill>
                  <a:schemeClr val="dk1"/>
                </a:solidFill>
              </a:rPr>
              <a:t> – umiejętność słuchania i wczuwania się w sytuację innych.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Zaangażowanie obywatelskie</a:t>
            </a:r>
            <a:r>
              <a:rPr lang="pl-PL">
                <a:solidFill>
                  <a:schemeClr val="dk1"/>
                </a:solidFill>
              </a:rPr>
              <a:t> – aktywne uczestnictwo w życiu społecznym, lokalnym i globalnym.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Krytyczne myślenie</a:t>
            </a:r>
            <a:r>
              <a:rPr lang="pl-PL">
                <a:solidFill>
                  <a:schemeClr val="dk1"/>
                </a:solidFill>
              </a:rPr>
              <a:t> – zadawanie pytań, refleksja nad mediami, stereotypami i strukturami władzy.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Gotowość do działania</a:t>
            </a:r>
            <a:r>
              <a:rPr lang="pl-PL">
                <a:solidFill>
                  <a:schemeClr val="dk1"/>
                </a:solidFill>
              </a:rPr>
              <a:t> – chęć wpływania na rzeczywistość, reagowania na niesprawiedliwość.</a:t>
            </a:r>
            <a:br>
              <a:rPr lang="pl-PL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 b="1">
                <a:solidFill>
                  <a:schemeClr val="dk1"/>
                </a:solidFill>
              </a:rPr>
              <a:t>Współpraca i dialog międzykulturowy</a:t>
            </a:r>
            <a:r>
              <a:rPr lang="pl-PL">
                <a:solidFill>
                  <a:schemeClr val="dk1"/>
                </a:solidFill>
              </a:rPr>
              <a:t> – umiejętność działania z ludźmi o innych wartościach czy pochodzeniu.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350a52629b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0a52629b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dobre praktyki edukacyjne w zakresie edukacji globalnej, np. Tydzień Edukacji Globalnej</a:t>
            </a:r>
            <a:endParaRPr/>
          </a:p>
        </p:txBody>
      </p:sp>
      <p:sp>
        <p:nvSpPr>
          <p:cNvPr id="112" name="Google Shape;112;g350a52629b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-PL"/>
              <a:t>Metody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metody edukacyjne wspierające uczenie się o globalnych wyzwaniach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inspiracje i materiały edukacyjne wspierające ten dział/ te tematy przygotowane przez organizacje pozarządowe zrzeszone w Grupie Zagranica oraz w ramach projektu “Czas na edukację globalną”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0a52629b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metody edukacyjne wspierające uczenie się o globalnych wyzwaniach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inspiracje i materiały edukacyjne wspierające ten dział/ te tematy przygotowane przez organizacje pozarządowe zrzeszone w Grupie Zagranica oraz w ramach projektu “Czas na edukację globalną”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g350a52629b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55005eb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55005eb0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50a52629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Kim jesteśmy + informacje o projekcie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400">
                <a:solidFill>
                  <a:schemeClr val="dk1"/>
                </a:solidFill>
              </a:rPr>
              <a:t>Elżbieta Olczak - psycholożka międzykulturowa, trenerka, autorka materiałów edukacyjnych. Zajmuje się prowadzeniem szkoleń, tworzeniem publikacji oraz koordynacją projektów z zakresu edukacji globalnej, antydyskryminacyjnej oraz wrażliwości na różnorodność. Pracuje z różnymi grupami docelowymi, w tym z młodzieżą, nauczycielami i nauczycielkami, studentami i studentkami, osobami pracującymi na uczelniach wyższych, a także z sektorem biznesowym. Związana z kilkoma organizacjami pozarządowymi, przede wszystkim z Grupą Zagranica, w której od ponad 10 lat odpowiada za działania grupy roboczej ds. edukacji globalnej. Współpracuje też z instytucjami działającymi w obszarze edukacji pozaformalnej młodzieży, w tym z Polsko-Niemiecką Współpracą Młodzieży oraz Fundacją Rozwoju Systemu Edukacji.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400">
                <a:solidFill>
                  <a:schemeClr val="dk1"/>
                </a:solidFill>
              </a:rPr>
              <a:t>dr Marta Gontarska - trenerka i rzeczniczka krytycznej edukacji globalnej i antydyskryminacyjnej. Doktorka pedagogiki, współpracuje z Uniwersytetem Dolnośląskim DSW we Wrocławiu oraz Uniwersytetem im. Adama Mickiewicza w Poznaniu. Ekspertka w zakresie praw człowieka, współpracy rozwojowej oraz globalnej sprawiedliwości społecznej. Autorka wielu raportów, analiz i materiałów edukacyjnych. W pracy trenerskiej upowszechnia metody oparte na dialogu, jak dociekania filozoficzne czy facylitację włączającą.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400">
                <a:solidFill>
                  <a:schemeClr val="dk1"/>
                </a:solidFill>
              </a:rPr>
              <a:t>Współpracuje z wieloma organizacjami w kraju i zagranicą, m.in. Fundacją Rozwoju Społeczeństwa Informacyjnego (FRSI), Grupą Zagranica, Fundacją Edukacja dla Demokracji, Towarzystwem Edukacji Antydyskryminacyjnej, Fundacją Rozwoju Demokracji Lokalnej czy Concord Europe.</a:t>
            </a:r>
            <a:endParaRPr/>
          </a:p>
        </p:txBody>
      </p:sp>
      <p:sp>
        <p:nvSpPr>
          <p:cNvPr id="29" name="Google Shape;29;g350a52629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519454cf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3519454cf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Ustawa o współpracy rozwojowej z dn. 16.09.2011. W artykule 2 edukacja globalna jest wymieniona jako jedno z działań w ramach współpracy rozwojowej.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0a52629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>
                <a:solidFill>
                  <a:schemeClr val="dk1"/>
                </a:solidFill>
              </a:rPr>
              <a:t>Globalny wymiar obywatelstwa w odniesieniu do definicji edukacji globalnej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podstawa programowa EO dział VII - odwołanie się do treści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odwołanie się do umiejętności, zaangażowania obywatelskiego młodzieży (o czym w kolejnej części więcej)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definicja edukacji globalnej - chyba wzięłabym dwa fragmenty z GENE i z naszej MSZ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" name="Google Shape;46;g350a52629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19454cfe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3519454cfe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Podstawa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Podstawa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0a52629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różne podziały świata i ich konsekwencje (rozwijające się-rozwinięte, mniejszość-większość, Północ-Południe itd.)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>
                <a:solidFill>
                  <a:schemeClr val="dk1"/>
                </a:solidFill>
              </a:rPr>
              <a:t>Pierwszy, drugi i trzeci świat - terminy odnoszące się do zimnowojennej nomenklatury. Wartościują - kraje należące do tzw. I świata są tymi “najlepszymi”.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>
                <a:solidFill>
                  <a:schemeClr val="dk1"/>
                </a:solidFill>
              </a:rPr>
              <a:t>Kraje rozwinięte i rozwijające się - określenie również wartościujące, rozumienie rozwoju w kontekście materialnym, co nie musi stanowić punktu odniesienia dla wszystkich kultur i cywilizacji.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>
                <a:solidFill>
                  <a:schemeClr val="dk1"/>
                </a:solidFill>
              </a:rPr>
              <a:t>Globalna północ i globalne południe - mniej wartościujący, nadal o podziale. Warto pamiętać, że Globalne Południe – kraje Afryki, Azji czy Ameryki Południowej, zamieszkuje większość ludności świata – ponad 2/3 wszystkich mieszkańców.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pl-PL">
                <a:solidFill>
                  <a:schemeClr val="dk1"/>
                </a:solidFill>
              </a:rPr>
              <a:t>Jeśli Europa zostałaby skolonizowana przez kraje europejskie… (ostatnie zdjęcie)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g350a52629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0a52629b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pl-PL">
                <a:solidFill>
                  <a:schemeClr val="dk1"/>
                </a:solidFill>
              </a:rPr>
              <a:t>tutaj bym zrobiła menti dla nich, jakie wyzwania globalne widzą i są dla nich pilne - co Ty na to? żeby to w chmurze słów się pojawiło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>
                <a:solidFill>
                  <a:schemeClr val="dk1"/>
                </a:solidFill>
              </a:rPr>
              <a:t>LInk do menti: https://www.menti.com/aldrdg845g94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g350a52629b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kład niestandardowy">
  <p:cSld name="Układ niestandardowy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95605"/>
            <a:ext cx="12192001" cy="695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Układ niestandardowy">
  <p:cSld name="1_Układ niestandardow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 descr="Obraz zawierający tekst, Czcionka, mapa, diagra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ducationtime.eu/polsk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elzbieta.olczak@zagranica.org.pl" TargetMode="External"/><Relationship Id="rId3" Type="http://schemas.openxmlformats.org/officeDocument/2006/relationships/image" Target="../media/image4.jpg"/><Relationship Id="rId7" Type="http://schemas.openxmlformats.org/officeDocument/2006/relationships/hyperlink" Target="mailto:marta.gontarska@zagranica.org.p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rofil_globalny/" TargetMode="External"/><Relationship Id="rId5" Type="http://schemas.openxmlformats.org/officeDocument/2006/relationships/hyperlink" Target="https://www.facebook.com/czasnaedukacjeglobalna" TargetMode="External"/><Relationship Id="rId4" Type="http://schemas.openxmlformats.org/officeDocument/2006/relationships/hyperlink" Target="https://www.globaleducationtime.eu/polsk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19454cfef_0_13"/>
          <p:cNvSpPr txBox="1"/>
          <p:nvPr/>
        </p:nvSpPr>
        <p:spPr>
          <a:xfrm>
            <a:off x="192175" y="3283025"/>
            <a:ext cx="6612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-PL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Współzależności globalne</a:t>
            </a:r>
            <a:r>
              <a:rPr lang="pl-PL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świadomość, że żyjemy w </a:t>
            </a:r>
            <a:r>
              <a:rPr lang="pl-PL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zglobalizowanym świecie</a:t>
            </a:r>
            <a:r>
              <a:rPr lang="pl-PL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gdzie </a:t>
            </a:r>
            <a:r>
              <a:rPr lang="pl-PL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lokalne działania mają globalne skutki</a:t>
            </a:r>
            <a:r>
              <a:rPr lang="pl-PL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pl-PL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globalne procesy wpływają na nasze codzienne życie</a:t>
            </a:r>
            <a:r>
              <a:rPr lang="pl-PL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3519454cfef_0_13" title="Zrzut ekranu 2025-04-30 o 16.52.1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692151" cy="30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519454cfef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01789">
            <a:off x="7192000" y="1997550"/>
            <a:ext cx="3263706" cy="28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0a52629ba_0_24"/>
          <p:cNvSpPr txBox="1"/>
          <p:nvPr/>
        </p:nvSpPr>
        <p:spPr>
          <a:xfrm>
            <a:off x="5409850" y="2801566"/>
            <a:ext cx="137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g350a52629ba_0_24" title="Globalny obywatek_k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25" y="1800100"/>
            <a:ext cx="4461372" cy="34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50a52629ba_0_24"/>
          <p:cNvSpPr txBox="1"/>
          <p:nvPr/>
        </p:nvSpPr>
        <p:spPr>
          <a:xfrm>
            <a:off x="140125" y="324125"/>
            <a:ext cx="9550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l-PL" sz="29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Wartości i postawy z perspektywy globalnego obywatelstwa</a:t>
            </a:r>
            <a:endParaRPr sz="32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g350a52629ba_0_24"/>
          <p:cNvGrpSpPr/>
          <p:nvPr/>
        </p:nvGrpSpPr>
        <p:grpSpPr>
          <a:xfrm>
            <a:off x="4841552" y="1372642"/>
            <a:ext cx="7210322" cy="4810978"/>
            <a:chOff x="0" y="0"/>
            <a:chExt cx="7210322" cy="4810978"/>
          </a:xfrm>
        </p:grpSpPr>
        <p:sp>
          <p:nvSpPr>
            <p:cNvPr id="98" name="Google Shape;98;g350a52629ba_0_24"/>
            <p:cNvSpPr/>
            <p:nvPr/>
          </p:nvSpPr>
          <p:spPr>
            <a:xfrm>
              <a:off x="2884129" y="0"/>
              <a:ext cx="4326193" cy="150343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8D8D8">
                <a:alpha val="89803"/>
              </a:srgbClr>
            </a:solidFill>
            <a:ln w="25400" cap="flat" cmpd="sng">
              <a:solidFill>
                <a:srgbClr val="CAD1D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g350a52629ba_0_24"/>
            <p:cNvSpPr txBox="1"/>
            <p:nvPr/>
          </p:nvSpPr>
          <p:spPr>
            <a:xfrm>
              <a:off x="2884129" y="187929"/>
              <a:ext cx="3762407" cy="112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Godność każdej osoby, sprawiedliwość, pokój i niestosowanie przemocy, równość i niedyskryminacja, odpowiedzialność, solidarność, szacunek dla różnorodności, dbałość o klimat i środowisko</a:t>
              </a:r>
              <a:endParaRPr/>
            </a:p>
          </p:txBody>
        </p:sp>
        <p:sp>
          <p:nvSpPr>
            <p:cNvPr id="100" name="Google Shape;100;g350a52629ba_0_24"/>
            <p:cNvSpPr/>
            <p:nvPr/>
          </p:nvSpPr>
          <p:spPr>
            <a:xfrm>
              <a:off x="0" y="0"/>
              <a:ext cx="2884129" cy="1503430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g350a52629ba_0_24"/>
            <p:cNvSpPr txBox="1"/>
            <p:nvPr/>
          </p:nvSpPr>
          <p:spPr>
            <a:xfrm>
              <a:off x="73391" y="73391"/>
              <a:ext cx="2737347" cy="1356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l-PL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Wartości</a:t>
              </a:r>
              <a:endParaRPr/>
            </a:p>
          </p:txBody>
        </p:sp>
        <p:sp>
          <p:nvSpPr>
            <p:cNvPr id="102" name="Google Shape;102;g350a52629ba_0_24"/>
            <p:cNvSpPr/>
            <p:nvPr/>
          </p:nvSpPr>
          <p:spPr>
            <a:xfrm>
              <a:off x="2884129" y="1653774"/>
              <a:ext cx="4326193" cy="150343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8D8D8">
                <a:alpha val="89803"/>
              </a:srgbClr>
            </a:solidFill>
            <a:ln w="25400" cap="flat" cmpd="sng">
              <a:solidFill>
                <a:srgbClr val="CAD1D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g350a52629ba_0_24"/>
            <p:cNvSpPr txBox="1"/>
            <p:nvPr/>
          </p:nvSpPr>
          <p:spPr>
            <a:xfrm>
              <a:off x="2884129" y="1841703"/>
              <a:ext cx="3762407" cy="112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Otwartość i empatia, szacunek, odpowiedzialność, zaangażowanie obywatelskie, gotowość do działania, współpraca i dialog (w tym międzykulturowy), uczenie się i oduczanie </a:t>
              </a:r>
              <a:endParaRPr/>
            </a:p>
          </p:txBody>
        </p:sp>
        <p:sp>
          <p:nvSpPr>
            <p:cNvPr id="104" name="Google Shape;104;g350a52629ba_0_24"/>
            <p:cNvSpPr/>
            <p:nvPr/>
          </p:nvSpPr>
          <p:spPr>
            <a:xfrm>
              <a:off x="0" y="1653774"/>
              <a:ext cx="2884129" cy="150343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g350a52629ba_0_24"/>
            <p:cNvSpPr txBox="1"/>
            <p:nvPr/>
          </p:nvSpPr>
          <p:spPr>
            <a:xfrm>
              <a:off x="73391" y="1727165"/>
              <a:ext cx="2737347" cy="1356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l-PL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Postawy </a:t>
              </a:r>
              <a:endParaRPr/>
            </a:p>
          </p:txBody>
        </p:sp>
        <p:sp>
          <p:nvSpPr>
            <p:cNvPr id="106" name="Google Shape;106;g350a52629ba_0_24"/>
            <p:cNvSpPr/>
            <p:nvPr/>
          </p:nvSpPr>
          <p:spPr>
            <a:xfrm>
              <a:off x="2884129" y="3307548"/>
              <a:ext cx="4326193" cy="150343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8D8D8">
                <a:alpha val="89803"/>
              </a:srgbClr>
            </a:solidFill>
            <a:ln w="25400" cap="flat" cmpd="sng">
              <a:solidFill>
                <a:srgbClr val="CAD1D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g350a52629ba_0_24"/>
            <p:cNvSpPr txBox="1"/>
            <p:nvPr/>
          </p:nvSpPr>
          <p:spPr>
            <a:xfrm>
              <a:off x="2884129" y="3495477"/>
              <a:ext cx="3762407" cy="1127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pl-P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Krytyczne myślenie, dostrzeganie i rozumienie globalnych współzależności, podejmowanie świadomych decyzji, współpraca w wymiarze lokalnym, krajowym, międzynarodowym, praktyczne wykorzystywanie wiedzy</a:t>
              </a:r>
              <a:endParaRPr/>
            </a:p>
          </p:txBody>
        </p:sp>
        <p:sp>
          <p:nvSpPr>
            <p:cNvPr id="108" name="Google Shape;108;g350a52629ba_0_24"/>
            <p:cNvSpPr/>
            <p:nvPr/>
          </p:nvSpPr>
          <p:spPr>
            <a:xfrm>
              <a:off x="0" y="3307548"/>
              <a:ext cx="2884129" cy="1503430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350a52629ba_0_24"/>
            <p:cNvSpPr txBox="1"/>
            <p:nvPr/>
          </p:nvSpPr>
          <p:spPr>
            <a:xfrm>
              <a:off x="73391" y="3380939"/>
              <a:ext cx="2737347" cy="1356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pl-PL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Umiejętności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50a52629b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579" y="1488656"/>
            <a:ext cx="9002842" cy="4599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50a52629ba_0_28"/>
          <p:cNvSpPr txBox="1"/>
          <p:nvPr/>
        </p:nvSpPr>
        <p:spPr>
          <a:xfrm>
            <a:off x="140125" y="324125"/>
            <a:ext cx="9550500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l-PL" sz="29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Tydzień Edukacji Globalnej</a:t>
            </a:r>
            <a:endParaRPr sz="32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50a52629ba_0_28"/>
          <p:cNvSpPr txBox="1"/>
          <p:nvPr/>
        </p:nvSpPr>
        <p:spPr>
          <a:xfrm rot="-5400000">
            <a:off x="-1539999" y="3198767"/>
            <a:ext cx="4599218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l-PL" sz="29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www.teg.edu.pl</a:t>
            </a:r>
            <a:endParaRPr sz="32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3289897" y="1023885"/>
            <a:ext cx="5309068" cy="5010255"/>
            <a:chOff x="621648" y="1907"/>
            <a:chExt cx="5309068" cy="5010255"/>
          </a:xfrm>
        </p:grpSpPr>
        <p:sp>
          <p:nvSpPr>
            <p:cNvPr id="122" name="Google Shape;122;p9"/>
            <p:cNvSpPr/>
            <p:nvPr/>
          </p:nvSpPr>
          <p:spPr>
            <a:xfrm>
              <a:off x="645798" y="1907"/>
              <a:ext cx="2505128" cy="1503076"/>
            </a:xfrm>
            <a:prstGeom prst="rect">
              <a:avLst/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 txBox="1"/>
            <p:nvPr/>
          </p:nvSpPr>
          <p:spPr>
            <a:xfrm>
              <a:off x="645798" y="1907"/>
              <a:ext cx="2505128" cy="150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l-PL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Angażujące emocje</a:t>
              </a: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3401439" y="1907"/>
              <a:ext cx="2505128" cy="1503076"/>
            </a:xfrm>
            <a:prstGeom prst="rect">
              <a:avLst/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 txBox="1"/>
            <p:nvPr/>
          </p:nvSpPr>
          <p:spPr>
            <a:xfrm>
              <a:off x="3401439" y="1907"/>
              <a:ext cx="2505128" cy="150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l-PL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Pobudzające krytyczne myślenie</a:t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645798" y="1755497"/>
              <a:ext cx="2505128" cy="1503076"/>
            </a:xfrm>
            <a:prstGeom prst="rect">
              <a:avLst/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 txBox="1"/>
            <p:nvPr/>
          </p:nvSpPr>
          <p:spPr>
            <a:xfrm>
              <a:off x="645798" y="1755497"/>
              <a:ext cx="2505128" cy="150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l-PL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Angażujące do współpracy</a:t>
              </a: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3401439" y="1755497"/>
              <a:ext cx="2505128" cy="1503076"/>
            </a:xfrm>
            <a:prstGeom prst="rect">
              <a:avLst/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 txBox="1"/>
            <p:nvPr/>
          </p:nvSpPr>
          <p:spPr>
            <a:xfrm>
              <a:off x="3401439" y="1755497"/>
              <a:ext cx="2505128" cy="150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l-PL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Motywujące do działania</a:t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21648" y="3509086"/>
              <a:ext cx="5309068" cy="1503076"/>
            </a:xfrm>
            <a:prstGeom prst="rect">
              <a:avLst/>
            </a:prstGeom>
            <a:solidFill>
              <a:srgbClr val="1260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 txBox="1"/>
            <p:nvPr/>
          </p:nvSpPr>
          <p:spPr>
            <a:xfrm>
              <a:off x="621648" y="3509086"/>
              <a:ext cx="5309068" cy="150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pl-PL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Celem jest zdobywanie wiedzy, kształtowanie postaw i umiejętności</a:t>
              </a:r>
              <a:endParaRPr/>
            </a:p>
          </p:txBody>
        </p:sp>
      </p:grpSp>
      <p:sp>
        <p:nvSpPr>
          <p:cNvPr id="132" name="Google Shape;132;p9"/>
          <p:cNvSpPr txBox="1"/>
          <p:nvPr/>
        </p:nvSpPr>
        <p:spPr>
          <a:xfrm>
            <a:off x="944379" y="324125"/>
            <a:ext cx="8746245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l-PL" sz="29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Metody edukacji globalnej</a:t>
            </a:r>
            <a:endParaRPr sz="32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895129" y="1073548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Mapy myśli</a:t>
            </a:r>
            <a:endParaRPr/>
          </a:p>
        </p:txBody>
      </p:sp>
      <p:sp>
        <p:nvSpPr>
          <p:cNvPr id="138" name="Google Shape;138;p10"/>
          <p:cNvSpPr/>
          <p:nvPr/>
        </p:nvSpPr>
        <p:spPr>
          <a:xfrm>
            <a:off x="2973166" y="1073548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Burze pomysłów</a:t>
            </a:r>
            <a:endParaRPr/>
          </a:p>
        </p:txBody>
      </p:sp>
      <p:sp>
        <p:nvSpPr>
          <p:cNvPr id="139" name="Google Shape;139;p10"/>
          <p:cNvSpPr/>
          <p:nvPr/>
        </p:nvSpPr>
        <p:spPr>
          <a:xfrm>
            <a:off x="5051204" y="1073548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Praca w grupach</a:t>
            </a:r>
            <a:endParaRPr/>
          </a:p>
        </p:txBody>
      </p:sp>
      <p:sp>
        <p:nvSpPr>
          <p:cNvPr id="140" name="Google Shape;140;p10"/>
          <p:cNvSpPr/>
          <p:nvPr/>
        </p:nvSpPr>
        <p:spPr>
          <a:xfrm>
            <a:off x="7129241" y="1073548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Dyskusje, debaty, rozmowy</a:t>
            </a:r>
            <a:endParaRPr/>
          </a:p>
        </p:txBody>
      </p:sp>
      <p:sp>
        <p:nvSpPr>
          <p:cNvPr id="141" name="Google Shape;141;p10"/>
          <p:cNvSpPr/>
          <p:nvPr/>
        </p:nvSpPr>
        <p:spPr>
          <a:xfrm>
            <a:off x="895129" y="2395936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Gry symulacyjne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2973166" y="2395936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Metody filozoficzne </a:t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5051204" y="2395936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Pytania refleksyjne </a:t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7129241" y="2395936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Studia przypadków </a:t>
            </a:r>
            <a:endParaRPr/>
          </a:p>
        </p:txBody>
      </p:sp>
      <p:sp>
        <p:nvSpPr>
          <p:cNvPr id="145" name="Google Shape;145;p10"/>
          <p:cNvSpPr/>
          <p:nvPr/>
        </p:nvSpPr>
        <p:spPr>
          <a:xfrm>
            <a:off x="895129" y="3718323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Analiza tekstów </a:t>
            </a:r>
            <a:endParaRPr/>
          </a:p>
        </p:txBody>
      </p:sp>
      <p:sp>
        <p:nvSpPr>
          <p:cNvPr id="146" name="Google Shape;146;p10"/>
          <p:cNvSpPr/>
          <p:nvPr/>
        </p:nvSpPr>
        <p:spPr>
          <a:xfrm>
            <a:off x="2973166" y="3718323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Praca z filmem, zdjęciami, reportażem </a:t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>
            <a:off x="5051204" y="3718323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Opowieści </a:t>
            </a:r>
            <a:b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storytelling </a:t>
            </a: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7129241" y="3718323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Projekty uczniowskie </a:t>
            </a: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4012185" y="5040711"/>
            <a:ext cx="1889124" cy="1133474"/>
          </a:xfrm>
          <a:custGeom>
            <a:avLst/>
            <a:gdLst/>
            <a:ahLst/>
            <a:cxnLst/>
            <a:rect l="l" t="t" r="r" b="b"/>
            <a:pathLst>
              <a:path w="1889124" h="1133474" extrusionOk="0">
                <a:moveTo>
                  <a:pt x="0" y="0"/>
                </a:moveTo>
                <a:lnTo>
                  <a:pt x="1889124" y="0"/>
                </a:lnTo>
                <a:lnTo>
                  <a:pt x="1889124" y="1133474"/>
                </a:lnTo>
                <a:lnTo>
                  <a:pt x="0" y="1133474"/>
                </a:lnTo>
                <a:lnTo>
                  <a:pt x="0" y="0"/>
                </a:lnTo>
                <a:close/>
              </a:path>
            </a:pathLst>
          </a:custGeom>
          <a:solidFill>
            <a:srgbClr val="12608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375" tIns="72375" rIns="72375" bIns="72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l-PL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895129" y="186781"/>
            <a:ext cx="8746245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pl-PL" sz="29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Metody edukacji globalnej</a:t>
            </a:r>
            <a:endParaRPr sz="32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/>
        </p:nvSpPr>
        <p:spPr>
          <a:xfrm>
            <a:off x="1711377" y="5276538"/>
            <a:ext cx="87692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https://www.globaleducationtime.eu/polska/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https://www.instagram.com/profil_globalny/</a:t>
            </a:r>
            <a:endParaRPr/>
          </a:p>
        </p:txBody>
      </p:sp>
      <p:pic>
        <p:nvPicPr>
          <p:cNvPr id="156" name="Google Shape;1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009" y="298904"/>
            <a:ext cx="8282213" cy="497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2869" y="0"/>
            <a:ext cx="7039131" cy="442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sldNum" idx="12"/>
          </p:nvPr>
        </p:nvSpPr>
        <p:spPr>
          <a:xfrm>
            <a:off x="8100060" y="633222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600">
                <a:solidFill>
                  <a:srgbClr val="D237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r>
              <a:rPr lang="pl-PL">
                <a:solidFill>
                  <a:srgbClr val="D2371D"/>
                </a:solidFill>
              </a:rPr>
              <a:t>◄</a:t>
            </a:r>
            <a:endParaRPr>
              <a:solidFill>
                <a:srgbClr val="D237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1109271" y="539179"/>
            <a:ext cx="84544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>
                <a:solidFill>
                  <a:srgbClr val="7F340D"/>
                </a:solidFill>
                <a:latin typeface="Calibri"/>
                <a:ea typeface="Calibri"/>
                <a:cs typeface="Calibri"/>
                <a:sym typeface="Calibri"/>
              </a:rPr>
              <a:t>Polska Akcja Humanitarna</a:t>
            </a:r>
            <a:endParaRPr/>
          </a:p>
        </p:txBody>
      </p:sp>
      <p:pic>
        <p:nvPicPr>
          <p:cNvPr id="164" name="Google Shape;164;p12" descr="Obraz zawierający tekst, zrzut ekranu, Drukowanie, list&#10;&#10;Zawartość wygenerowana przez sztuczną inteligencję może być niepoprawn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3941" y="1422400"/>
            <a:ext cx="2806700" cy="4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 descr="Obraz zawierający tekst, zrzut ekranu, mapa&#10;&#10;Zawartość wygenerowana przez sztuczną inteligencję może być niepoprawn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459" y="1422400"/>
            <a:ext cx="5435600" cy="38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 txBox="1"/>
          <p:nvPr/>
        </p:nvSpPr>
        <p:spPr>
          <a:xfrm>
            <a:off x="1349115" y="5564768"/>
            <a:ext cx="98908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https://www.pah.org.pl/zaangazuj-sie/edukacjaglobalna/?enable_cookies=all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0a52629ba_0_32"/>
          <p:cNvSpPr txBox="1"/>
          <p:nvPr/>
        </p:nvSpPr>
        <p:spPr>
          <a:xfrm>
            <a:off x="1711377" y="5576341"/>
            <a:ext cx="8769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https://www.e-globalna.edu.pl/</a:t>
            </a:r>
            <a:endParaRPr/>
          </a:p>
        </p:txBody>
      </p:sp>
      <p:pic>
        <p:nvPicPr>
          <p:cNvPr id="172" name="Google Shape;172;g350a52629ba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3790" y="393626"/>
            <a:ext cx="7772400" cy="463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555005eb07_1_0" title="Bitmap_CMYK_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7625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555005eb07_1_0"/>
          <p:cNvSpPr txBox="1"/>
          <p:nvPr/>
        </p:nvSpPr>
        <p:spPr>
          <a:xfrm>
            <a:off x="789300" y="2694625"/>
            <a:ext cx="10613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Jeśli zainteresował Państwa ten temat zapraszamy do śledzenia naszych mediów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Strona www:  </a:t>
            </a:r>
            <a:r>
              <a:rPr lang="pl-PL" sz="1800" u="sng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https://www.globaleducationtime.eu/polska/</a:t>
            </a:r>
            <a:r>
              <a:rPr lang="pl-PL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FB: </a:t>
            </a:r>
            <a:r>
              <a:rPr lang="pl-PL" sz="1800" u="sng">
                <a:solidFill>
                  <a:srgbClr val="46788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https://www.facebook.com/czasnaedukacjeglobalna</a:t>
            </a:r>
            <a:r>
              <a:rPr lang="pl-PL" sz="1800"/>
              <a:t>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Instagram profil globalny: </a:t>
            </a:r>
            <a:r>
              <a:rPr lang="pl-PL" sz="1800" u="sng">
                <a:solidFill>
                  <a:srgbClr val="46788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https://www.instagram.com/profil_globalny/</a:t>
            </a:r>
            <a:r>
              <a:rPr lang="pl-PL" sz="1800"/>
              <a:t>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Kontakt e-mail: </a:t>
            </a:r>
            <a:r>
              <a:rPr lang="pl-PL" sz="1800" u="sng">
                <a:solidFill>
                  <a:srgbClr val="46788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marta.gontarska@zagranica.org.pl</a:t>
            </a:r>
            <a:r>
              <a:rPr lang="pl-PL" sz="1800"/>
              <a:t> &amp; </a:t>
            </a:r>
            <a:r>
              <a:rPr lang="pl-PL" sz="1800" u="sng">
                <a:solidFill>
                  <a:srgbClr val="46788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elzbieta.olczak@zagranica.org.pl</a:t>
            </a:r>
            <a:r>
              <a:rPr lang="pl-PL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/>
        </p:nvSpPr>
        <p:spPr>
          <a:xfrm>
            <a:off x="665425" y="2399700"/>
            <a:ext cx="8954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9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Globalny wymiar edukacji obywatelskiej</a:t>
            </a:r>
            <a:endParaRPr sz="4200" b="0" i="0" u="none" strike="noStrike" cap="non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665425" y="4100400"/>
            <a:ext cx="593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Marta Gontarska i Elżbieta Olczak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koordynatorki projektu “Czas na edukację globalną”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Grupa Zagranica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0a52629ba_0_1"/>
          <p:cNvSpPr txBox="1"/>
          <p:nvPr/>
        </p:nvSpPr>
        <p:spPr>
          <a:xfrm>
            <a:off x="517500" y="1141675"/>
            <a:ext cx="3756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350a52629ba_0_1"/>
          <p:cNvSpPr txBox="1"/>
          <p:nvPr/>
        </p:nvSpPr>
        <p:spPr>
          <a:xfrm>
            <a:off x="4194900" y="3365338"/>
            <a:ext cx="77931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50" b="0" i="0" u="none" strike="noStrike" cap="none">
                <a:solidFill>
                  <a:schemeClr val="dk1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It’s Global Education Time. From school curricula to youth actions for sustainable development/ Czas na edukację globalną (w skrócie GET) to trwający ponad 3 lata międzynarodowy projekt współfinansowany przez Unię Europejską w ramach programu DEAR oraz w ramach programu polskiej współpracy rozwojowej MSZ RP.</a:t>
            </a:r>
            <a:endParaRPr sz="1250" b="0" i="0" u="none" strike="noStrike" cap="none">
              <a:solidFill>
                <a:schemeClr val="dk1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250" b="0" i="0" u="none" strike="noStrike" cap="none">
                <a:solidFill>
                  <a:schemeClr val="dk1"/>
                </a:solidFill>
                <a:highlight>
                  <a:srgbClr val="F8F8F8"/>
                </a:highlight>
                <a:latin typeface="Arial"/>
                <a:ea typeface="Arial"/>
                <a:cs typeface="Arial"/>
                <a:sym typeface="Arial"/>
              </a:rPr>
              <a:t>Projekt GET ma na celu przyczynienie się do włączania treści edukacji globalnej do edukacji formalnej, m.in. poprzez zaangażowanie nauczycielek i nauczycieli oraz uczennic i uczniów do podejmowania aktywnych działań na rzecz lokalnego i globalnego obywatelstwa. Celem projektu jest także podnoszenie świadomości społecznej na temat wyzwań współczesnego świata oraz Celów Zrównoważonego Rozwoju</a:t>
            </a:r>
            <a:r>
              <a:rPr lang="pl-PL" sz="1250">
                <a:solidFill>
                  <a:schemeClr val="dk1"/>
                </a:solidFill>
                <a:highlight>
                  <a:srgbClr val="F8F8F8"/>
                </a:highlight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350a52629ba_0_1" title="Bitmap_CMYK_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900" y="956138"/>
            <a:ext cx="47625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350a52629ba_0_1" title="mg&amp;e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50" y="422425"/>
            <a:ext cx="3833049" cy="511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350a52629ba_0_1" title="normal-reproduction-high-resoluti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500" y="5646726"/>
            <a:ext cx="892273" cy="59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g350a52629ba_0_1" title="logotyp_polski_-_zgodny_z_ksiega_znaku-768x622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3025" y="5603302"/>
            <a:ext cx="842076" cy="6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519454cfef_0_1"/>
          <p:cNvSpPr txBox="1"/>
          <p:nvPr/>
        </p:nvSpPr>
        <p:spPr>
          <a:xfrm>
            <a:off x="510500" y="518300"/>
            <a:ext cx="7797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Dlaczego edukacja globalna? </a:t>
            </a:r>
            <a:endParaRPr sz="36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g3519454cfef_0_1" title="Zrzut ekranu 2025-04-30 o 12.56.4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949" y="1376075"/>
            <a:ext cx="6618099" cy="46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3519454cfef_0_1" title="Zrzut ekranu 2025-04-30 o 12.57.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724150"/>
            <a:ext cx="12036825" cy="1610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0a52629ba_0_5"/>
          <p:cNvSpPr txBox="1"/>
          <p:nvPr/>
        </p:nvSpPr>
        <p:spPr>
          <a:xfrm>
            <a:off x="857550" y="613125"/>
            <a:ext cx="8366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l-PL" sz="31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Co łączy edukację obywatelską i edukację globalną?</a:t>
            </a:r>
            <a:endParaRPr sz="27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50a52629ba_0_5"/>
          <p:cNvSpPr txBox="1"/>
          <p:nvPr/>
        </p:nvSpPr>
        <p:spPr>
          <a:xfrm>
            <a:off x="669150" y="1574675"/>
            <a:ext cx="10908000" cy="4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0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1" i="1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pl-PL" sz="1850" b="1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Edukacja globalna</a:t>
            </a: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część </a:t>
            </a:r>
            <a:r>
              <a:rPr lang="pl-PL" sz="1850" b="0" i="1" u="sng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kształcenia obywatelskiego i wychowania</a:t>
            </a: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która rozszerza ich zakres przez uświadamianie istnienia zjawisk i współzależności globalnych. Jej </a:t>
            </a:r>
            <a:r>
              <a:rPr lang="pl-PL" sz="1850" b="1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głównym celem</a:t>
            </a: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jest przygotowanie odbiorców do stawiania czoła wyzwaniom dotyczącym całej ludzkości.</a:t>
            </a:r>
            <a:endParaRPr sz="1850" b="0" i="1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1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1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Edukacja globalna to edukacja, która umożliwia ludziom krytyczną refleksję nad światem i miejscem, które w nim zajmują; otwiera ich oczy, serca i umysły na rzeczywistość świata na poziomie lokalnym </a:t>
            </a:r>
            <a:b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globalnym. </a:t>
            </a:r>
            <a:r>
              <a:rPr lang="pl-PL" sz="1850" b="1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Pomaga ludziom zrozumieć, wyobrażać sobie, żywić nadzieję oraz działać na rzecz stworzenia świata</a:t>
            </a: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w którym panują sprawiedliwość społeczna i klimatyczna, pokój, solidarność, sprawiedliwość i równość, zrównoważony rozwój planety i międzynarodowe zrozumienie. Wiąże się </a:t>
            </a:r>
            <a:b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pl-PL" sz="1850" b="0" i="1" u="none" strike="noStrike" cap="none">
                <a:solidFill>
                  <a:srgbClr val="4140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 poszanowaniem praw człowieka i różnorodności, włączeniem i godnym życiem dla wszystkich, obecnie i w przyszłości.</a:t>
            </a:r>
            <a:endParaRPr sz="1550" b="0" i="1" u="none" strike="noStrike" cap="none">
              <a:solidFill>
                <a:srgbClr val="41404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519454cfef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73" y="211490"/>
            <a:ext cx="9788912" cy="597999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519454cfef_0_40"/>
          <p:cNvSpPr txBox="1"/>
          <p:nvPr/>
        </p:nvSpPr>
        <p:spPr>
          <a:xfrm rot="5400000">
            <a:off x="8846965" y="3409372"/>
            <a:ext cx="44604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i="0" u="none" strike="noStrike" cap="none">
                <a:solidFill>
                  <a:srgbClr val="7F340D"/>
                </a:solidFill>
                <a:latin typeface="Calibri"/>
                <a:ea typeface="Calibri"/>
                <a:cs typeface="Calibri"/>
                <a:sym typeface="Calibri"/>
              </a:rPr>
              <a:t>Dział VII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/>
        </p:nvSpPr>
        <p:spPr>
          <a:xfrm rot="5400000">
            <a:off x="8846965" y="3224706"/>
            <a:ext cx="44604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>
                <a:solidFill>
                  <a:srgbClr val="7F340D"/>
                </a:solidFill>
                <a:latin typeface="Calibri"/>
                <a:ea typeface="Calibri"/>
                <a:cs typeface="Calibri"/>
                <a:sym typeface="Calibri"/>
              </a:rPr>
              <a:t>Dział VII, wymagania fakultatywne </a:t>
            </a:r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1" y="111512"/>
            <a:ext cx="9556595" cy="605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0a52629ba_0_9"/>
          <p:cNvSpPr txBox="1"/>
          <p:nvPr/>
        </p:nvSpPr>
        <p:spPr>
          <a:xfrm>
            <a:off x="5409850" y="2801566"/>
            <a:ext cx="137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350a52629ba_0_9"/>
          <p:cNvSpPr txBox="1"/>
          <p:nvPr/>
        </p:nvSpPr>
        <p:spPr>
          <a:xfrm>
            <a:off x="147225" y="233100"/>
            <a:ext cx="9801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 jaki sposób dzielimy świat? </a:t>
            </a:r>
            <a:endParaRPr sz="36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g350a52629ba_0_9" title="Mapa PA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88489">
            <a:off x="364900" y="1259151"/>
            <a:ext cx="8466974" cy="43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350a52629ba_0_9" title="Zrzut ekranu 2025-04-30 o 15.52.4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3858">
            <a:off x="2969488" y="1555712"/>
            <a:ext cx="9001125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50a52629ba_0_9" title="Zrzut ekranu 2025-04-30 o 15.57.3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2687" y="1108325"/>
            <a:ext cx="5486524" cy="49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a52629ba_0_13"/>
          <p:cNvSpPr txBox="1"/>
          <p:nvPr/>
        </p:nvSpPr>
        <p:spPr>
          <a:xfrm>
            <a:off x="5409850" y="2801566"/>
            <a:ext cx="137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50a52629ba_0_13"/>
          <p:cNvSpPr txBox="1"/>
          <p:nvPr/>
        </p:nvSpPr>
        <p:spPr>
          <a:xfrm>
            <a:off x="380100" y="436750"/>
            <a:ext cx="89763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pl-PL" sz="3800" b="1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Jakie 3 wyzwania globalne uważa Pani/Pan za najbardziej pilne?</a:t>
            </a:r>
            <a:endParaRPr sz="3800" b="1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g350a52629ba_0_13" title="Zrzut ekranu 2025-04-30 o 16.15.5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997" y="2680260"/>
            <a:ext cx="3796851" cy="3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50a52629ba_0_13"/>
          <p:cNvSpPr txBox="1"/>
          <p:nvPr/>
        </p:nvSpPr>
        <p:spPr>
          <a:xfrm>
            <a:off x="1732563" y="4471425"/>
            <a:ext cx="3557700" cy="6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l-PL" sz="2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13685939</a:t>
            </a:r>
            <a:endParaRPr sz="2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350a52629ba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1650" y="1425200"/>
            <a:ext cx="21717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50a52629ba_0_13"/>
          <p:cNvSpPr txBox="1"/>
          <p:nvPr/>
        </p:nvSpPr>
        <p:spPr>
          <a:xfrm>
            <a:off x="1689525" y="2039150"/>
            <a:ext cx="3643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www.menti.com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50a52629ba_0_13"/>
          <p:cNvSpPr txBox="1"/>
          <p:nvPr/>
        </p:nvSpPr>
        <p:spPr>
          <a:xfrm>
            <a:off x="6132975" y="3855825"/>
            <a:ext cx="93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350a52629ba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950" y="2716250"/>
            <a:ext cx="3238422" cy="3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Panoramiczny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Skoczeń Oskar</dc:creator>
  <cp:lastModifiedBy>Murawska Marzena</cp:lastModifiedBy>
  <cp:revision>1</cp:revision>
  <dcterms:created xsi:type="dcterms:W3CDTF">2025-04-16T11:52:46Z</dcterms:created>
  <dcterms:modified xsi:type="dcterms:W3CDTF">2025-05-08T08:31:45Z</dcterms:modified>
</cp:coreProperties>
</file>