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711" r:id="rId2"/>
    <p:sldMasterId id="2147483733" r:id="rId3"/>
    <p:sldMasterId id="2147483757" r:id="rId4"/>
  </p:sldMasterIdLst>
  <p:notesMasterIdLst>
    <p:notesMasterId r:id="rId21"/>
  </p:notesMasterIdLst>
  <p:sldIdLst>
    <p:sldId id="530" r:id="rId5"/>
    <p:sldId id="531" r:id="rId6"/>
    <p:sldId id="532" r:id="rId7"/>
    <p:sldId id="533" r:id="rId8"/>
    <p:sldId id="529" r:id="rId9"/>
    <p:sldId id="534" r:id="rId10"/>
    <p:sldId id="535" r:id="rId11"/>
    <p:sldId id="536" r:id="rId12"/>
    <p:sldId id="537" r:id="rId13"/>
    <p:sldId id="539" r:id="rId14"/>
    <p:sldId id="538" r:id="rId15"/>
    <p:sldId id="540" r:id="rId16"/>
    <p:sldId id="541" r:id="rId17"/>
    <p:sldId id="542" r:id="rId18"/>
    <p:sldId id="543" r:id="rId19"/>
    <p:sldId id="545" r:id="rId20"/>
  </p:sldIdLst>
  <p:sldSz cx="18288000" cy="10287000"/>
  <p:notesSz cx="6888163" cy="10020300"/>
  <p:embeddedFontLst>
    <p:embeddedFont>
      <p:font typeface="Arial Black" panose="020B0A04020102020204" pitchFamily="34" charset="0"/>
      <p:bold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0BC"/>
    <a:srgbClr val="040408"/>
    <a:srgbClr val="FF0000"/>
    <a:srgbClr val="FF3300"/>
    <a:srgbClr val="944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97" autoAdjust="0"/>
  </p:normalViewPr>
  <p:slideViewPr>
    <p:cSldViewPr>
      <p:cViewPr varScale="1">
        <p:scale>
          <a:sx n="47" d="100"/>
          <a:sy n="47" d="100"/>
        </p:scale>
        <p:origin x="5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2F8C02A-9166-4195-9E5E-B4A2A2B1A88E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20CB0C5-0946-4A95-B838-68E88E43C4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22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96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15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90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5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/>
              <a:pPr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793569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1_Slajd tytułowy">
    <p:bg>
      <p:bgPr>
        <a:solidFill>
          <a:srgbClr val="5B53B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793818" y="2637694"/>
            <a:ext cx="7872884" cy="275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793818" y="5644218"/>
            <a:ext cx="7872884" cy="15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8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650" b="1" cap="none">
                <a:solidFill>
                  <a:schemeClr val="lt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80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numerowany">
  <p:cSld name="Tekst numerowan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814388" y="3013148"/>
            <a:ext cx="16730031" cy="572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Font typeface="Arial"/>
              <a:buChar char="•"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2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47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cztery równoległe pola">
  <p:cSld name="Tytuł i cztery równoległe pol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14388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814388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5215565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4"/>
          </p:nvPr>
        </p:nvSpPr>
        <p:spPr>
          <a:xfrm>
            <a:off x="5215565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5"/>
          </p:nvPr>
        </p:nvSpPr>
        <p:spPr>
          <a:xfrm>
            <a:off x="9616742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6"/>
          </p:nvPr>
        </p:nvSpPr>
        <p:spPr>
          <a:xfrm>
            <a:off x="9616742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7"/>
          </p:nvPr>
        </p:nvSpPr>
        <p:spPr>
          <a:xfrm>
            <a:off x="14017919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8"/>
          </p:nvPr>
        </p:nvSpPr>
        <p:spPr>
          <a:xfrm>
            <a:off x="14017919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9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49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preserve="1">
  <p:cSld name="Slajd tytułowy">
    <p:bg>
      <p:bgPr>
        <a:solidFill>
          <a:srgbClr val="5B53B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793818" y="2637694"/>
            <a:ext cx="7872884" cy="275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793818" y="5644218"/>
            <a:ext cx="7872884" cy="15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650" b="1" cap="none">
                <a:solidFill>
                  <a:schemeClr val="lt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4370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 - opcja" preserve="1">
  <p:cSld name="Slajd tytułowy - opcja">
    <p:bg>
      <p:bgPr>
        <a:solidFill>
          <a:srgbClr val="E6C0B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ctrTitle"/>
          </p:nvPr>
        </p:nvSpPr>
        <p:spPr>
          <a:xfrm>
            <a:off x="793818" y="2637694"/>
            <a:ext cx="7872884" cy="275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3600"/>
              <a:buFont typeface="Arial Black"/>
              <a:buNone/>
              <a:defRPr sz="5400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ubTitle" idx="1"/>
          </p:nvPr>
        </p:nvSpPr>
        <p:spPr>
          <a:xfrm>
            <a:off x="793818" y="5644218"/>
            <a:ext cx="7872884" cy="15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2000"/>
              <a:buNone/>
              <a:defRPr sz="3000" b="1">
                <a:solidFill>
                  <a:srgbClr val="5B53B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19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9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2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zdjęcie" preserve="1">
  <p:cSld name="Tekst i zdjęci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28987" y="1127060"/>
            <a:ext cx="7189596" cy="15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170445" y="3089867"/>
            <a:ext cx="5848140" cy="530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400"/>
              <a:buNone/>
              <a:defRPr sz="21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200"/>
              <a:buNone/>
              <a:defRPr sz="1800">
                <a:solidFill>
                  <a:srgbClr val="5B53B1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>
                <a:solidFill>
                  <a:srgbClr val="5B53B1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None/>
              <a:defRPr sz="1575">
                <a:solidFill>
                  <a:srgbClr val="5B53B1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None/>
              <a:defRPr sz="1575">
                <a:solidFill>
                  <a:srgbClr val="5B53B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59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tytułem" preserve="1">
  <p:cSld name="Obraz z tytułem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5B53B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28991" y="1642908"/>
            <a:ext cx="4386104" cy="350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 u="none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>
            <a:spLocks noGrp="1"/>
          </p:cNvSpPr>
          <p:nvPr>
            <p:ph type="pic" idx="2"/>
          </p:nvPr>
        </p:nvSpPr>
        <p:spPr>
          <a:xfrm>
            <a:off x="5953649" y="1763486"/>
            <a:ext cx="12334352" cy="6631913"/>
          </a:xfrm>
          <a:prstGeom prst="rect">
            <a:avLst/>
          </a:prstGeom>
          <a:noFill/>
          <a:ln>
            <a:noFill/>
          </a:ln>
        </p:spPr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291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preserve="1">
  <p:cSld name="Obraz z podpise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5B53B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>
            <a:spLocks noGrp="1"/>
          </p:cNvSpPr>
          <p:nvPr>
            <p:ph type="pic" idx="2"/>
          </p:nvPr>
        </p:nvSpPr>
        <p:spPr>
          <a:xfrm>
            <a:off x="1" y="1763486"/>
            <a:ext cx="12334352" cy="6631913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13219187" y="7054103"/>
            <a:ext cx="3571610" cy="233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700">
                <a:solidFill>
                  <a:schemeClr val="lt1"/>
                </a:solidFill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143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 - opcja" preserve="1">
  <p:cSld name="Obraz z podpisem - opcj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E6C0B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3"/>
          <p:cNvSpPr>
            <a:spLocks noGrp="1"/>
          </p:cNvSpPr>
          <p:nvPr>
            <p:ph type="pic" idx="2"/>
          </p:nvPr>
        </p:nvSpPr>
        <p:spPr>
          <a:xfrm>
            <a:off x="1" y="1763486"/>
            <a:ext cx="12334352" cy="663191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13219187" y="7054103"/>
            <a:ext cx="3571610" cy="233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70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" preserve="1">
  <p:cSld name="Tytuł i tekst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828991" y="1642908"/>
            <a:ext cx="4386104" cy="350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 u="none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83535" y="1643792"/>
            <a:ext cx="8274843" cy="678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200"/>
              <a:buNone/>
              <a:defRPr sz="1800">
                <a:solidFill>
                  <a:srgbClr val="5B53B1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>
                <a:solidFill>
                  <a:srgbClr val="5B53B1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None/>
              <a:defRPr sz="1575">
                <a:solidFill>
                  <a:srgbClr val="5B53B1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None/>
              <a:defRPr sz="1575">
                <a:solidFill>
                  <a:srgbClr val="5B53B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252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lista" preserve="1">
  <p:cSld name="Tytuł i lista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828991" y="1642908"/>
            <a:ext cx="4386104" cy="350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 u="none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7883535" y="1643792"/>
            <a:ext cx="8274843" cy="678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Font typeface="Arial"/>
              <a:buChar char="•"/>
              <a:defRPr sz="2700">
                <a:solidFill>
                  <a:srgbClr val="5B53B1"/>
                </a:solidFill>
              </a:defRPr>
            </a:lvl1pPr>
            <a:lvl2pPr marL="1371600" lvl="1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200"/>
              <a:buFont typeface="Arial"/>
              <a:buChar char="•"/>
              <a:defRPr sz="1800">
                <a:solidFill>
                  <a:srgbClr val="5B53B1"/>
                </a:solidFill>
              </a:defRPr>
            </a:lvl2pPr>
            <a:lvl3pPr marL="2057400" lvl="2" indent="-4476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100"/>
              <a:buFont typeface="Arial"/>
              <a:buChar char="•"/>
              <a:defRPr sz="1650">
                <a:solidFill>
                  <a:srgbClr val="5B53B1"/>
                </a:solidFill>
              </a:defRPr>
            </a:lvl3pPr>
            <a:lvl4pPr marL="2743200" lvl="3" indent="-442913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Font typeface="Arial"/>
              <a:buChar char="•"/>
              <a:defRPr sz="1575">
                <a:solidFill>
                  <a:srgbClr val="5B53B1"/>
                </a:solidFill>
              </a:defRPr>
            </a:lvl4pPr>
            <a:lvl5pPr marL="3429000" lvl="4" indent="-442913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Font typeface="Arial"/>
              <a:buChar char="•"/>
              <a:defRPr sz="1575">
                <a:solidFill>
                  <a:srgbClr val="5B53B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965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kres" preserve="1">
  <p:cSld name="Wykre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>
            <a:spLocks noGrp="1"/>
          </p:cNvSpPr>
          <p:nvPr>
            <p:ph type="chart" idx="2"/>
          </p:nvPr>
        </p:nvSpPr>
        <p:spPr>
          <a:xfrm>
            <a:off x="859136" y="1100138"/>
            <a:ext cx="16259985" cy="74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2800"/>
              <a:buFont typeface="Arial"/>
              <a:buNone/>
              <a:defRPr sz="4200" b="0" i="0" u="none" strike="noStrike" cap="none">
                <a:solidFill>
                  <a:srgbClr val="5B53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6664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cztery równoległe pola" preserve="1">
  <p:cSld name="Tytuł i cztery równoległe pol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/>
          <p:nvPr/>
        </p:nvSpPr>
        <p:spPr>
          <a:xfrm>
            <a:off x="0" y="2"/>
            <a:ext cx="18288000" cy="2586036"/>
          </a:xfrm>
          <a:prstGeom prst="rect">
            <a:avLst/>
          </a:prstGeom>
          <a:solidFill>
            <a:srgbClr val="5B53B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14388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814388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5215565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4"/>
          </p:nvPr>
        </p:nvSpPr>
        <p:spPr>
          <a:xfrm>
            <a:off x="5215565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5"/>
          </p:nvPr>
        </p:nvSpPr>
        <p:spPr>
          <a:xfrm>
            <a:off x="9616742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6"/>
          </p:nvPr>
        </p:nvSpPr>
        <p:spPr>
          <a:xfrm>
            <a:off x="9616742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7"/>
          </p:nvPr>
        </p:nvSpPr>
        <p:spPr>
          <a:xfrm>
            <a:off x="14017919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8"/>
          </p:nvPr>
        </p:nvSpPr>
        <p:spPr>
          <a:xfrm>
            <a:off x="14017919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76843" y="9278089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7"/>
          <p:cNvSpPr txBox="1">
            <a:spLocks noGrp="1"/>
          </p:cNvSpPr>
          <p:nvPr>
            <p:ph type="body" idx="9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0086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cztery równoległe opisy" preserve="1">
  <p:cSld name="Tytuł i cztery równoległe opis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/>
          <p:nvPr/>
        </p:nvSpPr>
        <p:spPr>
          <a:xfrm>
            <a:off x="0" y="2"/>
            <a:ext cx="18288000" cy="2586036"/>
          </a:xfrm>
          <a:prstGeom prst="rect">
            <a:avLst/>
          </a:prstGeom>
          <a:solidFill>
            <a:srgbClr val="E6C0B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814388" y="3195377"/>
            <a:ext cx="3526500" cy="55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2"/>
          </p:nvPr>
        </p:nvSpPr>
        <p:spPr>
          <a:xfrm>
            <a:off x="5215565" y="3195377"/>
            <a:ext cx="3526500" cy="55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3"/>
          </p:nvPr>
        </p:nvSpPr>
        <p:spPr>
          <a:xfrm>
            <a:off x="9616742" y="3195377"/>
            <a:ext cx="3526500" cy="55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4"/>
          </p:nvPr>
        </p:nvSpPr>
        <p:spPr>
          <a:xfrm>
            <a:off x="14017919" y="3195377"/>
            <a:ext cx="3526500" cy="55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76843" y="9278089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 txBox="1">
            <a:spLocks noGrp="1"/>
          </p:cNvSpPr>
          <p:nvPr>
            <p:ph type="body" idx="5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190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numerowany" preserve="1">
  <p:cSld name="Tekst numerowan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/>
          <p:nvPr/>
        </p:nvSpPr>
        <p:spPr>
          <a:xfrm>
            <a:off x="0" y="2"/>
            <a:ext cx="18288000" cy="2586036"/>
          </a:xfrm>
          <a:prstGeom prst="rect">
            <a:avLst/>
          </a:prstGeom>
          <a:solidFill>
            <a:srgbClr val="5B53B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814388" y="3013148"/>
            <a:ext cx="16730031" cy="572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Font typeface="Arial"/>
              <a:buChar char="•"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76843" y="9278089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9"/>
          <p:cNvSpPr txBox="1">
            <a:spLocks noGrp="1"/>
          </p:cNvSpPr>
          <p:nvPr>
            <p:ph type="body" idx="2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495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obraz" preserve="1">
  <p:cSld name="Tekst i obraz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/>
          <p:nvPr/>
        </p:nvSpPr>
        <p:spPr>
          <a:xfrm>
            <a:off x="0" y="2"/>
            <a:ext cx="18288000" cy="2586036"/>
          </a:xfrm>
          <a:prstGeom prst="rect">
            <a:avLst/>
          </a:prstGeom>
          <a:solidFill>
            <a:srgbClr val="E6C0B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>
            <a:off x="9954647" y="3192814"/>
            <a:ext cx="7435281" cy="55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76843" y="9278089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>
            <a:spLocks noGrp="1"/>
          </p:cNvSpPr>
          <p:nvPr>
            <p:ph type="pic" idx="3"/>
          </p:nvPr>
        </p:nvSpPr>
        <p:spPr>
          <a:xfrm>
            <a:off x="813914" y="3195377"/>
            <a:ext cx="7435281" cy="554669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1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471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logotypy" preserve="1">
  <p:cSld name="Tytuł i logotyp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/>
          <p:nvPr/>
        </p:nvSpPr>
        <p:spPr>
          <a:xfrm>
            <a:off x="0" y="2"/>
            <a:ext cx="18288000" cy="2586036"/>
          </a:xfrm>
          <a:prstGeom prst="rect">
            <a:avLst/>
          </a:prstGeom>
          <a:solidFill>
            <a:srgbClr val="E6C0B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1"/>
          </p:nvPr>
        </p:nvSpPr>
        <p:spPr>
          <a:xfrm>
            <a:off x="2185988" y="3437614"/>
            <a:ext cx="2818091" cy="126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400"/>
              <a:buNone/>
              <a:defRPr sz="21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2"/>
          </p:nvPr>
        </p:nvSpPr>
        <p:spPr>
          <a:xfrm>
            <a:off x="2185988" y="5487478"/>
            <a:ext cx="2818091" cy="126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400"/>
              <a:buNone/>
              <a:defRPr sz="21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3"/>
          </p:nvPr>
        </p:nvSpPr>
        <p:spPr>
          <a:xfrm>
            <a:off x="2185988" y="7537342"/>
            <a:ext cx="2818091" cy="126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400"/>
              <a:buNone/>
              <a:defRPr sz="21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76843" y="9278089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1"/>
          <p:cNvSpPr txBox="1">
            <a:spLocks noGrp="1"/>
          </p:cNvSpPr>
          <p:nvPr>
            <p:ph type="body" idx="4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060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końcowy" preserve="1">
  <p:cSld name="Slajd końcow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5B53B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2"/>
          <p:cNvSpPr txBox="1"/>
          <p:nvPr/>
        </p:nvSpPr>
        <p:spPr>
          <a:xfrm>
            <a:off x="2185518" y="3737989"/>
            <a:ext cx="4868427" cy="342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0" i="0" u="none" strike="noStrike" cap="none" baseline="30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Fundacja Centrum</a:t>
            </a:r>
            <a:br>
              <a:rPr lang="pl-PL" sz="3600" b="0" i="0" u="none" strike="noStrike" cap="none" baseline="30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pl-PL" sz="3600" b="0" i="0" u="none" strike="noStrike" cap="none" baseline="30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Edukacji Obywatelskiej</a:t>
            </a:r>
            <a:endParaRPr sz="2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ul. Noakowskiego 10</a:t>
            </a:r>
            <a:br>
              <a:rPr lang="pl-PL" sz="30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30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00-666 Warszawa</a:t>
            </a:r>
            <a:endParaRPr sz="2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75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www.ceo.org.pl</a:t>
            </a:r>
            <a:br>
              <a:rPr lang="pl-PL" sz="27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7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www.blog.ceo.org.pl</a:t>
            </a: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2"/>
          <p:cNvSpPr txBox="1"/>
          <p:nvPr/>
        </p:nvSpPr>
        <p:spPr>
          <a:xfrm>
            <a:off x="813912" y="1778552"/>
            <a:ext cx="5833068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l-PL" sz="42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Dziękujemy za uwagę!</a:t>
            </a:r>
            <a:endParaRPr sz="2700"/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1"/>
          </p:nvPr>
        </p:nvSpPr>
        <p:spPr>
          <a:xfrm>
            <a:off x="11500682" y="4733899"/>
            <a:ext cx="4601801" cy="280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/>
          <p:nvPr/>
        </p:nvSpPr>
        <p:spPr>
          <a:xfrm>
            <a:off x="11500682" y="4067892"/>
            <a:ext cx="4601801" cy="69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</a:pPr>
            <a:r>
              <a:rPr lang="pl-PL" sz="3600" b="0" i="0" u="none" strike="noStrike" cap="none" baseline="300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rPr>
              <a:t>Kontakt</a:t>
            </a:r>
            <a:endParaRPr sz="2700"/>
          </a:p>
        </p:txBody>
      </p:sp>
      <p:pic>
        <p:nvPicPr>
          <p:cNvPr id="110" name="Google Shape;11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6" y="7734866"/>
            <a:ext cx="2100263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2"/>
          <p:cNvSpPr txBox="1">
            <a:spLocks noGrp="1"/>
          </p:cNvSpPr>
          <p:nvPr>
            <p:ph type="body" idx="2"/>
          </p:nvPr>
        </p:nvSpPr>
        <p:spPr>
          <a:xfrm>
            <a:off x="813912" y="9031274"/>
            <a:ext cx="5758530" cy="80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650" b="0" cap="none">
                <a:solidFill>
                  <a:schemeClr val="lt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9796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końcowy - opcja" preserve="1">
  <p:cSld name="Slajd końcowy - opcj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E6C0B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3"/>
          <p:cNvSpPr txBox="1"/>
          <p:nvPr/>
        </p:nvSpPr>
        <p:spPr>
          <a:xfrm>
            <a:off x="2185518" y="3737989"/>
            <a:ext cx="4868427" cy="342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0" i="0" u="none" strike="noStrike" cap="none" baseline="300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rPr>
              <a:t>Fundacja Centrum</a:t>
            </a:r>
            <a:br>
              <a:rPr lang="pl-PL" sz="3600" b="0" i="0" u="none" strike="noStrike" cap="none" baseline="300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pl-PL" sz="3600" b="0" i="0" u="none" strike="noStrike" cap="none" baseline="300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rPr>
              <a:t>Edukacji Obywatelskiej</a:t>
            </a:r>
            <a:endParaRPr sz="2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30000">
              <a:solidFill>
                <a:srgbClr val="5B53B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30000">
              <a:solidFill>
                <a:srgbClr val="5B53B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0" i="0" u="none" strike="noStrike" cap="none" baseline="30000">
                <a:solidFill>
                  <a:srgbClr val="5B53B1"/>
                </a:solidFill>
                <a:latin typeface="Arial"/>
                <a:ea typeface="Arial"/>
                <a:cs typeface="Arial"/>
                <a:sym typeface="Arial"/>
              </a:rPr>
              <a:t>ul. Noakowskiego 10</a:t>
            </a:r>
            <a:br>
              <a:rPr lang="pl-PL" sz="3000" b="0" i="0" u="none" strike="noStrike" cap="none" baseline="30000">
                <a:solidFill>
                  <a:srgbClr val="5B53B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3000" b="0" i="0" u="none" strike="noStrike" cap="none" baseline="30000">
                <a:solidFill>
                  <a:srgbClr val="5B53B1"/>
                </a:solidFill>
                <a:latin typeface="Arial"/>
                <a:ea typeface="Arial"/>
                <a:cs typeface="Arial"/>
                <a:sym typeface="Arial"/>
              </a:rPr>
              <a:t>00-666 Warszawa</a:t>
            </a:r>
            <a:endParaRPr sz="2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75" b="0" i="0" u="none" strike="noStrike" cap="none" baseline="30000">
              <a:solidFill>
                <a:srgbClr val="5B53B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30000">
              <a:solidFill>
                <a:srgbClr val="5B53B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 b="1" i="0" u="none" strike="noStrike" cap="none" baseline="30000">
                <a:solidFill>
                  <a:srgbClr val="5B53B1"/>
                </a:solidFill>
                <a:latin typeface="Arial"/>
                <a:ea typeface="Arial"/>
                <a:cs typeface="Arial"/>
                <a:sym typeface="Arial"/>
              </a:rPr>
              <a:t>www.ceo.org.pl</a:t>
            </a:r>
            <a:br>
              <a:rPr lang="pl-PL" sz="2700" b="1" i="0" u="none" strike="noStrike" cap="none" baseline="30000">
                <a:solidFill>
                  <a:srgbClr val="5B53B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700" b="1" i="0" u="none" strike="noStrike" cap="none" baseline="30000">
                <a:solidFill>
                  <a:srgbClr val="5B53B1"/>
                </a:solidFill>
                <a:latin typeface="Arial"/>
                <a:ea typeface="Arial"/>
                <a:cs typeface="Arial"/>
                <a:sym typeface="Arial"/>
              </a:rPr>
              <a:t>www.blog.ceo.org.pl</a:t>
            </a:r>
            <a:endParaRPr sz="2700" b="0" i="0" u="none" strike="noStrike" cap="none">
              <a:solidFill>
                <a:srgbClr val="5B53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3"/>
          <p:cNvSpPr txBox="1"/>
          <p:nvPr/>
        </p:nvSpPr>
        <p:spPr>
          <a:xfrm>
            <a:off x="813912" y="1778552"/>
            <a:ext cx="5833068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800"/>
              <a:buFont typeface="Arial"/>
              <a:buNone/>
            </a:pPr>
            <a:r>
              <a:rPr lang="pl-PL" sz="4200" b="1" i="0" u="none" strike="noStrike" cap="none" baseline="30000">
                <a:solidFill>
                  <a:srgbClr val="5B53B1"/>
                </a:solidFill>
                <a:latin typeface="Arial"/>
                <a:ea typeface="Arial"/>
                <a:cs typeface="Arial"/>
                <a:sym typeface="Arial"/>
              </a:rPr>
              <a:t>Dziękujemy za uwagę!</a:t>
            </a:r>
            <a:endParaRPr sz="2700"/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1"/>
          </p:nvPr>
        </p:nvSpPr>
        <p:spPr>
          <a:xfrm>
            <a:off x="11500682" y="4733899"/>
            <a:ext cx="4601801" cy="280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/>
          <p:nvPr/>
        </p:nvSpPr>
        <p:spPr>
          <a:xfrm>
            <a:off x="11500682" y="4067892"/>
            <a:ext cx="4601801" cy="69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</a:pPr>
            <a:r>
              <a:rPr lang="pl-PL" sz="3600" b="0" i="0" u="none" strike="noStrike" cap="none" baseline="300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rPr>
              <a:t>Kontakt</a:t>
            </a:r>
            <a:endParaRPr sz="2700"/>
          </a:p>
        </p:txBody>
      </p:sp>
      <p:pic>
        <p:nvPicPr>
          <p:cNvPr id="119" name="Google Shape;1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186" y="7734866"/>
            <a:ext cx="2100263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3"/>
          <p:cNvSpPr txBox="1">
            <a:spLocks noGrp="1"/>
          </p:cNvSpPr>
          <p:nvPr>
            <p:ph type="body" idx="2"/>
          </p:nvPr>
        </p:nvSpPr>
        <p:spPr>
          <a:xfrm>
            <a:off x="813912" y="9031274"/>
            <a:ext cx="5758530" cy="80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0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60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zdjęcie 1 1" preserve="1">
  <p:cSld name="Tekst i zdjęcie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74f14cba8_0_439"/>
          <p:cNvSpPr txBox="1">
            <a:spLocks noGrp="1"/>
          </p:cNvSpPr>
          <p:nvPr>
            <p:ph type="title"/>
          </p:nvPr>
        </p:nvSpPr>
        <p:spPr>
          <a:xfrm>
            <a:off x="828987" y="1127060"/>
            <a:ext cx="7189650" cy="151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2c74f14cba8_0_439"/>
          <p:cNvSpPr txBox="1">
            <a:spLocks noGrp="1"/>
          </p:cNvSpPr>
          <p:nvPr>
            <p:ph type="body" idx="1"/>
          </p:nvPr>
        </p:nvSpPr>
        <p:spPr>
          <a:xfrm>
            <a:off x="2170445" y="3089867"/>
            <a:ext cx="5848200" cy="530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250"/>
            </a:lvl1pPr>
            <a:lvl2pPr marL="13716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2pPr>
            <a:lvl3pPr marL="20574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3pPr>
            <a:lvl4pPr marL="27432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238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4800600" lvl="6" indent="-5238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5486400" lvl="7" indent="-5238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6172200" lvl="8" indent="-5238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g2c74f14cba8_0_439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1621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87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preserve="1">
  <p:cSld name="Slajd tytułowy">
    <p:bg>
      <p:bgPr>
        <a:solidFill>
          <a:srgbClr val="5B53B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793818" y="2637694"/>
            <a:ext cx="7872884" cy="275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793818" y="5644218"/>
            <a:ext cx="7872884" cy="15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650" b="1" cap="none">
                <a:solidFill>
                  <a:schemeClr val="lt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147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 - opcja" preserve="1">
  <p:cSld name="Slajd tytułowy - opcja">
    <p:bg>
      <p:bgPr>
        <a:solidFill>
          <a:srgbClr val="E6C0BC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ctrTitle"/>
          </p:nvPr>
        </p:nvSpPr>
        <p:spPr>
          <a:xfrm>
            <a:off x="793818" y="2637694"/>
            <a:ext cx="7872884" cy="275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3600"/>
              <a:buFont typeface="Arial Black"/>
              <a:buNone/>
              <a:defRPr sz="5400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ubTitle" idx="1"/>
          </p:nvPr>
        </p:nvSpPr>
        <p:spPr>
          <a:xfrm>
            <a:off x="793818" y="5644218"/>
            <a:ext cx="7872884" cy="15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2000"/>
              <a:buNone/>
              <a:defRPr sz="3000" b="1">
                <a:solidFill>
                  <a:srgbClr val="5B53B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19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9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298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zdjęcie" preserve="1">
  <p:cSld name="Tekst i zdjęci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28987" y="1127060"/>
            <a:ext cx="7189596" cy="15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170445" y="3089867"/>
            <a:ext cx="5848140" cy="530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400"/>
              <a:buNone/>
              <a:defRPr sz="21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200"/>
              <a:buNone/>
              <a:defRPr sz="1800">
                <a:solidFill>
                  <a:srgbClr val="5B53B1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>
                <a:solidFill>
                  <a:srgbClr val="5B53B1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None/>
              <a:defRPr sz="1575">
                <a:solidFill>
                  <a:srgbClr val="5B53B1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None/>
              <a:defRPr sz="1575">
                <a:solidFill>
                  <a:srgbClr val="5B53B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505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tytułem" preserve="1">
  <p:cSld name="Obraz z tytułem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5B53B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28991" y="1642908"/>
            <a:ext cx="4386104" cy="350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 u="none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>
            <a:spLocks noGrp="1"/>
          </p:cNvSpPr>
          <p:nvPr>
            <p:ph type="pic" idx="2"/>
          </p:nvPr>
        </p:nvSpPr>
        <p:spPr>
          <a:xfrm>
            <a:off x="5953649" y="1763486"/>
            <a:ext cx="12334352" cy="6631913"/>
          </a:xfrm>
          <a:prstGeom prst="rect">
            <a:avLst/>
          </a:prstGeom>
          <a:noFill/>
          <a:ln>
            <a:noFill/>
          </a:ln>
        </p:spPr>
      </p:sp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262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preserve="1">
  <p:cSld name="Obraz z podpise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5B53B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>
            <a:spLocks noGrp="1"/>
          </p:cNvSpPr>
          <p:nvPr>
            <p:ph type="pic" idx="2"/>
          </p:nvPr>
        </p:nvSpPr>
        <p:spPr>
          <a:xfrm>
            <a:off x="1" y="1763486"/>
            <a:ext cx="12334352" cy="6631913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13219187" y="7054103"/>
            <a:ext cx="3571610" cy="233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700">
                <a:solidFill>
                  <a:schemeClr val="lt1"/>
                </a:solidFill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87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690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 - opcja" preserve="1">
  <p:cSld name="Obraz z podpisem - opcj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E6C0B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3"/>
          <p:cNvSpPr>
            <a:spLocks noGrp="1"/>
          </p:cNvSpPr>
          <p:nvPr>
            <p:ph type="pic" idx="2"/>
          </p:nvPr>
        </p:nvSpPr>
        <p:spPr>
          <a:xfrm>
            <a:off x="1" y="1763486"/>
            <a:ext cx="12334352" cy="663191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13219187" y="7054103"/>
            <a:ext cx="3571610" cy="233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064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" preserve="1">
  <p:cSld name="Tytuł i tekst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828991" y="1642908"/>
            <a:ext cx="4386104" cy="350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 u="none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83535" y="1643792"/>
            <a:ext cx="8274843" cy="678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200"/>
              <a:buNone/>
              <a:defRPr sz="1800">
                <a:solidFill>
                  <a:srgbClr val="5B53B1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>
                <a:solidFill>
                  <a:srgbClr val="5B53B1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None/>
              <a:defRPr sz="1575">
                <a:solidFill>
                  <a:srgbClr val="5B53B1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None/>
              <a:defRPr sz="1575">
                <a:solidFill>
                  <a:srgbClr val="5B53B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805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lista" preserve="1">
  <p:cSld name="Tytuł i lista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828991" y="1642908"/>
            <a:ext cx="4386104" cy="350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 u="none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7883535" y="1643792"/>
            <a:ext cx="8274843" cy="678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Font typeface="Arial"/>
              <a:buChar char="•"/>
              <a:defRPr sz="2700">
                <a:solidFill>
                  <a:srgbClr val="5B53B1"/>
                </a:solidFill>
              </a:defRPr>
            </a:lvl1pPr>
            <a:lvl2pPr marL="1371600" lvl="1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200"/>
              <a:buFont typeface="Arial"/>
              <a:buChar char="•"/>
              <a:defRPr sz="1800">
                <a:solidFill>
                  <a:srgbClr val="5B53B1"/>
                </a:solidFill>
              </a:defRPr>
            </a:lvl2pPr>
            <a:lvl3pPr marL="2057400" lvl="2" indent="-4476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100"/>
              <a:buFont typeface="Arial"/>
              <a:buChar char="•"/>
              <a:defRPr sz="1650">
                <a:solidFill>
                  <a:srgbClr val="5B53B1"/>
                </a:solidFill>
              </a:defRPr>
            </a:lvl3pPr>
            <a:lvl4pPr marL="2743200" lvl="3" indent="-442913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Font typeface="Arial"/>
              <a:buChar char="•"/>
              <a:defRPr sz="1575">
                <a:solidFill>
                  <a:srgbClr val="5B53B1"/>
                </a:solidFill>
              </a:defRPr>
            </a:lvl4pPr>
            <a:lvl5pPr marL="3429000" lvl="4" indent="-442913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53B1"/>
              </a:buClr>
              <a:buSzPts val="1050"/>
              <a:buFont typeface="Arial"/>
              <a:buChar char="•"/>
              <a:defRPr sz="1575">
                <a:solidFill>
                  <a:srgbClr val="5B53B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537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kres" preserve="1">
  <p:cSld name="Wykre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>
            <a:spLocks noGrp="1"/>
          </p:cNvSpPr>
          <p:nvPr>
            <p:ph type="chart" idx="2"/>
          </p:nvPr>
        </p:nvSpPr>
        <p:spPr>
          <a:xfrm>
            <a:off x="859136" y="1100138"/>
            <a:ext cx="16259985" cy="74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2800"/>
              <a:buFont typeface="Arial"/>
              <a:buNone/>
              <a:defRPr sz="4200" b="0" i="0" u="none" strike="noStrike" cap="none">
                <a:solidFill>
                  <a:srgbClr val="5B53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13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cztery równoległe pola" preserve="1">
  <p:cSld name="Tytuł i cztery równoległe pol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/>
          <p:nvPr/>
        </p:nvSpPr>
        <p:spPr>
          <a:xfrm>
            <a:off x="0" y="2"/>
            <a:ext cx="18288000" cy="2586036"/>
          </a:xfrm>
          <a:prstGeom prst="rect">
            <a:avLst/>
          </a:prstGeom>
          <a:solidFill>
            <a:srgbClr val="5B53B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14388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814388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5215565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4"/>
          </p:nvPr>
        </p:nvSpPr>
        <p:spPr>
          <a:xfrm>
            <a:off x="5215565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5"/>
          </p:nvPr>
        </p:nvSpPr>
        <p:spPr>
          <a:xfrm>
            <a:off x="9616742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6"/>
          </p:nvPr>
        </p:nvSpPr>
        <p:spPr>
          <a:xfrm>
            <a:off x="9616742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7"/>
          </p:nvPr>
        </p:nvSpPr>
        <p:spPr>
          <a:xfrm>
            <a:off x="14017919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8"/>
          </p:nvPr>
        </p:nvSpPr>
        <p:spPr>
          <a:xfrm>
            <a:off x="14017919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76843" y="9278089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7"/>
          <p:cNvSpPr txBox="1">
            <a:spLocks noGrp="1"/>
          </p:cNvSpPr>
          <p:nvPr>
            <p:ph type="body" idx="9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025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cztery równoległe opisy" preserve="1">
  <p:cSld name="Tytuł i cztery równoległe opis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/>
          <p:nvPr/>
        </p:nvSpPr>
        <p:spPr>
          <a:xfrm>
            <a:off x="0" y="2"/>
            <a:ext cx="18288000" cy="2586036"/>
          </a:xfrm>
          <a:prstGeom prst="rect">
            <a:avLst/>
          </a:prstGeom>
          <a:solidFill>
            <a:srgbClr val="E6C0B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814388" y="3195377"/>
            <a:ext cx="3526500" cy="55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2"/>
          </p:nvPr>
        </p:nvSpPr>
        <p:spPr>
          <a:xfrm>
            <a:off x="5215565" y="3195377"/>
            <a:ext cx="3526500" cy="55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3"/>
          </p:nvPr>
        </p:nvSpPr>
        <p:spPr>
          <a:xfrm>
            <a:off x="9616742" y="3195377"/>
            <a:ext cx="3526500" cy="55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4"/>
          </p:nvPr>
        </p:nvSpPr>
        <p:spPr>
          <a:xfrm>
            <a:off x="14017919" y="3195377"/>
            <a:ext cx="3526500" cy="55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76843" y="9278089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 txBox="1">
            <a:spLocks noGrp="1"/>
          </p:cNvSpPr>
          <p:nvPr>
            <p:ph type="body" idx="5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703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numerowany" preserve="1">
  <p:cSld name="Tekst numerowan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/>
          <p:nvPr/>
        </p:nvSpPr>
        <p:spPr>
          <a:xfrm>
            <a:off x="0" y="2"/>
            <a:ext cx="18288000" cy="2586036"/>
          </a:xfrm>
          <a:prstGeom prst="rect">
            <a:avLst/>
          </a:prstGeom>
          <a:solidFill>
            <a:srgbClr val="5B53B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814388" y="3013148"/>
            <a:ext cx="16730031" cy="572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Font typeface="Arial"/>
              <a:buChar char="•"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76843" y="9278089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9"/>
          <p:cNvSpPr txBox="1">
            <a:spLocks noGrp="1"/>
          </p:cNvSpPr>
          <p:nvPr>
            <p:ph type="body" idx="2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466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obraz" preserve="1">
  <p:cSld name="Tekst i obraz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/>
          <p:nvPr/>
        </p:nvSpPr>
        <p:spPr>
          <a:xfrm>
            <a:off x="0" y="2"/>
            <a:ext cx="18288000" cy="2586036"/>
          </a:xfrm>
          <a:prstGeom prst="rect">
            <a:avLst/>
          </a:prstGeom>
          <a:solidFill>
            <a:srgbClr val="E6C0B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>
            <a:off x="9954647" y="3192814"/>
            <a:ext cx="7435281" cy="55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76843" y="9278089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>
            <a:spLocks noGrp="1"/>
          </p:cNvSpPr>
          <p:nvPr>
            <p:ph type="pic" idx="3"/>
          </p:nvPr>
        </p:nvSpPr>
        <p:spPr>
          <a:xfrm>
            <a:off x="813914" y="3195377"/>
            <a:ext cx="7435281" cy="554669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2227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logotypy" preserve="1">
  <p:cSld name="Tytuł i logotyp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/>
          <p:nvPr/>
        </p:nvSpPr>
        <p:spPr>
          <a:xfrm>
            <a:off x="0" y="2"/>
            <a:ext cx="18288000" cy="2586036"/>
          </a:xfrm>
          <a:prstGeom prst="rect">
            <a:avLst/>
          </a:prstGeom>
          <a:solidFill>
            <a:srgbClr val="E6C0B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2400"/>
              <a:buFont typeface="Arial Black"/>
              <a:buNone/>
              <a:defRPr sz="3600">
                <a:solidFill>
                  <a:srgbClr val="5B53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1"/>
          </p:nvPr>
        </p:nvSpPr>
        <p:spPr>
          <a:xfrm>
            <a:off x="2185988" y="3437614"/>
            <a:ext cx="2818091" cy="126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400"/>
              <a:buNone/>
              <a:defRPr sz="21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2"/>
          </p:nvPr>
        </p:nvSpPr>
        <p:spPr>
          <a:xfrm>
            <a:off x="2185988" y="5487478"/>
            <a:ext cx="2818091" cy="126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400"/>
              <a:buNone/>
              <a:defRPr sz="21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3"/>
          </p:nvPr>
        </p:nvSpPr>
        <p:spPr>
          <a:xfrm>
            <a:off x="2185988" y="7537342"/>
            <a:ext cx="2818091" cy="126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400"/>
              <a:buNone/>
              <a:defRPr sz="21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576843" y="9278089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1"/>
          <p:cNvSpPr txBox="1">
            <a:spLocks noGrp="1"/>
          </p:cNvSpPr>
          <p:nvPr>
            <p:ph type="body" idx="4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626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końcowy" preserve="1">
  <p:cSld name="Slajd końcow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5B53B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2"/>
          <p:cNvSpPr txBox="1"/>
          <p:nvPr/>
        </p:nvSpPr>
        <p:spPr>
          <a:xfrm>
            <a:off x="2185518" y="3737989"/>
            <a:ext cx="4868427" cy="342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pl-PL" sz="3600" baseline="30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Fundacja Centrum</a:t>
            </a:r>
            <a:br>
              <a:rPr lang="pl-PL" sz="3600" baseline="30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pl-PL" sz="3600" baseline="30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Edukacji Obywatelskiej</a:t>
            </a:r>
            <a:endParaRPr sz="2700">
              <a:solidFill>
                <a:srgbClr val="5D62AA"/>
              </a:solidFill>
            </a:endParaRPr>
          </a:p>
          <a:p>
            <a:endParaRPr sz="2400" baseline="3000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endParaRPr sz="2400" baseline="3000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r>
              <a:rPr lang="pl-PL" sz="3000" baseline="30000">
                <a:solidFill>
                  <a:srgbClr val="FFFFFF"/>
                </a:solidFill>
                <a:ea typeface="Arial"/>
                <a:cs typeface="Arial"/>
                <a:sym typeface="Arial"/>
              </a:rPr>
              <a:t>ul. Noakowskiego 10</a:t>
            </a:r>
            <a:br>
              <a:rPr lang="pl-PL" sz="3000" baseline="30000">
                <a:solidFill>
                  <a:srgbClr val="FFFFFF"/>
                </a:solidFill>
                <a:ea typeface="Arial"/>
                <a:cs typeface="Arial"/>
                <a:sym typeface="Arial"/>
              </a:rPr>
            </a:br>
            <a:r>
              <a:rPr lang="pl-PL" sz="3000" baseline="30000">
                <a:solidFill>
                  <a:srgbClr val="FFFFFF"/>
                </a:solidFill>
                <a:ea typeface="Arial"/>
                <a:cs typeface="Arial"/>
                <a:sym typeface="Arial"/>
              </a:rPr>
              <a:t>00-666 Warszawa</a:t>
            </a:r>
            <a:endParaRPr sz="2700">
              <a:solidFill>
                <a:srgbClr val="5D62AA"/>
              </a:solidFill>
            </a:endParaRPr>
          </a:p>
          <a:p>
            <a:endParaRPr sz="1575" baseline="3000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endParaRPr sz="2400" baseline="3000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r>
              <a:rPr lang="pl-PL" sz="2700" b="1" baseline="30000">
                <a:solidFill>
                  <a:srgbClr val="FFFFFF"/>
                </a:solidFill>
                <a:ea typeface="Arial"/>
                <a:cs typeface="Arial"/>
                <a:sym typeface="Arial"/>
              </a:rPr>
              <a:t>www.ceo.org.pl</a:t>
            </a:r>
            <a:br>
              <a:rPr lang="pl-PL" sz="2700" b="1" baseline="30000">
                <a:solidFill>
                  <a:srgbClr val="FFFFFF"/>
                </a:solidFill>
                <a:ea typeface="Arial"/>
                <a:cs typeface="Arial"/>
                <a:sym typeface="Arial"/>
              </a:rPr>
            </a:br>
            <a:r>
              <a:rPr lang="pl-PL" sz="2700" b="1" baseline="30000">
                <a:solidFill>
                  <a:srgbClr val="FFFFFF"/>
                </a:solidFill>
                <a:ea typeface="Arial"/>
                <a:cs typeface="Arial"/>
                <a:sym typeface="Arial"/>
              </a:rPr>
              <a:t>www.blog.ceo.org.pl</a:t>
            </a:r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2"/>
          <p:cNvSpPr txBox="1"/>
          <p:nvPr/>
        </p:nvSpPr>
        <p:spPr>
          <a:xfrm>
            <a:off x="813912" y="1778552"/>
            <a:ext cx="5833068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FFFFFF"/>
              </a:buClr>
              <a:buSzPts val="2800"/>
              <a:buFont typeface="Arial"/>
              <a:buNone/>
            </a:pPr>
            <a:r>
              <a:rPr lang="pl-PL" sz="4200" b="1" baseline="30000">
                <a:solidFill>
                  <a:srgbClr val="FFFFFF"/>
                </a:solidFill>
                <a:ea typeface="Arial"/>
                <a:cs typeface="Arial"/>
                <a:sym typeface="Arial"/>
              </a:rPr>
              <a:t>Dziękujemy za uwagę!</a:t>
            </a:r>
            <a:endParaRPr sz="2700">
              <a:solidFill>
                <a:srgbClr val="5D62AA"/>
              </a:solidFill>
            </a:endParaRPr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1"/>
          </p:nvPr>
        </p:nvSpPr>
        <p:spPr>
          <a:xfrm>
            <a:off x="11500682" y="4733899"/>
            <a:ext cx="4601801" cy="280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/>
          <p:nvPr/>
        </p:nvSpPr>
        <p:spPr>
          <a:xfrm>
            <a:off x="11500682" y="4067892"/>
            <a:ext cx="4601801" cy="69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5B53B1"/>
              </a:buClr>
              <a:buSzPts val="2400"/>
              <a:buFont typeface="Arial Black"/>
              <a:buNone/>
            </a:pPr>
            <a:r>
              <a:rPr lang="pl-PL" sz="3600" baseline="300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rPr>
              <a:t>Kontakt</a:t>
            </a:r>
            <a:endParaRPr sz="2700">
              <a:solidFill>
                <a:srgbClr val="5D62AA"/>
              </a:solidFill>
            </a:endParaRPr>
          </a:p>
        </p:txBody>
      </p:sp>
      <p:pic>
        <p:nvPicPr>
          <p:cNvPr id="110" name="Google Shape;11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186" y="7734866"/>
            <a:ext cx="2100263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2"/>
          <p:cNvSpPr txBox="1">
            <a:spLocks noGrp="1"/>
          </p:cNvSpPr>
          <p:nvPr>
            <p:ph type="body" idx="2"/>
          </p:nvPr>
        </p:nvSpPr>
        <p:spPr>
          <a:xfrm>
            <a:off x="813912" y="9031274"/>
            <a:ext cx="5758530" cy="80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650" b="0" cap="none">
                <a:solidFill>
                  <a:schemeClr val="lt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8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616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końcowy - opcja" preserve="1">
  <p:cSld name="Slajd końcowy - opcj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3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E6C0B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3"/>
          <p:cNvSpPr txBox="1"/>
          <p:nvPr/>
        </p:nvSpPr>
        <p:spPr>
          <a:xfrm>
            <a:off x="2185518" y="3737989"/>
            <a:ext cx="4868427" cy="342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pl-PL" sz="3600" baseline="300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rPr>
              <a:t>Fundacja Centrum</a:t>
            </a:r>
            <a:br>
              <a:rPr lang="pl-PL" sz="3600" baseline="300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pl-PL" sz="3600" baseline="300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rPr>
              <a:t>Edukacji Obywatelskiej</a:t>
            </a:r>
            <a:endParaRPr sz="2700">
              <a:solidFill>
                <a:srgbClr val="5D62AA"/>
              </a:solidFill>
            </a:endParaRPr>
          </a:p>
          <a:p>
            <a:endParaRPr sz="2400" baseline="30000">
              <a:solidFill>
                <a:srgbClr val="5B53B1"/>
              </a:solidFill>
              <a:ea typeface="Arial"/>
              <a:cs typeface="Arial"/>
              <a:sym typeface="Arial"/>
            </a:endParaRPr>
          </a:p>
          <a:p>
            <a:endParaRPr sz="2400" baseline="30000">
              <a:solidFill>
                <a:srgbClr val="5B53B1"/>
              </a:solidFill>
              <a:ea typeface="Arial"/>
              <a:cs typeface="Arial"/>
              <a:sym typeface="Arial"/>
            </a:endParaRPr>
          </a:p>
          <a:p>
            <a:r>
              <a:rPr lang="pl-PL" sz="3000" baseline="30000">
                <a:solidFill>
                  <a:srgbClr val="5B53B1"/>
                </a:solidFill>
                <a:ea typeface="Arial"/>
                <a:cs typeface="Arial"/>
                <a:sym typeface="Arial"/>
              </a:rPr>
              <a:t>ul. Noakowskiego 10</a:t>
            </a:r>
            <a:br>
              <a:rPr lang="pl-PL" sz="3000" baseline="30000">
                <a:solidFill>
                  <a:srgbClr val="5B53B1"/>
                </a:solidFill>
                <a:ea typeface="Arial"/>
                <a:cs typeface="Arial"/>
                <a:sym typeface="Arial"/>
              </a:rPr>
            </a:br>
            <a:r>
              <a:rPr lang="pl-PL" sz="3000" baseline="30000">
                <a:solidFill>
                  <a:srgbClr val="5B53B1"/>
                </a:solidFill>
                <a:ea typeface="Arial"/>
                <a:cs typeface="Arial"/>
                <a:sym typeface="Arial"/>
              </a:rPr>
              <a:t>00-666 Warszawa</a:t>
            </a:r>
            <a:endParaRPr sz="2700">
              <a:solidFill>
                <a:srgbClr val="5D62AA"/>
              </a:solidFill>
            </a:endParaRPr>
          </a:p>
          <a:p>
            <a:endParaRPr sz="1575" baseline="30000">
              <a:solidFill>
                <a:srgbClr val="5B53B1"/>
              </a:solidFill>
              <a:ea typeface="Arial"/>
              <a:cs typeface="Arial"/>
              <a:sym typeface="Arial"/>
            </a:endParaRPr>
          </a:p>
          <a:p>
            <a:endParaRPr sz="2400" baseline="30000">
              <a:solidFill>
                <a:srgbClr val="5B53B1"/>
              </a:solidFill>
              <a:ea typeface="Arial"/>
              <a:cs typeface="Arial"/>
              <a:sym typeface="Arial"/>
            </a:endParaRPr>
          </a:p>
          <a:p>
            <a:r>
              <a:rPr lang="pl-PL" sz="2700" b="1" baseline="30000">
                <a:solidFill>
                  <a:srgbClr val="5B53B1"/>
                </a:solidFill>
                <a:ea typeface="Arial"/>
                <a:cs typeface="Arial"/>
                <a:sym typeface="Arial"/>
              </a:rPr>
              <a:t>www.ceo.org.pl</a:t>
            </a:r>
            <a:br>
              <a:rPr lang="pl-PL" sz="2700" b="1" baseline="30000">
                <a:solidFill>
                  <a:srgbClr val="5B53B1"/>
                </a:solidFill>
                <a:ea typeface="Arial"/>
                <a:cs typeface="Arial"/>
                <a:sym typeface="Arial"/>
              </a:rPr>
            </a:br>
            <a:r>
              <a:rPr lang="pl-PL" sz="2700" b="1" baseline="30000">
                <a:solidFill>
                  <a:srgbClr val="5B53B1"/>
                </a:solidFill>
                <a:ea typeface="Arial"/>
                <a:cs typeface="Arial"/>
                <a:sym typeface="Arial"/>
              </a:rPr>
              <a:t>www.blog.ceo.org.pl</a:t>
            </a:r>
            <a:endParaRPr sz="2700">
              <a:solidFill>
                <a:srgbClr val="5B53B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3"/>
          <p:cNvSpPr txBox="1"/>
          <p:nvPr/>
        </p:nvSpPr>
        <p:spPr>
          <a:xfrm>
            <a:off x="813912" y="1778552"/>
            <a:ext cx="5833068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5B53B1"/>
              </a:buClr>
              <a:buSzPts val="2800"/>
              <a:buFont typeface="Arial"/>
              <a:buNone/>
            </a:pPr>
            <a:r>
              <a:rPr lang="pl-PL" sz="4200" b="1" baseline="30000">
                <a:solidFill>
                  <a:srgbClr val="5B53B1"/>
                </a:solidFill>
                <a:ea typeface="Arial"/>
                <a:cs typeface="Arial"/>
                <a:sym typeface="Arial"/>
              </a:rPr>
              <a:t>Dziękujemy za uwagę!</a:t>
            </a:r>
            <a:endParaRPr sz="2700">
              <a:solidFill>
                <a:srgbClr val="5D62AA"/>
              </a:solidFill>
            </a:endParaRPr>
          </a:p>
        </p:txBody>
      </p:sp>
      <p:sp>
        <p:nvSpPr>
          <p:cNvPr id="117" name="Google Shape;117;p33"/>
          <p:cNvSpPr txBox="1">
            <a:spLocks noGrp="1"/>
          </p:cNvSpPr>
          <p:nvPr>
            <p:ph type="body" idx="1"/>
          </p:nvPr>
        </p:nvSpPr>
        <p:spPr>
          <a:xfrm>
            <a:off x="11500682" y="4733899"/>
            <a:ext cx="4601801" cy="280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/>
          <p:nvPr/>
        </p:nvSpPr>
        <p:spPr>
          <a:xfrm>
            <a:off x="11500682" y="4067892"/>
            <a:ext cx="4601801" cy="69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5B53B1"/>
              </a:buClr>
              <a:buSzPts val="2400"/>
              <a:buFont typeface="Arial Black"/>
              <a:buNone/>
            </a:pPr>
            <a:r>
              <a:rPr lang="pl-PL" sz="3600" baseline="300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rPr>
              <a:t>Kontakt</a:t>
            </a:r>
            <a:endParaRPr sz="2700">
              <a:solidFill>
                <a:srgbClr val="5D62AA"/>
              </a:solidFill>
            </a:endParaRPr>
          </a:p>
        </p:txBody>
      </p:sp>
      <p:pic>
        <p:nvPicPr>
          <p:cNvPr id="119" name="Google Shape;1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186" y="7734866"/>
            <a:ext cx="2100263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185" y="371287"/>
            <a:ext cx="2967576" cy="4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3"/>
          <p:cNvSpPr txBox="1">
            <a:spLocks noGrp="1"/>
          </p:cNvSpPr>
          <p:nvPr>
            <p:ph type="body" idx="2"/>
          </p:nvPr>
        </p:nvSpPr>
        <p:spPr>
          <a:xfrm>
            <a:off x="813912" y="9031274"/>
            <a:ext cx="5758530" cy="80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0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672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zdjęcie 1 1" preserve="1">
  <p:cSld name="Tekst i zdjęcie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74f14cba8_0_439"/>
          <p:cNvSpPr txBox="1">
            <a:spLocks noGrp="1"/>
          </p:cNvSpPr>
          <p:nvPr>
            <p:ph type="title"/>
          </p:nvPr>
        </p:nvSpPr>
        <p:spPr>
          <a:xfrm>
            <a:off x="828987" y="1127060"/>
            <a:ext cx="7189650" cy="151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2c74f14cba8_0_439"/>
          <p:cNvSpPr txBox="1">
            <a:spLocks noGrp="1"/>
          </p:cNvSpPr>
          <p:nvPr>
            <p:ph type="body" idx="1"/>
          </p:nvPr>
        </p:nvSpPr>
        <p:spPr>
          <a:xfrm>
            <a:off x="2170445" y="3089867"/>
            <a:ext cx="5848200" cy="530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250"/>
            </a:lvl1pPr>
            <a:lvl2pPr marL="13716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2pPr>
            <a:lvl3pPr marL="20574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3pPr>
            <a:lvl4pPr marL="27432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238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4800600" lvl="6" indent="-5238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5486400" lvl="7" indent="-5238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6172200" lvl="8" indent="-5238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g2c74f14cba8_0_439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4708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729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l" smtClean="0"/>
              <a:pPr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02877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">
  <p:cSld name="Układ niestandardow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43407"/>
            <a:ext cx="18288002" cy="1043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180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386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Układ niestandardowy">
  <p:cSld name="1_Układ niestandardow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3" descr="Obraz zawierający tekst, Czcionka, mapa, diagram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29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1_Slajd tytułowy">
    <p:bg>
      <p:bgPr>
        <a:solidFill>
          <a:srgbClr val="5B53B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793818" y="2637694"/>
            <a:ext cx="7872884" cy="275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793818" y="5644218"/>
            <a:ext cx="7872884" cy="15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8"/>
          <p:cNvSpPr txBox="1">
            <a:spLocks noGrp="1"/>
          </p:cNvSpPr>
          <p:nvPr>
            <p:ph type="body" idx="3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650" b="1" cap="none">
                <a:solidFill>
                  <a:schemeClr val="lt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06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numerowany">
  <p:cSld name="Tekst numerowan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814388" y="3013148"/>
            <a:ext cx="16730031" cy="572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Font typeface="Arial"/>
              <a:buChar char="•"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2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40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cztery równoległe pola">
  <p:cSld name="Tytuł i cztery równoległe pol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813914" y="427112"/>
            <a:ext cx="16730505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14388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814388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5215565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4"/>
          </p:nvPr>
        </p:nvSpPr>
        <p:spPr>
          <a:xfrm>
            <a:off x="5215565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5"/>
          </p:nvPr>
        </p:nvSpPr>
        <p:spPr>
          <a:xfrm>
            <a:off x="9616742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6"/>
          </p:nvPr>
        </p:nvSpPr>
        <p:spPr>
          <a:xfrm>
            <a:off x="9616742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7"/>
          </p:nvPr>
        </p:nvSpPr>
        <p:spPr>
          <a:xfrm>
            <a:off x="14017919" y="3196451"/>
            <a:ext cx="3526500" cy="150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8"/>
          </p:nvPr>
        </p:nvSpPr>
        <p:spPr>
          <a:xfrm>
            <a:off x="14017919" y="4793402"/>
            <a:ext cx="3526500" cy="394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B53B1"/>
              </a:buClr>
              <a:buSzPts val="1800"/>
              <a:buNone/>
              <a:defRPr sz="2700">
                <a:solidFill>
                  <a:srgbClr val="5B53B1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65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9"/>
          </p:nvPr>
        </p:nvSpPr>
        <p:spPr>
          <a:xfrm>
            <a:off x="595365" y="9370772"/>
            <a:ext cx="5758530" cy="46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3429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3B1"/>
              </a:buClr>
              <a:buSzPts val="1100"/>
              <a:buNone/>
              <a:defRPr sz="1650" b="1" cap="none">
                <a:solidFill>
                  <a:srgbClr val="5B53B1"/>
                </a:solidFill>
              </a:defRPr>
            </a:lvl1pPr>
            <a:lvl2pPr marL="1371600" lvl="1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2057400" lvl="2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628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50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68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44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90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725E-8550-48CF-9711-7A44E2395ED9}" type="datetimeFigureOut">
              <a:rPr lang="pl-PL" smtClean="0"/>
              <a:t>25.06.2025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988B0-55D4-4CB8-B1BD-11016EFEE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86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275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9A9C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5256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95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  <p:sldLayoutId id="2147483763" r:id="rId5"/>
    <p:sldLayoutId id="2147483764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ap.sejm.gov.pl/isap.nsf/DocDetails.xsp?id=WDU20240000750" TargetMode="Externa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sap.sejm.gov.pl/isap.nsf/DocDetails.xsp?id=WDU20240000750" TargetMode="Externa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mierzyć efektywność nauczania przedmiotu?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czyli skąd wiemy, że uczeń się uczy?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5556" r="5556"/>
          <a:stretch/>
        </p:blipFill>
        <p:spPr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WARSZAWA 5 czerwca 2025</a:t>
            </a:r>
          </a:p>
        </p:txBody>
      </p:sp>
    </p:spTree>
    <p:extLst>
      <p:ext uri="{BB962C8B-B14F-4D97-AF65-F5344CB8AC3E}">
        <p14:creationId xmlns:p14="http://schemas.microsoft.com/office/powerpoint/2010/main" val="244375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/>
              <a:t>Korzyści i ograniczenia oceny kształtującej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1340"/>
              </p:ext>
            </p:extLst>
          </p:nvPr>
        </p:nvGraphicFramePr>
        <p:xfrm>
          <a:off x="1020419" y="1421284"/>
          <a:ext cx="16524000" cy="8547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dirty="0">
                          <a:effectLst/>
                          <a:latin typeface="+mn-lt"/>
                        </a:rPr>
                        <a:t>Korzyść</a:t>
                      </a:r>
                      <a:endParaRPr lang="pl-PL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>
                          <a:effectLst/>
                          <a:latin typeface="+mn-lt"/>
                        </a:rPr>
                        <a:t>Ograniczenia</a:t>
                      </a:r>
                      <a:endParaRPr lang="pl-PL" sz="2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Wspiera proces uczenia się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0" dirty="0">
                          <a:effectLst/>
                          <a:latin typeface="+mn-lt"/>
                        </a:rPr>
                        <a:t>Uczniowie lepiej rozumieją, czego mają się nauczyć i co oznacza sukces.</a:t>
                      </a:r>
                      <a:endParaRPr lang="pl-P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</a:rPr>
                        <a:t>Czasochłonność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dirty="0">
                          <a:effectLst/>
                          <a:latin typeface="+mn-lt"/>
                        </a:rPr>
                        <a:t>Wymaga więcej czasu na przygotowanie i analizę niż tradycyjne ocenianie.</a:t>
                      </a:r>
                      <a:endParaRPr lang="pl-PL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Zwiększa zaangażowanie uczniów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0" dirty="0">
                          <a:effectLst/>
                          <a:latin typeface="+mn-lt"/>
                        </a:rPr>
                        <a:t>Uczniowie czują się bardziej odpowiedzialni za własne postępy, stają się aktywnymi uczestnikami lekcji.</a:t>
                      </a:r>
                      <a:endParaRPr lang="pl-P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</a:rPr>
                        <a:t>Trudności z wdrożeniem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dirty="0">
                          <a:effectLst/>
                          <a:latin typeface="+mn-lt"/>
                        </a:rPr>
                        <a:t>Wymaga zmiany sposobu myślenia nauczycieli, uczniów </a:t>
                      </a:r>
                      <a:br>
                        <a:rPr lang="pl-PL" sz="2200" dirty="0">
                          <a:effectLst/>
                          <a:latin typeface="+mn-lt"/>
                        </a:rPr>
                      </a:br>
                      <a:r>
                        <a:rPr lang="pl-PL" sz="2200" dirty="0">
                          <a:effectLst/>
                          <a:latin typeface="+mn-lt"/>
                        </a:rPr>
                        <a:t>i rodziców – co bywa trudne.</a:t>
                      </a:r>
                      <a:endParaRPr lang="pl-PL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Rozwija umiejętność samooceny i autorefleksji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0" dirty="0">
                          <a:effectLst/>
                          <a:latin typeface="+mn-lt"/>
                        </a:rPr>
                        <a:t>Uczniowie uczą się myślenia o własnym uczeniu się (</a:t>
                      </a:r>
                      <a:r>
                        <a:rPr lang="pl-PL" sz="2200" b="0" dirty="0" err="1">
                          <a:effectLst/>
                          <a:latin typeface="+mn-lt"/>
                        </a:rPr>
                        <a:t>metapoznanie</a:t>
                      </a:r>
                      <a:r>
                        <a:rPr lang="pl-PL" sz="2200" b="0" dirty="0">
                          <a:effectLst/>
                          <a:latin typeface="+mn-lt"/>
                        </a:rPr>
                        <a:t>).</a:t>
                      </a:r>
                      <a:endParaRPr lang="pl-P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</a:rPr>
                        <a:t>Brak standardów i porównań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dirty="0">
                          <a:effectLst/>
                          <a:latin typeface="+mn-lt"/>
                        </a:rPr>
                        <a:t>Trudniej porównywać uczniów między sobą – może to być wyzwaniem np. przy rekrutacjach.</a:t>
                      </a:r>
                      <a:endParaRPr lang="pl-PL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Daje nauczycielowi bieżącą informację zwrotną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0" dirty="0">
                          <a:effectLst/>
                          <a:latin typeface="+mn-lt"/>
                        </a:rPr>
                        <a:t>Nauczyciel może natychmiast dostosować metody pracy do potrzeb uczniów.</a:t>
                      </a:r>
                      <a:endParaRPr lang="pl-P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</a:rPr>
                        <a:t>Brak natychmiastowego efektu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dirty="0">
                          <a:effectLst/>
                          <a:latin typeface="+mn-lt"/>
                        </a:rPr>
                        <a:t>Efekty widoczne są w dłuższym okresie – trudne do uchwycenia </a:t>
                      </a:r>
                      <a:br>
                        <a:rPr lang="pl-PL" sz="2200" dirty="0">
                          <a:effectLst/>
                          <a:latin typeface="+mn-lt"/>
                        </a:rPr>
                      </a:br>
                      <a:r>
                        <a:rPr lang="pl-PL" sz="2200" dirty="0">
                          <a:effectLst/>
                          <a:latin typeface="+mn-lt"/>
                        </a:rPr>
                        <a:t>w krótkiej ewaluacji.</a:t>
                      </a:r>
                      <a:endParaRPr lang="pl-PL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Buduje pozytywną relację nauczyciel–uczeń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0" dirty="0">
                          <a:effectLst/>
                          <a:latin typeface="+mn-lt"/>
                        </a:rPr>
                        <a:t>Uczeń odbiera nauczyciela jako osobę wspierającą, a nie tylko oceniającą.</a:t>
                      </a:r>
                      <a:endParaRPr lang="pl-P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</a:rPr>
                        <a:t>Wymaga wysokich kompetencji komunikacyjnych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dirty="0">
                          <a:effectLst/>
                          <a:latin typeface="+mn-lt"/>
                        </a:rPr>
                        <a:t>Zarówno od nauczyciela (formułowanie informacji zwrotnej), jak </a:t>
                      </a:r>
                      <a:br>
                        <a:rPr lang="pl-PL" sz="2200" dirty="0">
                          <a:effectLst/>
                          <a:latin typeface="+mn-lt"/>
                        </a:rPr>
                      </a:br>
                      <a:r>
                        <a:rPr lang="pl-PL" sz="2200" dirty="0">
                          <a:effectLst/>
                          <a:latin typeface="+mn-lt"/>
                        </a:rPr>
                        <a:t>i ucznia (przyjmowanie i wdrażanie).</a:t>
                      </a:r>
                      <a:endParaRPr lang="pl-PL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Zwiększa motywację wewnętrzną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0" dirty="0">
                          <a:effectLst/>
                          <a:latin typeface="+mn-lt"/>
                        </a:rPr>
                        <a:t>Zamiast koncentrować się na stopniach, uczniowie skupiają się </a:t>
                      </a:r>
                      <a:br>
                        <a:rPr lang="pl-PL" sz="2200" b="0" dirty="0">
                          <a:effectLst/>
                          <a:latin typeface="+mn-lt"/>
                        </a:rPr>
                      </a:br>
                      <a:r>
                        <a:rPr lang="pl-PL" sz="2200" b="0" dirty="0">
                          <a:effectLst/>
                          <a:latin typeface="+mn-lt"/>
                        </a:rPr>
                        <a:t>na nauce i rozwoju.</a:t>
                      </a:r>
                      <a:endParaRPr lang="pl-P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effectLst/>
                          <a:latin typeface="+mn-lt"/>
                        </a:rPr>
                        <a:t>Wymaga szkolenia i wsparcia nauczycieli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dirty="0">
                          <a:effectLst/>
                          <a:latin typeface="+mn-lt"/>
                        </a:rPr>
                        <a:t>Ocena kształtująca nie działa dobrze „intuicyjnie” – trzeba ją wdrażać świadomie.</a:t>
                      </a:r>
                      <a:endParaRPr lang="pl-PL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Oparta na informacyjnej informacji zwrotnej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200" b="0" dirty="0">
                          <a:effectLst/>
                          <a:latin typeface="+mn-lt"/>
                        </a:rPr>
                        <a:t>Uczniowie otrzymują konkretne wskazówki, jak się poprawić, </a:t>
                      </a:r>
                      <a:br>
                        <a:rPr lang="pl-PL" sz="2200" b="0" dirty="0">
                          <a:effectLst/>
                          <a:latin typeface="+mn-lt"/>
                        </a:rPr>
                      </a:br>
                      <a:r>
                        <a:rPr lang="pl-PL" sz="2200" b="0" dirty="0">
                          <a:effectLst/>
                          <a:latin typeface="+mn-lt"/>
                        </a:rPr>
                        <a:t>a nie tylko ocenę liczbową.</a:t>
                      </a:r>
                      <a:endParaRPr lang="pl-PL" sz="2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l-PL" sz="2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86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czym trzeba pamiętać?  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4388" y="3013148"/>
            <a:ext cx="16730031" cy="6016552"/>
          </a:xfrm>
        </p:spPr>
        <p:txBody>
          <a:bodyPr/>
          <a:lstStyle/>
          <a:p>
            <a:pPr lvl="0"/>
            <a:r>
              <a:rPr lang="pl-PL" dirty="0"/>
              <a:t>Mierzenie efektów jest ściśle powiązane z relacjami / klimatem uczenia się, których nie mierzymy, a które stoją przed uczeniem się – RELACJE przed EDUKACJĄ</a:t>
            </a:r>
          </a:p>
          <a:p>
            <a:pPr lvl="0"/>
            <a:r>
              <a:rPr lang="pl-PL" dirty="0"/>
              <a:t>Monitorowanie uczenia się odbywa się poprzez tworzenie okazji do gromadzenia i analizy na bieżąco dowodów uczenia się (rola nauczyciela ale z włączaniem ucznia, we współpracy z innymi nauczycielami). MONITOROWANIE – SZUKANIE I ANALIZOWANIE DOWODÓW</a:t>
            </a:r>
          </a:p>
          <a:p>
            <a:pPr lvl="0"/>
            <a:r>
              <a:rPr lang="pl-PL" dirty="0"/>
              <a:t>Monitorowanie dotyczy rozwijania  kompetencji przekrojowych  i przedmiotowych (ważne, by zaczynać od przekrojowych, w ich ramach dostrzegać przedmiotowe) – OD OGÓŁU DO SZCZEGÓŁU</a:t>
            </a:r>
          </a:p>
          <a:p>
            <a:pPr lvl="0"/>
            <a:r>
              <a:rPr lang="pl-PL" dirty="0"/>
              <a:t>Przy planowaniu celów konieczne jest ustalenie „czego chcę nauczyć?” </a:t>
            </a:r>
            <a:br>
              <a:rPr lang="pl-PL" dirty="0"/>
            </a:br>
            <a:r>
              <a:rPr lang="pl-PL" dirty="0"/>
              <a:t>i „jakie kompetencje chcę rozwinąć?”, czyli jak na kształtowanie umiejętności </a:t>
            </a:r>
            <a:br>
              <a:rPr lang="pl-PL" dirty="0"/>
            </a:br>
            <a:r>
              <a:rPr lang="pl-PL" dirty="0"/>
              <a:t>nakładać treści?  NIE TYLKO WIEDZA</a:t>
            </a:r>
          </a:p>
          <a:p>
            <a:pPr lvl="0"/>
            <a:r>
              <a:rPr lang="pl-PL" dirty="0"/>
              <a:t>ZBIERANIE DOWODÓW TO NIE JEST PROCEDURA USTALANIA STOPNI.</a:t>
            </a:r>
          </a:p>
          <a:p>
            <a:pPr marL="17145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0" y="6511939"/>
            <a:ext cx="256054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4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Narzędzia i wskazówki do obserwacji uczenia </a:t>
            </a:r>
            <a:r>
              <a:rPr lang="pl-PL"/>
              <a:t>się uczniów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141630"/>
              </p:ext>
            </p:extLst>
          </p:nvPr>
        </p:nvGraphicFramePr>
        <p:xfrm>
          <a:off x="179166" y="2608228"/>
          <a:ext cx="18000000" cy="651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6872">
                <a:tc>
                  <a:txBody>
                    <a:bodyPr/>
                    <a:lstStyle/>
                    <a:p>
                      <a:r>
                        <a:rPr lang="pl-PL" sz="2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Karty obserwacji postępów ucznia</a:t>
                      </a:r>
                    </a:p>
                    <a:p>
                      <a:pPr marL="342900" lvl="0" indent="-342900"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Prosta karta, w której nauczyciel notuje konkretne umiejętności i postępy ucznia.</a:t>
                      </a:r>
                    </a:p>
                    <a:p>
                      <a:pPr marL="342900" lvl="0" indent="-342900"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Obserwuj, czy uczeń potrafi zastosować nową wiedzę w zadaniach.</a:t>
                      </a:r>
                    </a:p>
                    <a:p>
                      <a:pPr marL="342900" lvl="0" indent="-342900"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Przykładowe kryteria: samodzielność, poprawność wykonania zadania, użycie nowej terminologii.</a:t>
                      </a:r>
                      <a:endParaRPr lang="pl-P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Formułowanie pytań otwartych</a:t>
                      </a:r>
                    </a:p>
                    <a:p>
                      <a:endParaRPr lang="pl-PL" sz="21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lvl="0" indent="-342900"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Zadawaj pytania, które wymagają wyjaśnienia, argumentacji lub przykładu (np. „Jak rozumiesz...?”, „Dlaczego tak się dzieje?”).</a:t>
                      </a:r>
                    </a:p>
                    <a:p>
                      <a:pPr marL="342900" lvl="0" indent="-342900"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Odpowiedzi pokazują poziom zrozumienia, a nie tylko pamięć.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1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Samoocena i refleksja ucznia</a:t>
                      </a:r>
                    </a:p>
                    <a:p>
                      <a:endParaRPr lang="pl-PL" sz="2100" b="1" i="0" u="none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lvl="0" indent="-342900"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Na koniec lekcji lub tematu poproś uczniów, aby napisali krótką odpowiedź na pytanie:</a:t>
                      </a:r>
                      <a:br>
                        <a:rPr lang="pl-PL" sz="21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pl-PL" sz="21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„Co dziś nowego zrozumiałem?” lub „Co sprawiło mi trudność?”</a:t>
                      </a:r>
                    </a:p>
                    <a:p>
                      <a:pPr marL="342900" indent="-342900"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Pomaga uczniowi świadomie ocenić własne postępy.</a:t>
                      </a:r>
                      <a:endParaRPr lang="pl-P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1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Portfolio ucznia</a:t>
                      </a:r>
                    </a:p>
                    <a:p>
                      <a:endParaRPr lang="pl-PL" sz="2100" b="1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lvl="0" indent="-342900"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Gromadzenie prac, projektów, notatek, testów i innych dowodów nauki.</a:t>
                      </a:r>
                    </a:p>
                    <a:p>
                      <a:pPr marL="342900" lvl="0" indent="-342900"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Pokazuje rozwój umiejętności na przestrzeni czasu.</a:t>
                      </a:r>
                    </a:p>
                    <a:p>
                      <a:pPr marL="342900" lvl="0" indent="-342900">
                        <a:buClr>
                          <a:schemeClr val="bg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Można ustalić z uczniem, co dodać do portfolio.</a:t>
                      </a:r>
                    </a:p>
                    <a:p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Obserwacja aktywności podczas lekcji</a:t>
                      </a:r>
                    </a:p>
                    <a:p>
                      <a:pPr marL="342900" indent="-342900">
                        <a:buClr>
                          <a:schemeClr val="accent1"/>
                        </a:buClr>
                        <a:buFont typeface="Courier New" panose="02070309020205020404" pitchFamily="49" charset="0"/>
                        <a:buChar char="o"/>
                      </a:pPr>
                      <a:endParaRPr lang="pl-PL" sz="21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lvl="0" indent="-342900">
                        <a:buClr>
                          <a:schemeClr val="accent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Czy uczeń zadaje pytania?</a:t>
                      </a:r>
                    </a:p>
                    <a:p>
                      <a:pPr marL="342900" lvl="0" indent="-342900">
                        <a:buClr>
                          <a:schemeClr val="accent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Czy angażuje się w dyskusję?</a:t>
                      </a:r>
                    </a:p>
                    <a:p>
                      <a:pPr marL="342900" lvl="0" indent="-342900">
                        <a:buClr>
                          <a:schemeClr val="accent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Czy potrafi poprawić błędy na podstawie informacji zwrotnej?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Mini-prezentacje lub „naucz kogoś”</a:t>
                      </a:r>
                    </a:p>
                    <a:p>
                      <a:endParaRPr lang="pl-PL" sz="21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lvl="0" indent="-342900">
                        <a:buClr>
                          <a:schemeClr val="tx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Poproś ucznia, by krótko wyjaśnił innym temat, którego się nauczył.</a:t>
                      </a:r>
                    </a:p>
                    <a:p>
                      <a:pPr marL="342900" lvl="0" indent="-342900">
                        <a:buClr>
                          <a:schemeClr val="tx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Uczenie innych wymaga dobrego rozumienia materiału.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Mapy myśli i schematy</a:t>
                      </a:r>
                    </a:p>
                    <a:p>
                      <a:endParaRPr lang="pl-PL" sz="21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lvl="0" indent="-342900">
                        <a:buClr>
                          <a:schemeClr val="accent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Zachęcaj uczniów do tworzenia graficznych podsumowań tematów.</a:t>
                      </a:r>
                    </a:p>
                    <a:p>
                      <a:pPr marL="342900" lvl="0" indent="-342900">
                        <a:buClr>
                          <a:schemeClr val="accent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Pozwala zobaczyć, jak organizują i rozumieją informacje.</a:t>
                      </a:r>
                    </a:p>
                    <a:p>
                      <a:pPr marL="342900" indent="-342900">
                        <a:buClr>
                          <a:schemeClr val="accent2"/>
                        </a:buClr>
                        <a:buFont typeface="Courier New" panose="02070309020205020404" pitchFamily="49" charset="0"/>
                        <a:buChar char="o"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1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Testy formujące i krótkie quizy</a:t>
                      </a:r>
                    </a:p>
                    <a:p>
                      <a:pPr marL="342900" indent="-342900">
                        <a:buClr>
                          <a:schemeClr val="tx1"/>
                        </a:buClr>
                        <a:buFont typeface="Courier New" panose="02070309020205020404" pitchFamily="49" charset="0"/>
                        <a:buChar char="o"/>
                      </a:pPr>
                      <a:endParaRPr lang="pl-PL" sz="21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lvl="0" indent="-342900">
                        <a:buClr>
                          <a:schemeClr val="tx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Krótkie sprawdziany po omówieniu tematu, z szybkim omówieniem błędów.</a:t>
                      </a:r>
                    </a:p>
                    <a:p>
                      <a:pPr marL="342900" lvl="0" indent="-342900">
                        <a:buClr>
                          <a:schemeClr val="tx1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pl-PL" sz="2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Służą jako informacja zwrotna dla ucznia i nauczyciela.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86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wdrożyć te narzędzia?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pl-PL" sz="3200" dirty="0"/>
              <a:t>Zacznij od jednego lub dwóch, np. kart obserwacji i pytań otwartych.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pl-PL" sz="3200" dirty="0"/>
              <a:t>Regularnie angażuj uczniów w samoocenę i refleksję.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pl-PL" sz="3200" dirty="0"/>
              <a:t>Zachęcaj uczniów do aktywności i wyrażania własnego zdania.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pl-PL" sz="3200" dirty="0"/>
              <a:t>Korzystaj z OK zeszytu, portfolio i mini - prezentacji, aby zobaczyć postęp w dłuższej perspektywie.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6819900"/>
            <a:ext cx="2950720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jeszcze jedno - wymagania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09966" y="2556917"/>
            <a:ext cx="16730031" cy="5728919"/>
          </a:xfrm>
        </p:spPr>
        <p:txBody>
          <a:bodyPr/>
          <a:lstStyle/>
          <a:p>
            <a:pPr marL="171450" indent="0">
              <a:buNone/>
            </a:pPr>
            <a:r>
              <a:rPr lang="pl-PL" dirty="0"/>
              <a:t>Art. 44b ust. 8. Nauczyciele na początku każdego roku szkolnego informują uczniów oraz ich rodziców o:</a:t>
            </a:r>
          </a:p>
          <a:p>
            <a:pPr marL="171450" indent="0">
              <a:buNone/>
            </a:pPr>
            <a:r>
              <a:rPr lang="pl-PL" b="1" dirty="0">
                <a:solidFill>
                  <a:srgbClr val="FF0000"/>
                </a:solidFill>
              </a:rPr>
              <a:t>1) wymaganiach edukacyjnych niezbędnych do otrzymania przez ucznia poszczególnych śródrocznych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i rocznych ocen klasyfikacyjnych z zajęć edukacyjnych, wynikających z realizowanego przez siebie programu nauczania; </a:t>
            </a:r>
          </a:p>
          <a:p>
            <a:pPr marL="171450" indent="0">
              <a:buNone/>
            </a:pPr>
            <a:r>
              <a:rPr lang="pl-PL" dirty="0"/>
              <a:t>2) sposobach sprawdzania osiągnięć edukacyjnych uczniów; </a:t>
            </a:r>
          </a:p>
          <a:p>
            <a:pPr marL="171450" indent="0">
              <a:buNone/>
            </a:pPr>
            <a:r>
              <a:rPr lang="pl-PL" dirty="0"/>
              <a:t>3) warunkach i trybie otrzymania wyższej niż przewidywana rocznej oceny klasyfikacyjnej z zajęć edukacyjnych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sz="1800" dirty="0">
                <a:solidFill>
                  <a:schemeClr val="accent4"/>
                </a:solidFill>
                <a:hlinkClick r:id="rId2"/>
              </a:rPr>
              <a:t>Dz.U. 2024 poz. 750 </a:t>
            </a:r>
            <a:endParaRPr lang="pl-PL" sz="1800" dirty="0">
              <a:solidFill>
                <a:schemeClr val="accent4"/>
              </a:solidFill>
            </a:endParaRPr>
          </a:p>
          <a:p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41864" y="6766201"/>
            <a:ext cx="17159235" cy="206210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pl-PL" sz="3200" dirty="0">
                <a:solidFill>
                  <a:srgbClr val="E6C0BC"/>
                </a:solidFill>
              </a:rPr>
              <a:t>Wymagania edukacyjne to oczekiwane przez nauczyciela osiągnięcia ucznia, które są niezbędne do uzyskania śródrocznych i rocznych ocen klasyfikacyjnych.</a:t>
            </a:r>
          </a:p>
          <a:p>
            <a:pPr lvl="0" algn="ctr"/>
            <a:r>
              <a:rPr lang="pl-PL" sz="3200" dirty="0">
                <a:solidFill>
                  <a:srgbClr val="E6C0BC"/>
                </a:solidFill>
              </a:rPr>
              <a:t>Wymagania są formułowane w oparciu o program nauczania, który powstaje na bazie podstawy programowej. </a:t>
            </a:r>
          </a:p>
        </p:txBody>
      </p:sp>
    </p:spTree>
    <p:extLst>
      <p:ext uri="{BB962C8B-B14F-4D97-AF65-F5344CB8AC3E}">
        <p14:creationId xmlns:p14="http://schemas.microsoft.com/office/powerpoint/2010/main" val="794695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t="-321" b="-1177"/>
          <a:stretch/>
        </p:blipFill>
        <p:spPr>
          <a:xfrm>
            <a:off x="1524000" y="723900"/>
            <a:ext cx="15589029" cy="90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DB249-468D-7B1E-5269-CE3BD2F11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DAA6CE-8FF2-967F-F6D1-1F5AD7B1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jeszcze jedno - wymagania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D64FC2-F7F6-7DD2-AFCB-A31AF9059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966" y="2556917"/>
            <a:ext cx="16730031" cy="5728919"/>
          </a:xfrm>
        </p:spPr>
        <p:txBody>
          <a:bodyPr/>
          <a:lstStyle/>
          <a:p>
            <a:pPr marL="171450" indent="0">
              <a:buNone/>
            </a:pP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2982C1-1DC4-2E24-36A2-697B197FCE3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sz="1800" dirty="0">
                <a:solidFill>
                  <a:schemeClr val="accent4"/>
                </a:solidFill>
                <a:hlinkClick r:id="rId2"/>
              </a:rPr>
              <a:t>Dz.U. 2024 poz. 750 </a:t>
            </a:r>
            <a:endParaRPr lang="pl-PL" sz="1800" dirty="0">
              <a:solidFill>
                <a:schemeClr val="accent4"/>
              </a:solidFill>
            </a:endParaRPr>
          </a:p>
          <a:p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B96E0F7-652B-E903-2BBF-747CAA27E890}"/>
              </a:ext>
            </a:extLst>
          </p:cNvPr>
          <p:cNvSpPr txBox="1"/>
          <p:nvPr/>
        </p:nvSpPr>
        <p:spPr>
          <a:xfrm>
            <a:off x="841864" y="6766201"/>
            <a:ext cx="17159235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pl-PL" sz="3200" dirty="0">
                <a:solidFill>
                  <a:srgbClr val="E6C0BC"/>
                </a:solidFill>
              </a:rPr>
              <a:t>Dziękuję za uwagę</a:t>
            </a:r>
          </a:p>
          <a:p>
            <a:pPr lvl="0" algn="ctr"/>
            <a:r>
              <a:rPr lang="pl-PL" sz="3200" dirty="0">
                <a:solidFill>
                  <a:srgbClr val="E6C0BC"/>
                </a:solidFill>
              </a:rPr>
              <a:t>Janina Stojak</a:t>
            </a:r>
          </a:p>
        </p:txBody>
      </p:sp>
    </p:spTree>
    <p:extLst>
      <p:ext uri="{BB962C8B-B14F-4D97-AF65-F5344CB8AC3E}">
        <p14:creationId xmlns:p14="http://schemas.microsoft.com/office/powerpoint/2010/main" val="398534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mierzenie efektywności nauczania przedmiotu, czyli gdzie jest istota?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pl-PL" dirty="0"/>
              <a:t>Mierzenie efektywności nauczania przedmiotu polega na ocenie, </a:t>
            </a:r>
            <a:r>
              <a:rPr lang="pl-PL" dirty="0">
                <a:solidFill>
                  <a:srgbClr val="FF0000"/>
                </a:solidFill>
              </a:rPr>
              <a:t>w jakim stopniu proces dydaktyczny </a:t>
            </a:r>
            <a:br>
              <a:rPr lang="pl-PL" dirty="0"/>
            </a:br>
            <a:r>
              <a:rPr lang="pl-PL" dirty="0"/>
              <a:t>(czyli sposób nauczania</a:t>
            </a:r>
            <a:r>
              <a:rPr lang="pl-PL" dirty="0">
                <a:solidFill>
                  <a:schemeClr val="tx1"/>
                </a:solidFill>
              </a:rPr>
              <a:t>)</a:t>
            </a:r>
            <a:r>
              <a:rPr lang="pl-PL" dirty="0">
                <a:solidFill>
                  <a:srgbClr val="FF0000"/>
                </a:solidFill>
              </a:rPr>
              <a:t> przyczynia się do osiągnięcia zamierzonych celów edukacyjnych przez uczniów</a:t>
            </a:r>
            <a:r>
              <a:rPr lang="pl-PL" dirty="0"/>
              <a:t>. W praktyce to sprawdzenie, czy uczniowie:</a:t>
            </a:r>
          </a:p>
          <a:p>
            <a:pPr lvl="0"/>
            <a:r>
              <a:rPr lang="pl-PL" b="1" dirty="0"/>
              <a:t>Opanowali wiedzę i umiejętności</a:t>
            </a:r>
            <a:r>
              <a:rPr lang="pl-PL" dirty="0"/>
              <a:t> przewidziane w podstawie programowej danego przedmiotu.</a:t>
            </a:r>
          </a:p>
          <a:p>
            <a:pPr lvl="0"/>
            <a:r>
              <a:rPr lang="pl-PL" b="1" dirty="0"/>
              <a:t>Rozwijają kompetencje</a:t>
            </a:r>
            <a:r>
              <a:rPr lang="pl-PL" dirty="0"/>
              <a:t> (np. myślenie krytyczne, współpracę, rozwiązywanie problemów), które są celem edukacji.</a:t>
            </a:r>
          </a:p>
          <a:p>
            <a:pPr lvl="0"/>
            <a:r>
              <a:rPr lang="pl-PL" b="1" dirty="0"/>
              <a:t>Utrzymują motywację i zainteresowanie</a:t>
            </a:r>
            <a:r>
              <a:rPr lang="pl-PL" dirty="0"/>
              <a:t> danym przedmiotem.</a:t>
            </a:r>
          </a:p>
          <a:p>
            <a:pPr marL="17145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468" y="6743700"/>
            <a:ext cx="2993395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Zanim odpowiemy „jak?” zastanówmy się „po co?”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19050"/>
            <a:r>
              <a:rPr lang="pl-PL" b="1" dirty="0"/>
              <a:t>Poprawa jakości nauczania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814388" y="4793402"/>
            <a:ext cx="3757612" cy="4922098"/>
          </a:xfrm>
        </p:spPr>
        <p:txBody>
          <a:bodyPr/>
          <a:lstStyle/>
          <a:p>
            <a:pPr marL="276225" lvl="0" indent="-276225">
              <a:buFont typeface="Courier New" panose="02070309020205020404" pitchFamily="49" charset="0"/>
              <a:buChar char="o"/>
            </a:pPr>
            <a:r>
              <a:rPr lang="pl-PL" sz="2400" dirty="0"/>
              <a:t>Umożliwia identyfikację skutecznych metod dydaktycznych.</a:t>
            </a:r>
          </a:p>
          <a:p>
            <a:pPr marL="276225" lvl="0" indent="-276225">
              <a:buFont typeface="Courier New" panose="02070309020205020404" pitchFamily="49" charset="0"/>
              <a:buChar char="o"/>
            </a:pPr>
            <a:r>
              <a:rPr lang="pl-PL" sz="2400" dirty="0"/>
              <a:t>Pomaga wykrywać słabe punkty w nauczaniu, które wymagają korekty.</a:t>
            </a:r>
          </a:p>
          <a:p>
            <a:pPr marL="276225" lvl="0" indent="-276225">
              <a:buFont typeface="Courier New" panose="02070309020205020404" pitchFamily="49" charset="0"/>
              <a:buChar char="o"/>
            </a:pPr>
            <a:r>
              <a:rPr lang="pl-PL" sz="2400" dirty="0"/>
              <a:t>Wspiera rozwój zawodowy nauczycieli przez analizę ich pracy.</a:t>
            </a:r>
          </a:p>
          <a:p>
            <a:pPr marL="0" lvl="0" indent="0"/>
            <a:r>
              <a:rPr lang="pl-PL" sz="2400" dirty="0">
                <a:solidFill>
                  <a:srgbClr val="FF0000"/>
                </a:solidFill>
              </a:rPr>
              <a:t>CO JEST SKUTECZNE?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361950" indent="-19050"/>
            <a:r>
              <a:rPr lang="pl-PL" b="1" dirty="0"/>
              <a:t>Ocena realizacji celów edukacyjnych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4"/>
          </p:nvPr>
        </p:nvSpPr>
        <p:spPr>
          <a:xfrm>
            <a:off x="5215564" y="4793402"/>
            <a:ext cx="3946860" cy="5226898"/>
          </a:xfrm>
        </p:spPr>
        <p:txBody>
          <a:bodyPr/>
          <a:lstStyle/>
          <a:p>
            <a:pPr marL="342900" lvl="0">
              <a:buFont typeface="Courier New" panose="02070309020205020404" pitchFamily="49" charset="0"/>
              <a:buChar char="o"/>
            </a:pPr>
            <a:r>
              <a:rPr lang="pl-PL" sz="2400" dirty="0"/>
              <a:t>Sprawdza, czy uczniowie osiągają zamierzone efekty kształcenia (np. wiedzę, umiejętności, kompetencje społeczne).</a:t>
            </a:r>
          </a:p>
          <a:p>
            <a:pPr marL="342900" lvl="0">
              <a:buFont typeface="Courier New" panose="02070309020205020404" pitchFamily="49" charset="0"/>
              <a:buChar char="o"/>
            </a:pPr>
            <a:r>
              <a:rPr lang="pl-PL" sz="2400" dirty="0"/>
              <a:t>Pozwala określić, czy program nauczania jest odpowiednio realizowany.</a:t>
            </a:r>
            <a:endParaRPr lang="pl-PL" dirty="0"/>
          </a:p>
          <a:p>
            <a:pPr marL="0" lvl="0" indent="0"/>
            <a:r>
              <a:rPr lang="pl-PL" sz="2400" dirty="0">
                <a:solidFill>
                  <a:srgbClr val="FF0000"/>
                </a:solidFill>
              </a:rPr>
              <a:t>CZY OSIAGAMY POSTAWIONE CELE?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pPr marL="361950" indent="-19050"/>
            <a:r>
              <a:rPr lang="pl-PL" b="1" dirty="0"/>
              <a:t>Wspieranie nauczyciela w podejmowaniu decyzji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6"/>
          </p:nvPr>
        </p:nvSpPr>
        <p:spPr>
          <a:xfrm>
            <a:off x="9616742" y="4793402"/>
            <a:ext cx="3946858" cy="5226898"/>
          </a:xfrm>
        </p:spPr>
        <p:txBody>
          <a:bodyPr/>
          <a:lstStyle/>
          <a:p>
            <a:pPr marL="361950" lvl="0" indent="-361950">
              <a:buFont typeface="Courier New" panose="02070309020205020404" pitchFamily="49" charset="0"/>
              <a:buChar char="o"/>
            </a:pPr>
            <a:r>
              <a:rPr lang="pl-PL" sz="2400" dirty="0"/>
              <a:t>Pomaga dostosować metody nauczania do potrzeb konkretnej grupy uczniów.</a:t>
            </a:r>
          </a:p>
          <a:p>
            <a:pPr marL="361950" lvl="0" indent="-361950">
              <a:buFont typeface="Courier New" panose="02070309020205020404" pitchFamily="49" charset="0"/>
              <a:buChar char="o"/>
            </a:pPr>
            <a:r>
              <a:rPr lang="pl-PL" sz="2400" dirty="0"/>
              <a:t>Wskazuje, które tematy wymagają powtórzenia lub innego podejścia dydaktycznego.</a:t>
            </a:r>
          </a:p>
          <a:p>
            <a:pPr marL="0" lvl="0" indent="0"/>
            <a:r>
              <a:rPr lang="pl-PL" sz="2400" dirty="0">
                <a:solidFill>
                  <a:srgbClr val="FF0000"/>
                </a:solidFill>
              </a:rPr>
              <a:t>JAKIE TREŚCI POWTÓRZYĆ, JAK DOSTOSOWAĆ METODY?</a:t>
            </a:r>
          </a:p>
          <a:p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7"/>
          </p:nvPr>
        </p:nvSpPr>
        <p:spPr/>
        <p:txBody>
          <a:bodyPr/>
          <a:lstStyle/>
          <a:p>
            <a:pPr marL="361950" indent="-19050"/>
            <a:r>
              <a:rPr lang="pl-PL" b="1" dirty="0"/>
              <a:t>Monitorowanie postępów uczniów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8"/>
          </p:nvPr>
        </p:nvSpPr>
        <p:spPr>
          <a:xfrm>
            <a:off x="14017918" y="4793402"/>
            <a:ext cx="3812881" cy="5226898"/>
          </a:xfrm>
        </p:spPr>
        <p:txBody>
          <a:bodyPr/>
          <a:lstStyle/>
          <a:p>
            <a:pPr marL="361950" lvl="0" indent="-361950">
              <a:buFont typeface="Courier New" panose="02070309020205020404" pitchFamily="49" charset="0"/>
              <a:buChar char="o"/>
            </a:pPr>
            <a:r>
              <a:rPr lang="pl-PL" sz="2400" dirty="0"/>
              <a:t>Pozwala nauczycielowi i uczniom śledzić postęp w nauce.</a:t>
            </a:r>
          </a:p>
          <a:p>
            <a:pPr marL="361950" lvl="0" indent="-361950">
              <a:buFont typeface="Courier New" panose="02070309020205020404" pitchFamily="49" charset="0"/>
              <a:buChar char="o"/>
            </a:pPr>
            <a:r>
              <a:rPr lang="pl-PL" sz="2400" dirty="0"/>
              <a:t>Pomaga w szybkiej interwencji, jeśli ktoś ma trudności.</a:t>
            </a:r>
          </a:p>
          <a:p>
            <a:pPr marL="0" lvl="0" indent="0"/>
            <a:r>
              <a:rPr lang="pl-PL" sz="2400" dirty="0">
                <a:solidFill>
                  <a:srgbClr val="FF0000"/>
                </a:solidFill>
              </a:rPr>
              <a:t>JAK UCZYNIĆ PROCES KSZTAŁCENIA ŚWIADOMYM?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48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Zanim odpowiemy „jak?” zastanówmy się „po co?”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3286071"/>
            <a:ext cx="3757612" cy="1507331"/>
          </a:xfrm>
        </p:spPr>
        <p:txBody>
          <a:bodyPr/>
          <a:lstStyle/>
          <a:p>
            <a:pPr marL="361950" indent="-19050"/>
            <a:r>
              <a:rPr lang="pl-PL" b="1" dirty="0"/>
              <a:t>Rozliczalność szkoły i systemu edukacji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14177" y="4971388"/>
            <a:ext cx="4138612" cy="5303098"/>
          </a:xfrm>
        </p:spPr>
        <p:txBody>
          <a:bodyPr/>
          <a:lstStyle/>
          <a:p>
            <a:pPr marL="276225" lvl="0" indent="-276225">
              <a:buFont typeface="Courier New" panose="02070309020205020404" pitchFamily="49" charset="0"/>
              <a:buChar char="o"/>
            </a:pPr>
            <a:r>
              <a:rPr lang="pl-PL" sz="2400" dirty="0"/>
              <a:t>Umożliwia ocenę skuteczności pracy szkół, zespołów nauczycielskich i pojedynczych nauczycieli.</a:t>
            </a:r>
          </a:p>
          <a:p>
            <a:pPr marL="276225" lvl="0" indent="-276225">
              <a:buFont typeface="Courier New" panose="02070309020205020404" pitchFamily="49" charset="0"/>
              <a:buChar char="o"/>
            </a:pPr>
            <a:r>
              <a:rPr lang="pl-PL" sz="2400" dirty="0"/>
              <a:t>Często służy instytucjom nadzorującym (np. kuratorium) do oceny funkcjonowania placówki.</a:t>
            </a:r>
          </a:p>
          <a:p>
            <a:pPr marL="0" lvl="0" indent="0"/>
            <a:r>
              <a:rPr lang="pl-PL" sz="2400" dirty="0">
                <a:solidFill>
                  <a:srgbClr val="FF0000"/>
                </a:solidFill>
              </a:rPr>
              <a:t>JAK „ROZLICZAĆ ODPOWIEDZIALNOŚĆ”?</a:t>
            </a:r>
          </a:p>
          <a:p>
            <a:pPr marL="0" lvl="0" indent="0"/>
            <a:r>
              <a:rPr lang="pl-PL" sz="2400" dirty="0" err="1">
                <a:solidFill>
                  <a:srgbClr val="FF0000"/>
                </a:solidFill>
              </a:rPr>
              <a:t>accountability</a:t>
            </a:r>
            <a:endParaRPr lang="pl-PL" sz="24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3"/>
          </p:nvPr>
        </p:nvSpPr>
        <p:spPr>
          <a:xfrm>
            <a:off x="4223931" y="3196451"/>
            <a:ext cx="3526500" cy="1507331"/>
          </a:xfrm>
        </p:spPr>
        <p:txBody>
          <a:bodyPr/>
          <a:lstStyle/>
          <a:p>
            <a:pPr marL="361950" indent="-19050"/>
            <a:r>
              <a:rPr lang="pl-PL" b="1" dirty="0"/>
              <a:t>Usprawnianie procesu nauczania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4"/>
          </p:nvPr>
        </p:nvSpPr>
        <p:spPr>
          <a:xfrm>
            <a:off x="4319715" y="4937609"/>
            <a:ext cx="4157036" cy="3948665"/>
          </a:xfrm>
        </p:spPr>
        <p:txBody>
          <a:bodyPr/>
          <a:lstStyle/>
          <a:p>
            <a:pPr marL="276225" lvl="0" indent="-276225">
              <a:buFont typeface="Courier New" panose="02070309020205020404" pitchFamily="49" charset="0"/>
              <a:buChar char="o"/>
            </a:pPr>
            <a:r>
              <a:rPr lang="pl-PL" sz="2400" dirty="0"/>
              <a:t>Na podstawie danych można modyfikować programy nauczania.</a:t>
            </a:r>
          </a:p>
          <a:p>
            <a:pPr marL="276225" lvl="0" indent="-276225">
              <a:buFont typeface="Courier New" panose="02070309020205020404" pitchFamily="49" charset="0"/>
              <a:buChar char="o"/>
            </a:pPr>
            <a:r>
              <a:rPr lang="pl-PL" sz="2400" dirty="0"/>
              <a:t>Można wdrażać innowacje pedagogiczne i nowe technologie </a:t>
            </a:r>
            <a:br>
              <a:rPr lang="pl-PL" sz="2400" dirty="0"/>
            </a:br>
            <a:r>
              <a:rPr lang="pl-PL" sz="2400" dirty="0"/>
              <a:t>w oparciu o dowody skuteczności.</a:t>
            </a:r>
          </a:p>
          <a:p>
            <a:pPr marL="0" lvl="0" indent="0"/>
            <a:r>
              <a:rPr lang="pl-PL" sz="2400" dirty="0">
                <a:solidFill>
                  <a:srgbClr val="FF0000"/>
                </a:solidFill>
              </a:rPr>
              <a:t>JAK POPRAWIAĆ PROCES NAUCZANIA?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5"/>
          </p:nvPr>
        </p:nvSpPr>
        <p:spPr>
          <a:xfrm>
            <a:off x="8476751" y="3286070"/>
            <a:ext cx="4251658" cy="1507331"/>
          </a:xfrm>
        </p:spPr>
        <p:txBody>
          <a:bodyPr/>
          <a:lstStyle/>
          <a:p>
            <a:pPr marL="361950" indent="-19050"/>
            <a:r>
              <a:rPr lang="pl-PL" b="1" dirty="0"/>
              <a:t>Zwiększanie motywacji uczniów i nauczycieli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6"/>
          </p:nvPr>
        </p:nvSpPr>
        <p:spPr>
          <a:xfrm>
            <a:off x="8476751" y="4802151"/>
            <a:ext cx="4251658" cy="3948665"/>
          </a:xfrm>
        </p:spPr>
        <p:txBody>
          <a:bodyPr/>
          <a:lstStyle/>
          <a:p>
            <a:pPr marL="361950" lvl="0" indent="-276225">
              <a:buFont typeface="Courier New" panose="02070309020205020404" pitchFamily="49" charset="0"/>
              <a:buChar char="o"/>
            </a:pPr>
            <a:r>
              <a:rPr lang="pl-PL" sz="2400" dirty="0"/>
              <a:t>Jasne cele i mierzalne efekty pomagają uczniom lepiej zrozumieć sens nauki. </a:t>
            </a:r>
          </a:p>
          <a:p>
            <a:pPr marL="361950" lvl="0" indent="-276225">
              <a:buFont typeface="Courier New" panose="02070309020205020404" pitchFamily="49" charset="0"/>
              <a:buChar char="o"/>
            </a:pPr>
            <a:r>
              <a:rPr lang="pl-PL" sz="2400" dirty="0"/>
              <a:t>Dla nauczyciela stanowią potwierdzenie sensu jego pracy i motywację do dalszego rozwoju.</a:t>
            </a:r>
          </a:p>
          <a:p>
            <a:pPr marL="85725" lvl="0" indent="0"/>
            <a:r>
              <a:rPr lang="pl-PL" sz="2400" dirty="0">
                <a:solidFill>
                  <a:srgbClr val="FF0000"/>
                </a:solidFill>
              </a:rPr>
              <a:t>JAK „USKRZYDLAĆ”?</a:t>
            </a:r>
          </a:p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2633787" y="2796076"/>
            <a:ext cx="5254791" cy="6124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chemeClr val="accent2"/>
                </a:solidFill>
              </a:rPr>
              <a:t>PO CO?</a:t>
            </a:r>
          </a:p>
          <a:p>
            <a:pPr lvl="0"/>
            <a:endParaRPr lang="pl-PL" sz="2800" dirty="0">
              <a:solidFill>
                <a:schemeClr val="accent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2"/>
                </a:solidFill>
              </a:rPr>
              <a:t>Aby </a:t>
            </a:r>
            <a:r>
              <a:rPr lang="pl-PL" sz="2800" b="1" dirty="0">
                <a:solidFill>
                  <a:schemeClr val="accent2"/>
                </a:solidFill>
              </a:rPr>
              <a:t>poprawić jakość edukacji</a:t>
            </a:r>
            <a:r>
              <a:rPr lang="pl-PL" sz="2800" dirty="0">
                <a:solidFill>
                  <a:schemeClr val="accent2"/>
                </a:solidFill>
              </a:rPr>
              <a:t> – zidentyfikować, co działa dobrze, a co wymaga zmiany.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2"/>
                </a:solidFill>
              </a:rPr>
              <a:t>Aby </a:t>
            </a:r>
            <a:r>
              <a:rPr lang="pl-PL" sz="2800" b="1" dirty="0">
                <a:solidFill>
                  <a:schemeClr val="accent2"/>
                </a:solidFill>
              </a:rPr>
              <a:t>dobierać skuteczniejsze metody dydaktyczne</a:t>
            </a:r>
            <a:r>
              <a:rPr lang="pl-PL" sz="2800" dirty="0">
                <a:solidFill>
                  <a:schemeClr val="accent2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2"/>
                </a:solidFill>
              </a:rPr>
              <a:t>Aby </a:t>
            </a:r>
            <a:r>
              <a:rPr lang="pl-PL" sz="2800" b="1" dirty="0">
                <a:solidFill>
                  <a:schemeClr val="accent2"/>
                </a:solidFill>
              </a:rPr>
              <a:t>dopasować nauczanie do potrzeb uczniów</a:t>
            </a:r>
            <a:r>
              <a:rPr lang="pl-PL" sz="2800" dirty="0">
                <a:solidFill>
                  <a:schemeClr val="accent2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sz="2800" dirty="0">
                <a:solidFill>
                  <a:schemeClr val="accent2"/>
                </a:solidFill>
              </a:rPr>
              <a:t>Aby </a:t>
            </a:r>
            <a:r>
              <a:rPr lang="pl-PL" sz="2800" b="1" dirty="0">
                <a:solidFill>
                  <a:schemeClr val="accent2"/>
                </a:solidFill>
              </a:rPr>
              <a:t>rozliczać szkoły i nauczycieli z wyników pracy</a:t>
            </a:r>
            <a:endParaRPr lang="pl-P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pomiaru efektywności – jak jest?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4388" y="3013148"/>
            <a:ext cx="16730031" cy="6092752"/>
          </a:xfrm>
        </p:spPr>
        <p:txBody>
          <a:bodyPr/>
          <a:lstStyle/>
          <a:p>
            <a:pPr marL="171450" indent="0">
              <a:buNone/>
            </a:pPr>
            <a:r>
              <a:rPr lang="pl-PL" dirty="0"/>
              <a:t>SPRAWDZIANY (testy, kartkówki) - oceniane stopniami, punktami, w skalach procentowych, czasem informacja zwrotna </a:t>
            </a:r>
            <a:r>
              <a:rPr lang="pl-PL" i="1" dirty="0">
                <a:solidFill>
                  <a:srgbClr val="FF0000"/>
                </a:solidFill>
              </a:rPr>
              <a:t>często mają największą wagę w ocenianiu</a:t>
            </a:r>
            <a:endParaRPr lang="pl-PL" i="1" dirty="0"/>
          </a:p>
          <a:p>
            <a:pPr marL="171450" indent="0">
              <a:buNone/>
            </a:pPr>
            <a:r>
              <a:rPr lang="pl-PL" dirty="0"/>
              <a:t>ODPOWIEDZI USTNE – stopnie, czasem informacja zwrotna </a:t>
            </a:r>
            <a:r>
              <a:rPr lang="pl-PL" i="1" dirty="0">
                <a:solidFill>
                  <a:srgbClr val="FF0000"/>
                </a:solidFill>
              </a:rPr>
              <a:t>sprawdzana jest wiedza, ale także sposób wypowiedzi i logiczne myślenie, </a:t>
            </a:r>
            <a:endParaRPr lang="pl-PL" i="1" dirty="0"/>
          </a:p>
          <a:p>
            <a:pPr marL="171450" indent="0">
              <a:buNone/>
            </a:pPr>
            <a:r>
              <a:rPr lang="pl-PL" dirty="0"/>
              <a:t>ZADANIA DOMOWE (?) – nie oceniane stopniem (plusy i minusy sumujące się na stopień?) </a:t>
            </a:r>
            <a:r>
              <a:rPr lang="pl-PL" i="1" dirty="0">
                <a:solidFill>
                  <a:srgbClr val="FF0000"/>
                </a:solidFill>
              </a:rPr>
              <a:t>powszechne są głosy, że brak oceniania stopniami spowodował brak „motywacji” do robienia zadań</a:t>
            </a:r>
          </a:p>
          <a:p>
            <a:pPr marL="171450" indent="0">
              <a:buNone/>
            </a:pPr>
            <a:r>
              <a:rPr lang="pl-PL" dirty="0"/>
              <a:t>AKTYWNOŚĆ – </a:t>
            </a:r>
            <a:r>
              <a:rPr lang="pl-PL" i="1" dirty="0">
                <a:solidFill>
                  <a:srgbClr val="FF0000"/>
                </a:solidFill>
              </a:rPr>
              <a:t>plusy i minusy sumujące się na stopień lub dodatkowe punkty wpływające na ocenę końcową</a:t>
            </a:r>
          </a:p>
          <a:p>
            <a:pPr marL="171450" indent="0">
              <a:buNone/>
            </a:pPr>
            <a:r>
              <a:rPr lang="pl-PL" dirty="0"/>
              <a:t>PROJEKTY, PREZENTACJE, DODATKOWE PRACE </a:t>
            </a:r>
            <a:r>
              <a:rPr lang="pl-PL" i="1" dirty="0">
                <a:solidFill>
                  <a:srgbClr val="FF0000"/>
                </a:solidFill>
              </a:rPr>
              <a:t>oceniane za zawartość merytoryczną, estetykę, sposób przedstawienia</a:t>
            </a:r>
          </a:p>
          <a:p>
            <a:pPr marL="171450" indent="0">
              <a:buNone/>
            </a:pPr>
            <a:r>
              <a:rPr lang="pl-PL" dirty="0"/>
              <a:t>ZESZYT / PORTFOLIO </a:t>
            </a:r>
            <a:r>
              <a:rPr lang="pl-PL" i="1" dirty="0">
                <a:solidFill>
                  <a:srgbClr val="FF0000"/>
                </a:solidFill>
              </a:rPr>
              <a:t>oceniana jest SYSTEMATYCZNOŚC I STARANNOŚĆ</a:t>
            </a:r>
            <a:endParaRPr lang="pl-PL" dirty="0"/>
          </a:p>
          <a:p>
            <a:pPr marL="171450" indent="0">
              <a:buNone/>
            </a:pPr>
            <a:r>
              <a:rPr lang="pl-PL" dirty="0"/>
              <a:t>EGZAMINY – oceniane w skali procentowej</a:t>
            </a:r>
          </a:p>
          <a:p>
            <a:pPr marL="171450" indent="0">
              <a:buNone/>
            </a:pPr>
            <a:endParaRPr lang="pl-PL" dirty="0"/>
          </a:p>
          <a:p>
            <a:pPr marL="171450" indent="0">
              <a:buNone/>
            </a:pPr>
            <a:endParaRPr lang="pl-PL" dirty="0"/>
          </a:p>
          <a:p>
            <a:pPr marL="171450" indent="0">
              <a:buNone/>
            </a:pPr>
            <a:endParaRPr lang="pl-PL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4267200" y="3449524"/>
            <a:ext cx="8964000" cy="52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/>
              <a:t>W PRAKTYCE DOMINUJĄ SPRAWDZIANY </a:t>
            </a:r>
            <a:br>
              <a:rPr lang="pl-PL" sz="2800" dirty="0"/>
            </a:br>
            <a:r>
              <a:rPr lang="pl-PL" sz="2800" dirty="0"/>
              <a:t>I OCENY WYRAŻONE STOPNIEM. UCZNIOWIE RZADKO ZNAJĄ KRYTERIA DOBRZE WYKONANEGO ZADANIA / KRYTERIA SUKCESU.  Najczęściej na początku roku szkolnego, jednorazowo są zapoznawani z wymaganiami wobec nich.</a:t>
            </a:r>
          </a:p>
        </p:txBody>
      </p:sp>
    </p:spTree>
    <p:extLst>
      <p:ext uri="{BB962C8B-B14F-4D97-AF65-F5344CB8AC3E}">
        <p14:creationId xmlns:p14="http://schemas.microsoft.com/office/powerpoint/2010/main" val="29357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72873"/>
              </p:ext>
            </p:extLst>
          </p:nvPr>
        </p:nvGraphicFramePr>
        <p:xfrm>
          <a:off x="2819400" y="1513892"/>
          <a:ext cx="15468600" cy="875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451">
                <a:tc>
                  <a:txBody>
                    <a:bodyPr/>
                    <a:lstStyle/>
                    <a:p>
                      <a:r>
                        <a:rPr lang="pl-PL" dirty="0"/>
                        <a:t>OBSZAR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WSKAŹNIK EFEKTYWNOŚCI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METODA POMIARU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497">
                <a:tc rowSpan="3">
                  <a:txBody>
                    <a:bodyPr/>
                    <a:lstStyle/>
                    <a:p>
                      <a:r>
                        <a:rPr lang="pl-PL" dirty="0"/>
                        <a:t>WIEDZA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% uczniów poprawnie rozpoznających instytucje państwowe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Test wiedzy, quiz, zadania otwarte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4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Średni wynik z testu o strukturze państwa i konstytucji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Standaryzowany test lub sprawdzian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38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Liczba uczniów poprawnie definiujących pojęcia kluczowe (demokracja, konstytucja)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Kartkówka, wypowiedzi ustne, prace pisemne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497">
                <a:tc rowSpan="3">
                  <a:txBody>
                    <a:bodyPr/>
                    <a:lstStyle/>
                    <a:p>
                      <a:r>
                        <a:rPr lang="pl-PL" dirty="0"/>
                        <a:t>UMIEJĘTNOŚCI PRAKTYCZNE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% uczniów potrafiących przygotować petycję lub list do władz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Zadanie projektowe, ocena pracy pisemnej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4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Liczba uczniów biorących udział w symulacjach wyborów lub debatach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Obserwacja nauczyciela, lista obecności, raport z aktywności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4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Liczba uczniów wskazujących sposoby działania obywatelskiego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Wywiady, ankiety, test z zadaniami otwartymi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3497">
                <a:tc rowSpan="3">
                  <a:txBody>
                    <a:bodyPr/>
                    <a:lstStyle/>
                    <a:p>
                      <a:r>
                        <a:rPr lang="pl-PL" dirty="0"/>
                        <a:t>POSTAWY OBYWATELSKIE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Liczba uczniów aktywnych w samorządzie uczniowskim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Dane z dokumentacji szkolnej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349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Liczba projektów obywatelskich zrealizowanych przez uczniów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Raporty z projektów, prezentacje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838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Liczba inicjatyw uczniów wpływających na życie szkoły lub społeczności lokalnej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Spis inicjatyw, opinie dyrekcji, media szkolne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3914" y="0"/>
            <a:ext cx="16730505" cy="1988345"/>
          </a:xfrm>
        </p:spPr>
        <p:txBody>
          <a:bodyPr/>
          <a:lstStyle/>
          <a:p>
            <a:r>
              <a:rPr lang="pl-PL" dirty="0"/>
              <a:t>Przykłady wskaźników pomiaru zestawionych z metodami pomiaru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75239"/>
            <a:ext cx="2298391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2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995382"/>
              </p:ext>
            </p:extLst>
          </p:nvPr>
        </p:nvGraphicFramePr>
        <p:xfrm>
          <a:off x="1295400" y="3238500"/>
          <a:ext cx="15849600" cy="498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290"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n-lt"/>
                        </a:rPr>
                        <a:t>OBSZAR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n-lt"/>
                        </a:rPr>
                        <a:t>WSKAŹNIK EFEKTYWNOŚCI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>
                          <a:latin typeface="+mn-lt"/>
                        </a:rPr>
                        <a:t>METODA POMIARU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53">
                <a:tc rowSpan="3">
                  <a:txBody>
                    <a:bodyPr/>
                    <a:lstStyle/>
                    <a:p>
                      <a:r>
                        <a:rPr lang="pl-PL" sz="2400" dirty="0">
                          <a:latin typeface="+mn-lt"/>
                        </a:rPr>
                        <a:t>AKTYWNOŚĆ SPOŁECZNA I SZKOLNA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uczniów aktywnych w samorządzie uczniowskim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Dane z dokumentacji szkolnej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5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projektów obywatelskich zrealizowanych przez uczniów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Raporty z projektów, prezentacje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15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inicjatyw uczniów wpływających na życie szkoły lub społeczności lokalnej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Spis inicjatyw, opinie dyrekcji, media szkolne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153">
                <a:tc rowSpan="3">
                  <a:txBody>
                    <a:bodyPr/>
                    <a:lstStyle/>
                    <a:p>
                      <a:r>
                        <a:rPr lang="pl-PL" sz="2400" dirty="0">
                          <a:latin typeface="+mn-lt"/>
                        </a:rPr>
                        <a:t>POSTĘP I ROZWÓJ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Różnica w wynikach testu wiedzy (</a:t>
                      </a:r>
                      <a:r>
                        <a:rPr lang="pl-PL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  <a:r>
                        <a:rPr lang="pl-P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-test vs post-test)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 diagnostyczny na początku i końcu cyklu nauczania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15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Wzrost samooceny kompetencji obywatelskich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Ankieta samooceny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15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Zwiększone zaangażowanie uczniów w działania na rzecz szkoły/społeczności</a:t>
                      </a:r>
                      <a:endParaRPr lang="pl-PL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Porównanie liczby aktywności w semestrze/roku</a:t>
                      </a:r>
                      <a:endParaRPr lang="pl-PL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wskaźników pomiaru zestawionych z metodami pomiaru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239662"/>
            <a:ext cx="2298391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Korzyści i wady oceny sumującej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99761"/>
              </p:ext>
            </p:extLst>
          </p:nvPr>
        </p:nvGraphicFramePr>
        <p:xfrm>
          <a:off x="179166" y="2705100"/>
          <a:ext cx="18000000" cy="6472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0" noProof="0" dirty="0">
                          <a:effectLst/>
                        </a:rPr>
                        <a:t>KORZYŚCI</a:t>
                      </a:r>
                      <a:endParaRPr lang="pl-PL" sz="2800" b="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noProof="0" dirty="0">
                          <a:effectLst/>
                        </a:rPr>
                        <a:t>WADY</a:t>
                      </a:r>
                      <a:endParaRPr lang="pl-PL" sz="280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0" noProof="0" dirty="0">
                          <a:effectLst/>
                        </a:rPr>
                        <a:t>Jasny i prosty komunikat – pozornie łatwo jest zrozumieć, co oznacza dana ocena. Łatwo jest porównać.</a:t>
                      </a:r>
                      <a:endParaRPr lang="pl-PL" sz="2800" b="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noProof="0" dirty="0">
                          <a:effectLst/>
                        </a:rPr>
                        <a:t>Nie daje informacji zwrotnej – nie wiadomo, co dokładnie poprawić.</a:t>
                      </a:r>
                      <a:endParaRPr lang="pl-PL" sz="280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0" noProof="0" dirty="0">
                          <a:effectLst/>
                        </a:rPr>
                        <a:t>Może motywować do nauki i poprawy wyników, bo uczniowie chcą mieć dobre oceny. Pomagają wyznaczyć „cel” (chcę mieć „4”)</a:t>
                      </a:r>
                      <a:endParaRPr lang="pl-PL" sz="2800" b="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noProof="0" dirty="0">
                          <a:effectLst/>
                        </a:rPr>
                        <a:t>Może powodować stres i zniechęcenie u uczniów. Uczniowie boją się ocen i martwią „co dostaną”. Niski stopień jest karą, czasem pomimo starań, więc może demotywować.</a:t>
                      </a:r>
                      <a:endParaRPr lang="pl-PL" sz="280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0" noProof="0" dirty="0">
                          <a:effectLst/>
                        </a:rPr>
                        <a:t>Pomaga podejmować decyzje o promocji czy wyborze dalszej ścieżki edukacji.</a:t>
                      </a:r>
                      <a:endParaRPr lang="pl-PL" sz="2800" b="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noProof="0" dirty="0">
                          <a:effectLst/>
                        </a:rPr>
                        <a:t>Sprzyja porównywaniu się i presji między uczniami. Buduje poczucie niższej wartości i rodzi rywalizację.</a:t>
                      </a:r>
                      <a:endParaRPr lang="pl-PL" sz="280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b="0" noProof="0" dirty="0">
                          <a:effectLst/>
                        </a:rPr>
                        <a:t>Ułatwia dokumentację szkolną (np. świadectwa, dzienniki).</a:t>
                      </a:r>
                      <a:endParaRPr lang="pl-PL" sz="2800" b="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noProof="0" dirty="0">
                          <a:effectLst/>
                        </a:rPr>
                        <a:t>Nie uwzględnia postępów i procesu uczenia się. Skupia się na wyniku końcowym, a nie na procesie/postępie.</a:t>
                      </a:r>
                      <a:endParaRPr lang="pl-PL" sz="280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noProof="0" dirty="0">
                          <a:effectLst/>
                        </a:rPr>
                        <a:t> </a:t>
                      </a:r>
                      <a:endParaRPr lang="pl-PL" sz="280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noProof="0" dirty="0">
                          <a:effectLst/>
                        </a:rPr>
                        <a:t>Może być niesprawiedliwa z powodu różnic między nauczycielami (różnice wymagań, styl nauczania, oceniania, sympatie).</a:t>
                      </a:r>
                      <a:endParaRPr lang="pl-PL" sz="2800" noProof="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64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pomiaru efektywności – jak warto aby było?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13914" y="2628900"/>
            <a:ext cx="16730031" cy="6629400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Monitorowanie</a:t>
            </a:r>
            <a:r>
              <a:rPr lang="pl-PL" dirty="0"/>
              <a:t> postępów ucznia – ciągła </a:t>
            </a:r>
            <a:r>
              <a:rPr lang="pl-PL" dirty="0">
                <a:solidFill>
                  <a:srgbClr val="FF0000"/>
                </a:solidFill>
              </a:rPr>
              <a:t>obserwacja procesu</a:t>
            </a:r>
            <a:r>
              <a:rPr lang="pl-PL" dirty="0"/>
              <a:t> przez nauczyciela – </a:t>
            </a:r>
            <a:r>
              <a:rPr lang="pl-PL" dirty="0">
                <a:solidFill>
                  <a:srgbClr val="FF0000"/>
                </a:solidFill>
              </a:rPr>
              <a:t>informacja zwrotna </a:t>
            </a:r>
            <a:r>
              <a:rPr lang="pl-PL" dirty="0"/>
              <a:t>dawana uczniowi. </a:t>
            </a:r>
          </a:p>
          <a:p>
            <a:r>
              <a:rPr lang="pl-PL" dirty="0">
                <a:solidFill>
                  <a:srgbClr val="FF0000"/>
                </a:solidFill>
              </a:rPr>
              <a:t>Samoświadomość</a:t>
            </a:r>
            <a:r>
              <a:rPr lang="pl-PL" dirty="0"/>
              <a:t> ucznia – wie jak się uczy, </a:t>
            </a:r>
            <a:r>
              <a:rPr lang="pl-PL" dirty="0">
                <a:solidFill>
                  <a:srgbClr val="FF0000"/>
                </a:solidFill>
              </a:rPr>
              <a:t>analizuje swój proces, dostrzega postępy</a:t>
            </a:r>
            <a:r>
              <a:rPr lang="pl-PL" dirty="0"/>
              <a:t>, podejmuje </a:t>
            </a:r>
            <a:r>
              <a:rPr lang="pl-PL" dirty="0">
                <a:solidFill>
                  <a:srgbClr val="FF0000"/>
                </a:solidFill>
              </a:rPr>
              <a:t>autorefleksję</a:t>
            </a:r>
            <a:r>
              <a:rPr lang="pl-PL" dirty="0"/>
              <a:t>.</a:t>
            </a:r>
          </a:p>
          <a:p>
            <a:r>
              <a:rPr lang="pl-PL" dirty="0"/>
              <a:t>Nieustający </a:t>
            </a:r>
            <a:r>
              <a:rPr lang="pl-PL" dirty="0">
                <a:solidFill>
                  <a:srgbClr val="FF0000"/>
                </a:solidFill>
              </a:rPr>
              <a:t>dialog pomiędzy nauczycielem i uczniem dotyczący procesu uczenia </a:t>
            </a:r>
            <a:r>
              <a:rPr lang="pl-PL" dirty="0"/>
              <a:t>się – w tym komunikowanie o potrzebach (w dwie strony). Dla dialogu mało adekwatne jest „karanie”.</a:t>
            </a:r>
          </a:p>
          <a:p>
            <a:r>
              <a:rPr lang="pl-PL" dirty="0">
                <a:solidFill>
                  <a:srgbClr val="FF0000"/>
                </a:solidFill>
              </a:rPr>
              <a:t>Zadania edukacyjne </a:t>
            </a:r>
            <a:r>
              <a:rPr lang="pl-PL" dirty="0"/>
              <a:t>opatrzone </a:t>
            </a:r>
            <a:r>
              <a:rPr lang="pl-PL" dirty="0">
                <a:solidFill>
                  <a:srgbClr val="FF0000"/>
                </a:solidFill>
              </a:rPr>
              <a:t>kryteriami </a:t>
            </a:r>
            <a:r>
              <a:rPr lang="pl-PL" dirty="0"/>
              <a:t>dobrze wykonanego zadania, dające możliwość </a:t>
            </a:r>
            <a:r>
              <a:rPr lang="pl-PL" dirty="0">
                <a:solidFill>
                  <a:srgbClr val="FF0000"/>
                </a:solidFill>
              </a:rPr>
              <a:t>wyboru</a:t>
            </a:r>
            <a:r>
              <a:rPr lang="pl-PL" dirty="0"/>
              <a:t>, mobilizujące do </a:t>
            </a:r>
            <a:r>
              <a:rPr lang="pl-PL" dirty="0">
                <a:solidFill>
                  <a:srgbClr val="FF0000"/>
                </a:solidFill>
              </a:rPr>
              <a:t>współpracy</a:t>
            </a:r>
            <a:r>
              <a:rPr lang="pl-PL" dirty="0"/>
              <a:t>, uruchamiające różne </a:t>
            </a:r>
            <a:r>
              <a:rPr lang="pl-PL" dirty="0">
                <a:solidFill>
                  <a:srgbClr val="FF0000"/>
                </a:solidFill>
              </a:rPr>
              <a:t>poziomy poznawcze</a:t>
            </a:r>
            <a:r>
              <a:rPr lang="pl-PL" dirty="0"/>
              <a:t>.</a:t>
            </a:r>
          </a:p>
          <a:p>
            <a:r>
              <a:rPr lang="pl-PL" dirty="0"/>
              <a:t>Ok zeszyt (portfolio) i inne </a:t>
            </a:r>
            <a:r>
              <a:rPr lang="pl-PL" dirty="0">
                <a:solidFill>
                  <a:srgbClr val="FF0000"/>
                </a:solidFill>
              </a:rPr>
              <a:t>sposoby dokumentowania </a:t>
            </a:r>
            <a:r>
              <a:rPr lang="pl-PL" dirty="0"/>
              <a:t>pracy ucznia, czyli analiza prac uczniowskich.</a:t>
            </a:r>
          </a:p>
          <a:p>
            <a:r>
              <a:rPr lang="pl-PL" dirty="0">
                <a:solidFill>
                  <a:srgbClr val="FF0000"/>
                </a:solidFill>
              </a:rPr>
              <a:t>Współpraca uczniów </a:t>
            </a:r>
            <a:r>
              <a:rPr lang="pl-PL" dirty="0"/>
              <a:t>polegająca na uczeniu się od siebie nawzajem także dzięki </a:t>
            </a:r>
            <a:r>
              <a:rPr lang="pl-PL" dirty="0">
                <a:solidFill>
                  <a:srgbClr val="FF0000"/>
                </a:solidFill>
              </a:rPr>
              <a:t>koleżeńskiej informacji zwrotnej </a:t>
            </a:r>
            <a:r>
              <a:rPr lang="pl-PL" dirty="0"/>
              <a:t>(„wyręczenie” nauczyciela)</a:t>
            </a:r>
          </a:p>
          <a:p>
            <a:r>
              <a:rPr lang="pl-PL" dirty="0">
                <a:solidFill>
                  <a:srgbClr val="FF0000"/>
                </a:solidFill>
              </a:rPr>
              <a:t>Trwałość efektów </a:t>
            </a:r>
            <a:r>
              <a:rPr lang="pl-PL" dirty="0"/>
              <a:t>uczenia się – wiedza i umiejętności są utrzymywane w czasie, a nie tylko na czas „zaliczenia”. Uczeń potrafi je przypomnieć / zastosować po dłuższym czasie.</a:t>
            </a:r>
          </a:p>
          <a:p>
            <a:pPr marL="17145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7627848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Niestandardowy 12">
      <a:dk1>
        <a:srgbClr val="5D62AA"/>
      </a:dk1>
      <a:lt1>
        <a:srgbClr val="FFFFFF"/>
      </a:lt1>
      <a:dk2>
        <a:srgbClr val="E6C0BC"/>
      </a:dk2>
      <a:lt2>
        <a:srgbClr val="FFFFFF"/>
      </a:lt2>
      <a:accent1>
        <a:srgbClr val="5D62AA"/>
      </a:accent1>
      <a:accent2>
        <a:srgbClr val="5D62AA"/>
      </a:accent2>
      <a:accent3>
        <a:srgbClr val="E6C0BC"/>
      </a:accent3>
      <a:accent4>
        <a:srgbClr val="5D62AA"/>
      </a:accent4>
      <a:accent5>
        <a:srgbClr val="5D62AA"/>
      </a:accent5>
      <a:accent6>
        <a:srgbClr val="5D62AA"/>
      </a:accent6>
      <a:hlink>
        <a:srgbClr val="E6C0BC"/>
      </a:hlink>
      <a:folHlink>
        <a:srgbClr val="5D62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yw pakietu Office">
  <a:themeElements>
    <a:clrScheme name="Niestandardowy 12">
      <a:dk1>
        <a:srgbClr val="5D62AA"/>
      </a:dk1>
      <a:lt1>
        <a:srgbClr val="FFFFFF"/>
      </a:lt1>
      <a:dk2>
        <a:srgbClr val="E6C0BC"/>
      </a:dk2>
      <a:lt2>
        <a:srgbClr val="FFFFFF"/>
      </a:lt2>
      <a:accent1>
        <a:srgbClr val="5D62AA"/>
      </a:accent1>
      <a:accent2>
        <a:srgbClr val="5D62AA"/>
      </a:accent2>
      <a:accent3>
        <a:srgbClr val="E6C0BC"/>
      </a:accent3>
      <a:accent4>
        <a:srgbClr val="5D62AA"/>
      </a:accent4>
      <a:accent5>
        <a:srgbClr val="5D62AA"/>
      </a:accent5>
      <a:accent6>
        <a:srgbClr val="5D62AA"/>
      </a:accent6>
      <a:hlink>
        <a:srgbClr val="E6C0BC"/>
      </a:hlink>
      <a:folHlink>
        <a:srgbClr val="5D62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" id="{CC477D87-0FAE-426A-B125-3BE3E68268E6}" vid="{8752A246-C183-4CE8-86AC-6DA753BDB5A1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3632</TotalTime>
  <Words>1958</Words>
  <Application>Microsoft Office PowerPoint</Application>
  <PresentationFormat>Niestandardowy</PresentationFormat>
  <Paragraphs>207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Cambria</vt:lpstr>
      <vt:lpstr>Calibri Light</vt:lpstr>
      <vt:lpstr>Arial</vt:lpstr>
      <vt:lpstr>Arial Black</vt:lpstr>
      <vt:lpstr>Calibri</vt:lpstr>
      <vt:lpstr>Courier New</vt:lpstr>
      <vt:lpstr>Projekt niestandardowy</vt:lpstr>
      <vt:lpstr>2_Motyw pakietu Office</vt:lpstr>
      <vt:lpstr>3_Motyw pakietu Office</vt:lpstr>
      <vt:lpstr>Ore</vt:lpstr>
      <vt:lpstr>Jak mierzyć efektywność nauczania przedmiotu?</vt:lpstr>
      <vt:lpstr>Czym jest mierzenie efektywności nauczania przedmiotu, czyli gdzie jest istota?</vt:lpstr>
      <vt:lpstr>Zanim odpowiemy „jak?” zastanówmy się „po co?”</vt:lpstr>
      <vt:lpstr>Zanim odpowiemy „jak?” zastanówmy się „po co?”</vt:lpstr>
      <vt:lpstr>Metody pomiaru efektywności – jak jest?</vt:lpstr>
      <vt:lpstr>Przykłady wskaźników pomiaru zestawionych z metodami pomiaru</vt:lpstr>
      <vt:lpstr>Przykłady wskaźników pomiaru zestawionych z metodami pomiaru</vt:lpstr>
      <vt:lpstr>Korzyści i wady oceny sumującej</vt:lpstr>
      <vt:lpstr>Metody pomiaru efektywności – jak warto aby było?</vt:lpstr>
      <vt:lpstr>Korzyści i ograniczenia oceny kształtującej</vt:lpstr>
      <vt:lpstr>O czym trzeba pamiętać?   </vt:lpstr>
      <vt:lpstr>Narzędzia i wskazówki do obserwacji uczenia się uczniów</vt:lpstr>
      <vt:lpstr>Jak wdrożyć te narzędzia?</vt:lpstr>
      <vt:lpstr>I jeszcze jedno - wymagania</vt:lpstr>
      <vt:lpstr>Prezentacja programu PowerPoint</vt:lpstr>
      <vt:lpstr>I jeszcze jedno - wymagania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CEO_prezentacja</dc:title>
  <dc:creator>Ewelina Gorczyca</dc:creator>
  <cp:lastModifiedBy>Murawska Marzena</cp:lastModifiedBy>
  <cp:revision>319</cp:revision>
  <cp:lastPrinted>2025-02-16T09:29:42Z</cp:lastPrinted>
  <dcterms:created xsi:type="dcterms:W3CDTF">2006-08-16T00:00:00Z</dcterms:created>
  <dcterms:modified xsi:type="dcterms:W3CDTF">2025-06-25T12:25:29Z</dcterms:modified>
  <dc:identifier>DAGS-lwSSRQ</dc:identifier>
</cp:coreProperties>
</file>