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6" r:id="rId3"/>
    <p:sldId id="265" r:id="rId4"/>
    <p:sldId id="267" r:id="rId5"/>
    <p:sldId id="273" r:id="rId6"/>
    <p:sldId id="274" r:id="rId7"/>
    <p:sldId id="268" r:id="rId8"/>
    <p:sldId id="269" r:id="rId9"/>
    <p:sldId id="270" r:id="rId10"/>
    <p:sldId id="275" r:id="rId11"/>
    <p:sldId id="272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6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1" d="100"/>
          <a:sy n="101" d="100"/>
        </p:scale>
        <p:origin x="7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D601E-4704-4712-B38D-A3C690F373A1}" type="datetimeFigureOut">
              <a:rPr lang="pl-PL" smtClean="0"/>
              <a:t>21.11.2025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B2FE9-0F73-4278-BFBA-CB2B0342906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B2FE9-0F73-4278-BFBA-CB2B03429068}" type="slidenum">
              <a:rPr lang="pl-PL" smtClean="0"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21.11.2025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D50631D3-35D9-20E3-4A03-EBA6C7EA44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04664"/>
            <a:ext cx="1112721" cy="129614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/>
          <a:lstStyle/>
          <a:p>
            <a:r>
              <a:rPr lang="pl-PL" dirty="0"/>
              <a:t>Powiat Bartoszycki a SCWEW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5260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Dlaczego warto ?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sz="1200" dirty="0">
                <a:solidFill>
                  <a:schemeClr val="tx1"/>
                </a:solidFill>
              </a:rPr>
              <a:t>Wydział Oświaty, Promocji i Polityki Społecznej </a:t>
            </a:r>
          </a:p>
          <a:p>
            <a:r>
              <a:rPr lang="pl-PL" sz="1200" dirty="0">
                <a:solidFill>
                  <a:schemeClr val="tx1"/>
                </a:solidFill>
              </a:rPr>
              <a:t>Starostwo Powiatowe w Bartoszycach</a:t>
            </a:r>
          </a:p>
          <a:p>
            <a:endParaRPr lang="pl-PL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D3D92-A629-46AD-DAB3-F4CF3AE80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8CF0F0-96E0-E216-E7E8-00832A9C2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(źródło : informacje ze wszystkich JST powiatu bartoszyckiego, stan na koniec grudnia 2024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1937F5-8D27-38F8-1663-E1B48C4F5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4898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3.4. Wsparcie psychologiczno-pedagogiczne</a:t>
            </a:r>
            <a:endParaRPr lang="pl-PL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Powiatowy program profilaktyki zdrowia psychicznego</a:t>
            </a:r>
            <a:endParaRPr lang="pl-PL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reakcji na rosnącą liczbę opinii.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Grupy wsparcia i </a:t>
            </a:r>
            <a:r>
              <a:rPr lang="pl-PL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tutoring</a:t>
            </a:r>
            <a:endParaRPr lang="pl-PL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Dla uczniów z trudnościami adaptacyjnymi po przejściu do szkoły ponadpodstawowej.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16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3.5. Współpraca i przepływ informacji</a:t>
            </a:r>
            <a:endParaRPr lang="pl-PL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Stała współpraca SCWEW – poradnie – szkoły podstawowe – szkoły ponadpodstawowe</a:t>
            </a:r>
            <a:endParaRPr lang="pl-PL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Celem: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przygotowanie profilu ucznia,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planowanie wsparcia zanim uczeń pojawi się w nowej szkole.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5495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23442F-1B6C-3F52-D734-3BD9C1542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778098"/>
          </a:xfrm>
        </p:spPr>
        <p:txBody>
          <a:bodyPr>
            <a:normAutofit fontScale="90000"/>
          </a:bodyPr>
          <a:lstStyle/>
          <a:p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(źródło : informacje ze wszystkich JST powiatu bartoszyckiego, stan na koniec grudnia 2024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C22D80-A9A3-785B-29D3-F6B35ED59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6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REKOMENDACJE KADROWE I PLAN DZIAŁANIA dla POWIATU BARTOSZYCKIEGO (2025–2033)</a:t>
            </a:r>
            <a:br>
              <a:rPr lang="pl-PL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obszarze szkolnictwa ponadpodstawowego i SCWEW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5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OBSZAR: ORGANIZACJA I SYSTEM WSPARCIA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5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Utworzenie mobilnego zespołu SCWEW dla szkół ponadpodstawowych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Zespół SCWEW obsługujący </a:t>
            </a:r>
            <a:r>
              <a:rPr lang="pl-PL" sz="5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wszystkie licea, technika i szkoły branżowe</a:t>
            </a: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powinien składać się z:</a:t>
            </a:r>
          </a:p>
          <a:p>
            <a:pPr>
              <a:lnSpc>
                <a:spcPct val="170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psychologa,</a:t>
            </a:r>
          </a:p>
          <a:p>
            <a:pPr>
              <a:lnSpc>
                <a:spcPct val="170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pedagoga specjalnego,</a:t>
            </a:r>
          </a:p>
          <a:p>
            <a:pPr>
              <a:lnSpc>
                <a:spcPct val="170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terapeuty integracji sensorycznej,</a:t>
            </a:r>
          </a:p>
          <a:p>
            <a:pPr>
              <a:lnSpc>
                <a:spcPct val="170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specjalisty ds. AAC,</a:t>
            </a:r>
          </a:p>
          <a:p>
            <a:pPr>
              <a:lnSpc>
                <a:spcPct val="170000"/>
              </a:lnSpc>
              <a:spcBef>
                <a:spcPts val="0"/>
              </a:spcBef>
              <a:buSzPts val="1000"/>
              <a:tabLst>
                <a:tab pos="457200" algn="l"/>
              </a:tabLst>
            </a:pP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specjalisty ds. pracy z uczniami z ASD i ADHD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5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2.WSPÓŁPRACA I PRZEPŁYW INFORMACJI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5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Stała współpraca SCWEW – poradnie – szkoły podstawowe – szkoły ponadpodstawowe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56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tworzenie </a:t>
            </a:r>
            <a:r>
              <a:rPr lang="pl-PL" sz="5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profilu ucznia (profilu funkcjonowania)</a:t>
            </a:r>
            <a:r>
              <a:rPr lang="pl-PL" sz="56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jeszcze przed rozpoczęciem nauki w klasie I,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56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planowanie dostosowań i wsparcia z wyprzedzeniem,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56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spotkania zespołów specjalistów min. 2 razy w roku</a:t>
            </a:r>
            <a:endParaRPr lang="pl-PL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9296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Dla nas SCWEW to: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pl-PL" sz="1800" dirty="0"/>
              <a:t>to kierunek rozwoju oświaty na najbliższe lata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1800" dirty="0"/>
              <a:t>realna pomoc dla szkół, rodziców, nauczycieli i dyrektorów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1800" dirty="0"/>
              <a:t>lepsze wsparcie dla uczniów i rodziców   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/>
              <a:t>lepsze przygotowanie uczniów do funkcjonowania w społeczeństwie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1800" dirty="0"/>
              <a:t>efektywne wykorzystanie ograniczonych zasobów kadrowych                                                                     inwestycja w przyszłość edukacji w naszym powiecie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1800" dirty="0"/>
              <a:t>wzmocnienie pozycji powiatu jako innowacyjnego samorządu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/>
              <a:t>model "obok" – który wzmacnia, a nie zastępuje istniejące struktury, tylko je uzupełnia i koordynuje, tj.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800" b="1" dirty="0"/>
              <a:t>PPP</a:t>
            </a:r>
            <a:r>
              <a:rPr lang="pl-PL" sz="1800" dirty="0"/>
              <a:t> → diagnoza, dokumenty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800" b="1" dirty="0"/>
              <a:t>SOSW</a:t>
            </a:r>
            <a:r>
              <a:rPr lang="pl-PL" sz="1800" dirty="0"/>
              <a:t> → edukacja specjalna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sz="1800" b="1" dirty="0"/>
              <a:t>SCWEW</a:t>
            </a:r>
            <a:r>
              <a:rPr lang="pl-PL" sz="1800" dirty="0"/>
              <a:t> → praktyczne wsparcie szkół ogólnodostępnych</a:t>
            </a:r>
          </a:p>
          <a:p>
            <a:pPr>
              <a:buNone/>
            </a:pPr>
            <a:endParaRPr lang="pl-PL" sz="2000" dirty="0"/>
          </a:p>
          <a:p>
            <a:pPr lvl="0">
              <a:buNone/>
            </a:pPr>
            <a:endParaRPr lang="pl-PL" sz="2000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Dla nas SCWEW to Nie: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  zagrożenie dla szkół specjalnych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  zagrożenie dla poradni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 dodatkowe obciążenie dla dyrektorów i ich szkół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kosztowne przedsięwzięcie bez pokrycia finansowego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„eksperyment” na szkołach ogólnodostępnych i ich uczniach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To nas motywuje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Kierunek reform MEN (zmiany w PPP, ocena funkcjonalna)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Rosnące zapotrzebowanie szkół na wsparcie </a:t>
            </a:r>
            <a:r>
              <a:rPr lang="pl-PL" sz="2000" dirty="0" err="1"/>
              <a:t>pp</a:t>
            </a:r>
            <a:endParaRPr lang="pl-PL" sz="20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Możliwość uczenia się na doświadczeniach pilotażu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Możliwość wykorzystania doświadczenia innych powiatów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Możliwość poprowadzenia prac nad modelem działania SCWEW  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Możliwość bycia liderem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Wsparcie metodyczne MEN i 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Dostępność grantów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Czas na przygotowanie się do przyszłych wymogów systemowych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Nasz potencjał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Doświadczone placówki oświatowe (w tym SOSW z 40-letnim dorobkiem szkolnictwa specjalnego)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Kompetentna kadra pedagogiczna i nauczyciele specjaliści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Wola współpracy dyrektorów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Dobrze funkcjonująca infrastruktura edukacyjna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Dobre relacje szkół z Poradnią Psychologiczno-Pedagogiczną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Nasze doświadczenia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000" dirty="0"/>
              <a:t>Pokazują, że: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program SCWEW jest realny do wdrożenia w powiecie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SOSW może skutecznie pełnić rolę operatora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możliwa jest współpraca międzyinstytucjonalna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Międzynarodowa Klasyfikacja Funkcjonowania (ICF) – jest skutecznym narzędziem oceny funkcjonalnej"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granty pokrywają większość kosztów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efekty są widoczne dla szkół, uczniów i rodziców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system działa i przynosi korzyści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Przykładowe dane finansowe: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2186" y="3717032"/>
            <a:ext cx="8024614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dirty="0"/>
              <a:t>Grant w ramach projektu „Budowa skoordynowanego systemu pomocy specjalistycznej opartego na SCWEW” realizowanego w latach 2025 – 2026:</a:t>
            </a:r>
            <a:br>
              <a:rPr lang="pl-PL" sz="2000" dirty="0"/>
            </a:br>
            <a:r>
              <a:rPr lang="pl-PL" sz="2000" b="1" dirty="0"/>
              <a:t>718 </a:t>
            </a:r>
            <a:r>
              <a:rPr lang="pl-PL" sz="2000" b="1"/>
              <a:t>851,00 zł</a:t>
            </a:r>
            <a:br>
              <a:rPr lang="pl-PL" sz="2000" dirty="0"/>
            </a:br>
            <a:r>
              <a:rPr lang="pl-PL" sz="2000" b="1"/>
              <a:t>5 </a:t>
            </a:r>
            <a:r>
              <a:rPr lang="pl-PL" sz="2000" b="1" dirty="0"/>
              <a:t>placówek</a:t>
            </a:r>
            <a:r>
              <a:rPr lang="pl-PL" sz="2000" dirty="0"/>
              <a:t> - objętych wsparciem jednego SCWEW</a:t>
            </a:r>
            <a:br>
              <a:rPr lang="pl-PL" sz="2000" dirty="0"/>
            </a:br>
            <a:r>
              <a:rPr lang="pl-PL" sz="2000" b="1" dirty="0"/>
              <a:t>0 zł</a:t>
            </a:r>
            <a:r>
              <a:rPr lang="pl-PL" sz="2000" dirty="0"/>
              <a:t> - koszt dla szkół - wsparcie jest bezpłatne</a:t>
            </a:r>
            <a:br>
              <a:rPr lang="pl-PL" sz="2000" dirty="0"/>
            </a:br>
            <a:endParaRPr lang="pl-PL" sz="2000" dirty="0"/>
          </a:p>
          <a:p>
            <a:endParaRPr lang="pl-PL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43530C3D-3DB5-D86E-E185-F8FCBC98A3D9}"/>
              </a:ext>
            </a:extLst>
          </p:cNvPr>
          <p:cNvSpPr txBox="1">
            <a:spLocks/>
          </p:cNvSpPr>
          <p:nvPr/>
        </p:nvSpPr>
        <p:spPr>
          <a:xfrm>
            <a:off x="435818" y="1333090"/>
            <a:ext cx="8229600" cy="1879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dirty="0"/>
              <a:t>Grant w ramach projektu „Pilotażowe wdrożenie modelu SCWEW” realizowanego w latach 2021 – 2023:</a:t>
            </a:r>
          </a:p>
          <a:p>
            <a:r>
              <a:rPr lang="pl-PL" sz="2000" b="1" dirty="0"/>
              <a:t>1,195 mln zł</a:t>
            </a:r>
            <a:endParaRPr lang="pl-PL" sz="2000" dirty="0"/>
          </a:p>
          <a:p>
            <a:r>
              <a:rPr lang="pl-PL" sz="2000" b="1" dirty="0"/>
              <a:t>6 placówek</a:t>
            </a:r>
            <a:r>
              <a:rPr lang="pl-PL" sz="2000" dirty="0"/>
              <a:t> - objętych wsparciem jednego SCWEW</a:t>
            </a:r>
            <a:br>
              <a:rPr lang="pl-PL" sz="2000" dirty="0"/>
            </a:br>
            <a:r>
              <a:rPr lang="pl-PL" sz="2000" b="1" dirty="0"/>
              <a:t>0 zł</a:t>
            </a:r>
            <a:r>
              <a:rPr lang="pl-PL" sz="2000" dirty="0"/>
              <a:t> - koszt dla szkół - wsparcie jest bezpłatne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Nasza Rola jako Organu Prowadzącego</a:t>
            </a:r>
            <a:br>
              <a:rPr lang="pl-PL" dirty="0"/>
            </a:br>
            <a:r>
              <a:rPr lang="pl-PL" sz="2200" b="1" dirty="0"/>
              <a:t>Nasze kluczowe zadania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b="1" dirty="0"/>
              <a:t>Strategia i planowanie</a:t>
            </a:r>
            <a:endParaRPr lang="pl-PL" sz="20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Diagnoza lokalnych potrzeb edukacyjnych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Opracowanie lokalnej wizji edukacji włączającej dostosowanej do potrzeb naszego powiatu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Określenie celów i wskaźników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2000" dirty="0"/>
              <a:t>Wieloletni plan wdrażania</a:t>
            </a:r>
          </a:p>
          <a:p>
            <a:pPr>
              <a:buNone/>
            </a:pPr>
            <a:r>
              <a:rPr lang="pl-PL" sz="2000" b="1" dirty="0"/>
              <a:t> Wsparcie finansowe</a:t>
            </a:r>
            <a:endParaRPr lang="pl-PL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Zabezpieczenie środków i pozyskiwanie zewnętrznego finansowania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b="1" dirty="0"/>
              <a:t>Korzyści dla Powiatu</a:t>
            </a:r>
            <a:br>
              <a:rPr lang="pl-PL" sz="4000" dirty="0"/>
            </a:br>
            <a:r>
              <a:rPr lang="pl-PL" sz="4000" b="1" dirty="0"/>
              <a:t>Co zyskujemy ?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b="1" dirty="0"/>
              <a:t>Wyższy standard edukacji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Wszystkie szkoły podnoszą kompetencje w pracy z różnorodnością uczniów. System edukacji w powiecie staje się bardziej nowoczesny i efektywny.</a:t>
            </a:r>
          </a:p>
          <a:p>
            <a:pPr>
              <a:buNone/>
            </a:pPr>
            <a:r>
              <a:rPr lang="pl-PL" b="1" dirty="0"/>
              <a:t> Zadowolenie rodziców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Lepsze wsparcie dla dzieci = mniej napięć i większe zaufanie do lokalnego systemu oświaty. Rodzice widzą realne zaangażowanie samorządu.</a:t>
            </a:r>
          </a:p>
          <a:p>
            <a:pPr>
              <a:buNone/>
            </a:pPr>
            <a:r>
              <a:rPr lang="pl-PL" b="1" dirty="0"/>
              <a:t> Oszczędność zasobów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Efektywne wykorzystanie specjalistów przez wiele szkół zamiast zatrudniania w każdej placówce osobno. Współdzielenie ekspertów, sprzętu i kompetencji.</a:t>
            </a:r>
          </a:p>
          <a:p>
            <a:pPr>
              <a:buNone/>
            </a:pPr>
            <a:r>
              <a:rPr lang="pl-PL" b="1" dirty="0"/>
              <a:t>Prestiż powiatu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Nowoczesne podejście do edukacji - wizytówka samorządu. Powiat postrzegany jako innowacyjny i dbający o każdego ucznia.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7E18D4-6C23-4CD3-8628-78BBA7C69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000" b="1" dirty="0"/>
              <a:t>Prezentację przygotował Zbigniew Pietrzak:</a:t>
            </a:r>
            <a:endParaRPr lang="pl-PL" sz="2000" dirty="0"/>
          </a:p>
          <a:p>
            <a:pPr lvl="0">
              <a:lnSpc>
                <a:spcPct val="150000"/>
              </a:lnSpc>
            </a:pPr>
            <a:r>
              <a:rPr lang="pl-PL" sz="2000" dirty="0"/>
              <a:t>Nauczyciel dyplomowany</a:t>
            </a:r>
          </a:p>
          <a:p>
            <a:pPr lvl="0">
              <a:lnSpc>
                <a:spcPct val="150000"/>
              </a:lnSpc>
            </a:pPr>
            <a:r>
              <a:rPr lang="pl-PL" sz="2000" dirty="0"/>
              <a:t>41 lat pracy w zawodzie</a:t>
            </a:r>
          </a:p>
          <a:p>
            <a:pPr lvl="0">
              <a:lnSpc>
                <a:spcPct val="150000"/>
              </a:lnSpc>
            </a:pPr>
            <a:r>
              <a:rPr lang="pl-PL" sz="2000" dirty="0"/>
              <a:t>20 lat zarządzania zespołem szkół zawodowych i ogólnokształcących</a:t>
            </a:r>
          </a:p>
          <a:p>
            <a:pPr lvl="0">
              <a:lnSpc>
                <a:spcPct val="150000"/>
              </a:lnSpc>
            </a:pPr>
            <a:r>
              <a:rPr lang="pl-PL" sz="2000" dirty="0"/>
              <a:t>Doświadczenie w nadzorze pedagogicznym i kierowaniu kadrą</a:t>
            </a:r>
          </a:p>
          <a:p>
            <a:pPr>
              <a:lnSpc>
                <a:spcPct val="150000"/>
              </a:lnSpc>
            </a:pPr>
            <a:r>
              <a:rPr lang="pl-PL" sz="2000" dirty="0"/>
              <a:t>Od czerwca 2024 r. – </a:t>
            </a:r>
            <a:r>
              <a:rPr lang="pl-PL" sz="2000" b="1" dirty="0"/>
              <a:t>Naczelnik Wydziału Oświaty, Promocji i Polityki Społecznej</a:t>
            </a:r>
            <a:r>
              <a:rPr lang="pl-PL" sz="2000" dirty="0"/>
              <a:t> w Starostwie Powiatowym w Bartoszycach</a:t>
            </a:r>
          </a:p>
        </p:txBody>
      </p:sp>
    </p:spTree>
    <p:extLst>
      <p:ext uri="{BB962C8B-B14F-4D97-AF65-F5344CB8AC3E}">
        <p14:creationId xmlns:p14="http://schemas.microsoft.com/office/powerpoint/2010/main" val="9544016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19256" cy="4320480"/>
          </a:xfrm>
        </p:spPr>
        <p:txBody>
          <a:bodyPr>
            <a:normAutofit/>
          </a:bodyPr>
          <a:lstStyle/>
          <a:p>
            <a:r>
              <a:rPr lang="pl-PL" dirty="0"/>
              <a:t>Dziękuję za uwagę</a:t>
            </a:r>
            <a:br>
              <a:rPr lang="pl-PL" dirty="0"/>
            </a:br>
            <a:br>
              <a:rPr lang="pl-PL" dirty="0"/>
            </a:br>
            <a:r>
              <a:rPr lang="pl-PL" sz="1600" dirty="0"/>
              <a:t>Naczelnik Wydziału Oświaty, Promocji i Polityki Społecznej </a:t>
            </a:r>
            <a:br>
              <a:rPr lang="pl-PL" sz="1600" dirty="0"/>
            </a:br>
            <a:r>
              <a:rPr lang="pl-PL" sz="1600" dirty="0"/>
              <a:t>Starostwo Powiatowe Bartoszyce</a:t>
            </a:r>
            <a:br>
              <a:rPr lang="pl-PL" sz="1600" dirty="0"/>
            </a:br>
            <a:r>
              <a:rPr lang="pl-PL" sz="1600" dirty="0"/>
              <a:t>19 listopada 2025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pl-PL" sz="2200" dirty="0"/>
              <a:t>10 naszych dylematów przed decyzją o przystąpieniu do programu           </a:t>
            </a:r>
            <a:br>
              <a:rPr lang="pl-PL" sz="2200" dirty="0"/>
            </a:br>
            <a:r>
              <a:rPr lang="pl-PL" sz="2200" dirty="0"/>
              <a:t>   SCWEW (</a:t>
            </a:r>
            <a:r>
              <a:rPr lang="pl-PL" sz="1400" dirty="0"/>
              <a:t>z uwzględnieniem aspektów organizacyjnych, finansowych, kadrowych, ryzyk i korzyści</a:t>
            </a:r>
            <a:r>
              <a:rPr lang="pl-PL" sz="2200" dirty="0"/>
              <a:t>)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436498"/>
              </p:ext>
            </p:extLst>
          </p:nvPr>
        </p:nvGraphicFramePr>
        <p:xfrm>
          <a:off x="728650" y="1142984"/>
          <a:ext cx="7686700" cy="54797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/>
                        <a:t>Obszar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/>
                        <a:t>Pytanie dla organu prowadzącego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Cele i korzyści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Czy program SCWEW wpisuje się w nasze strategiczne cele edukacyjne i wsparcie uczniów ze specjalnymi potrzebami?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/>
                        <a:t>Zasoby kadrowe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Czy w naszych szkołach są dostępni specjaliści do realizacji programu? Jak możemy wspierać placówki w uzupełnieniu braków kadrowych?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/>
                        <a:t>Ocena funkcjonalna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 możemy wspierać szkoły w prowadzeniu oceny funkcjonalnej, w tym kadrowo i merytorycznie?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Szkolenia i kompetencje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 możemy zapewnić wsparcie szkoleniowe dla wszystkich placówek objętych programem?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Organizacja pracy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Jakie wsparcie organizacyjne możemy zapewnić szkołom, aby wdrożenie programu było możliwe bez zakłóceń?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Finanse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Czy budżet organu prowadzącego pozwala na wsparcie szkół w finansowaniu programu?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Ryzyka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Jakie ryzyka w skali całego organu prowadzącego mogą wystąpić i jak można je zminimalizować?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Wsparcie kadry i motywacja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 możemy wspierać motywację i zaangażowanie kadry w szkołach, aby program był skuteczny?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/>
                        <a:t>Monitorowanie efektów</a:t>
                      </a:r>
                      <a:endParaRPr lang="pl-PL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Jak będziemy monitorować efekty programu w szkołach i oceny funkcjonalnej w skali całego organu?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5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/>
                        <a:t>Priorytety i decyzja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/>
                        <a:t>Czy jesteśmy gotowi podjąć decyzję o wdrożeniu programu, uwzględniając ryzyka, koszty i potrzeby kadrowe?</a:t>
                      </a:r>
                      <a:endParaRPr lang="pl-PL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B9FBDB-698E-FA6A-7E89-189B1102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135" y="404664"/>
            <a:ext cx="8229600" cy="1152128"/>
          </a:xfrm>
        </p:spPr>
        <p:txBody>
          <a:bodyPr>
            <a:noAutofit/>
          </a:bodyPr>
          <a:lstStyle/>
          <a:p>
            <a:r>
              <a:rPr lang="pl-PL" sz="1600" b="1" dirty="0"/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lang="pl-PL" sz="1600" b="1" dirty="0"/>
            </a:br>
            <a:r>
              <a:rPr lang="pl-PL" sz="1100" dirty="0"/>
              <a:t>(źródło : informacje ze wszystkich JST powiatu bartoszyckiego, stan na koniec grudnia 2024)</a:t>
            </a:r>
            <a:br>
              <a:rPr lang="pl-PL" sz="1100" dirty="0"/>
            </a:br>
            <a:endParaRPr lang="pl-PL" sz="11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22DA75-BE44-A5D6-3F67-E13EE4098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35" y="1556792"/>
            <a:ext cx="8229600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b="1" dirty="0"/>
              <a:t>1. PODSUMOWANIE DANYCH (2025–2033)</a:t>
            </a:r>
          </a:p>
          <a:p>
            <a:endParaRPr lang="pl-PL" sz="1600" dirty="0"/>
          </a:p>
          <a:p>
            <a:pPr marL="0" indent="0">
              <a:buNone/>
            </a:pPr>
            <a:r>
              <a:rPr lang="pl-PL" sz="1600" b="1" dirty="0"/>
              <a:t>1.1. Utrzymująca się liczba uczniów kończących szkołę podstawową</a:t>
            </a:r>
            <a:endParaRPr lang="pl-PL" sz="1600" dirty="0"/>
          </a:p>
          <a:p>
            <a:pPr marL="0" indent="0">
              <a:buNone/>
            </a:pPr>
            <a:r>
              <a:rPr lang="pl-PL" sz="1600" dirty="0"/>
              <a:t>W latach 2025/2026–2032/2033 liczba uczniów klas VIII w powiecie oscyluje między:</a:t>
            </a:r>
          </a:p>
          <a:p>
            <a:pPr marL="0" indent="0">
              <a:buNone/>
            </a:pPr>
            <a:r>
              <a:rPr lang="pl-PL" sz="1600" dirty="0"/>
              <a:t>ok. 445 – 494 uczniów rocznie</a:t>
            </a:r>
            <a:br>
              <a:rPr lang="pl-PL" sz="1600" dirty="0"/>
            </a:br>
            <a:r>
              <a:rPr lang="pl-PL" sz="1600" dirty="0"/>
              <a:t> w tym uczniów ze specjalnymi potrzebami (opinie + orzeczenia): ok. 95–130 rocznie</a:t>
            </a:r>
          </a:p>
          <a:p>
            <a:pPr marL="0" indent="0">
              <a:buNone/>
            </a:pPr>
            <a:r>
              <a:rPr lang="pl-PL" sz="1600" dirty="0"/>
              <a:t>To oznacza, że co roku do szkół ponadpodstawowych trafi ok. 20–28% uczniów z opiniami i/lub orzeczeniami.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b="1" dirty="0"/>
              <a:t>1.2. Stała liczba uczniów z orzeczeniami</a:t>
            </a:r>
            <a:endParaRPr lang="pl-PL" sz="1600" dirty="0"/>
          </a:p>
          <a:p>
            <a:pPr marL="0" indent="0">
              <a:buNone/>
            </a:pPr>
            <a:r>
              <a:rPr lang="pl-PL" sz="1600" dirty="0"/>
              <a:t>Orzeczenia w klasach VIII utrzymują się na poziomie:</a:t>
            </a:r>
          </a:p>
          <a:p>
            <a:pPr marL="0" indent="0">
              <a:buNone/>
            </a:pPr>
            <a:r>
              <a:rPr lang="pl-PL" sz="1600" dirty="0"/>
              <a:t>20–30 uczniów rocznie</a:t>
            </a:r>
            <a:br>
              <a:rPr lang="pl-PL" sz="1600" dirty="0"/>
            </a:br>
            <a:r>
              <a:rPr lang="pl-PL" sz="1600" dirty="0"/>
              <a:t>co oznacza konieczność zapewnienia stałej liczby miejsc w szkołach z dostosowaniami.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98475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C30A3-C663-A029-20EE-2851349CC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85BDC7-E99C-0872-2BB1-6A28D74C8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b="1" dirty="0"/>
              <a:t>1.3. Opinie o potrzebie dostosowania wymagań</a:t>
            </a:r>
            <a:endParaRPr lang="pl-PL" sz="1600" dirty="0"/>
          </a:p>
          <a:p>
            <a:pPr marL="0" indent="0">
              <a:buNone/>
            </a:pPr>
            <a:r>
              <a:rPr lang="pl-PL" sz="1600" dirty="0"/>
              <a:t>Liczba uczniów z opiniami w klasach VIII:</a:t>
            </a:r>
          </a:p>
          <a:p>
            <a:pPr marL="0" indent="0">
              <a:buNone/>
            </a:pPr>
            <a:r>
              <a:rPr lang="pl-PL" sz="1600" dirty="0"/>
              <a:t>80–115 rocznie</a:t>
            </a:r>
          </a:p>
          <a:p>
            <a:pPr marL="0" indent="0">
              <a:buNone/>
            </a:pPr>
            <a:r>
              <a:rPr lang="pl-PL" sz="1600" dirty="0"/>
              <a:t>Są to uczniowie wymagający:</a:t>
            </a:r>
          </a:p>
          <a:p>
            <a:pPr marL="0" lvl="0" indent="0">
              <a:buNone/>
            </a:pPr>
            <a:r>
              <a:rPr lang="pl-PL" sz="1600" dirty="0"/>
              <a:t>dostosowań dydaktycznych,</a:t>
            </a:r>
          </a:p>
          <a:p>
            <a:pPr marL="0" lvl="0" indent="0">
              <a:buNone/>
            </a:pPr>
            <a:r>
              <a:rPr lang="pl-PL" sz="1600" dirty="0"/>
              <a:t>wsparcia psychologiczno-pedagogicznego,</a:t>
            </a:r>
          </a:p>
          <a:p>
            <a:pPr marL="0" lvl="0" indent="0">
              <a:buNone/>
            </a:pPr>
            <a:r>
              <a:rPr lang="pl-PL" sz="1600" dirty="0"/>
              <a:t>pracy metodami z pedagogiki specjalnej.</a:t>
            </a:r>
          </a:p>
          <a:p>
            <a:pPr marL="0" lv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sz="1600" b="1" dirty="0"/>
              <a:t>1.4. Uczniowie z niepełnosprawnością ruchową</a:t>
            </a:r>
            <a:endParaRPr lang="pl-PL" sz="1600" dirty="0"/>
          </a:p>
          <a:p>
            <a:pPr marL="0" indent="0">
              <a:buNone/>
            </a:pPr>
            <a:r>
              <a:rPr lang="pl-PL" sz="1600" dirty="0"/>
              <a:t>W każdym roczniku pojawiają się uczniowie wymagający:</a:t>
            </a:r>
          </a:p>
          <a:p>
            <a:pPr marL="0" lvl="0" indent="0">
              <a:buNone/>
            </a:pPr>
            <a:r>
              <a:rPr lang="pl-PL" sz="1600" dirty="0"/>
              <a:t>dostosowań architektonicznych,</a:t>
            </a:r>
          </a:p>
          <a:p>
            <a:pPr marL="0" lvl="0" indent="0">
              <a:buNone/>
            </a:pPr>
            <a:r>
              <a:rPr lang="pl-PL" sz="1600" dirty="0"/>
              <a:t>dodatkowego wsparcia podczas zajęć i egzaminów,</a:t>
            </a:r>
          </a:p>
          <a:p>
            <a:pPr marL="0" lvl="0" indent="0">
              <a:buNone/>
            </a:pPr>
            <a:r>
              <a:rPr lang="pl-PL" sz="1600" dirty="0"/>
              <a:t>organizacji dowozu.</a:t>
            </a:r>
          </a:p>
        </p:txBody>
      </p:sp>
    </p:spTree>
    <p:extLst>
      <p:ext uri="{BB962C8B-B14F-4D97-AF65-F5344CB8AC3E}">
        <p14:creationId xmlns:p14="http://schemas.microsoft.com/office/powerpoint/2010/main" val="146414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88C05-B679-D4A9-9877-4096DD79D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3629A3-D73A-3C9B-B768-6EC62EF04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lang="pl-PL" sz="1600" b="1" dirty="0">
                <a:solidFill>
                  <a:prstClr val="black"/>
                </a:solidFill>
                <a:latin typeface="Calibri"/>
              </a:rPr>
            </a:b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(źródło : informacje ze wszystkich JST powiatu bartoszyckiego, stan na koniec grudnia 2024)</a:t>
            </a:r>
            <a:endParaRPr lang="pl-PL" sz="1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2D5DC0-FC25-4180-A2CF-7F0111A9C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993" y="1772816"/>
            <a:ext cx="8229600" cy="37718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WNIOSKI DLA POWIATU (z perspektywy SCWEW)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Wniosek 1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Stała, wysoka liczba uczniów wymagających wsparcia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 każdej przyszłych klasach pierwszych szkół ponadpodstawowych znajdzie się: 20–30 uczniów z orzeczeniami, 80–115 uczniów z opiniami</a:t>
            </a:r>
            <a:b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 wymaga, aby każda szkoła ponadpodstawowa była gotowa na przyjęcie co najmniej kilku uczniów ze specjalnymi potrzebami.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Wniosek 2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Wzrost liczby uczniów z orzeczeniami w młodszych rocznikach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Dane z klas I–V pokazują: tendencję wzrostową liczby orzeczeń,</a:t>
            </a:r>
            <a:b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przesunięcie diagnozy na młodsze lata.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oznacza, że w latach 2030–2033 w szkołach ponadpodstawowych będzie więcej uczniów z głębszymi trudnościami i bardziej złożonymi potrzebami.</a:t>
            </a:r>
          </a:p>
        </p:txBody>
      </p:sp>
    </p:spTree>
    <p:extLst>
      <p:ext uri="{BB962C8B-B14F-4D97-AF65-F5344CB8AC3E}">
        <p14:creationId xmlns:p14="http://schemas.microsoft.com/office/powerpoint/2010/main" val="55626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FCF620-5996-09F0-7053-6E4C554E8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390" y="1313384"/>
            <a:ext cx="8229600" cy="463589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Wniosek 3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Stała obecność uczniów z niepełnosprawnością ruchową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Każdego roku zgłaszane są przypadki uczniów z niepełnosprawnością ruchową w</a:t>
            </a:r>
            <a:r>
              <a:rPr lang="pl-PL" sz="1600" dirty="0">
                <a:solidFill>
                  <a:prstClr val="black"/>
                </a:solidFill>
                <a:latin typeface="Calibri"/>
              </a:rPr>
              <a:t> 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szkołach ponadpodstawowych konieczne jest: usuwanie barier architektonicznych, windy, platformy, toalety dostosowane, stanowiska komputerowe z adaptacjami.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Wniosek 4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Rosnące potrzeby w zakresie zdrowia psychicznego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Duża liczba opinii dotyczy:  ADHD, autyzmu, trudności emocjonalno-społecznych, zaburzeń lękowych.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oznacza, że powiat musi zwiększyć dostęp do specjalistów P-P, szczególnie w szkołach ponadpodstawowych.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Wniosek 5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Potrzeba zróżnicowanej oferty edukacyjnej</a:t>
            </a:r>
          </a:p>
          <a:p>
            <a:pPr lvl="1" indent="-342900">
              <a:buFont typeface="Courier New" panose="02070309020205020404" pitchFamily="49" charset="0"/>
              <a:buChar char="o"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Profil uczniów kończących szkoły podstawowe pokazuje, że: spora część uczniów wymaga nauczania praktycznego, część nie odnajdzie się w liceach ogólnokształcących, część potrzebuje edukacji branżowej lub szkół specjalnych.</a:t>
            </a:r>
          </a:p>
        </p:txBody>
      </p:sp>
    </p:spTree>
    <p:extLst>
      <p:ext uri="{BB962C8B-B14F-4D97-AF65-F5344CB8AC3E}">
        <p14:creationId xmlns:p14="http://schemas.microsoft.com/office/powerpoint/2010/main" val="14363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B48821-3FCC-D0F9-1D73-DE7E55C4A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lang="pl-PL" sz="1100" dirty="0">
                <a:solidFill>
                  <a:prstClr val="black"/>
                </a:solidFill>
                <a:latin typeface="Calibri"/>
              </a:rPr>
            </a:b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(źródło : informacje ze wszystkich JST powiatu bartoszyckiego, stan na koniec grudnia 2024)</a:t>
            </a:r>
            <a:endParaRPr lang="pl-PL" sz="11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1ED7B-22F2-9387-FA06-1247A6158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3650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 Infrastruktura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Dostosowanie szkół ponadpodstawowych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windy i podjazdy,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toalety dostosowane,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 </a:t>
            </a:r>
            <a:r>
              <a:rPr lang="pl-PL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wyciszeń</a:t>
            </a: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przestrzenie sensoryczne.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Wyposażenie szkół w sprzęt wspierający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tablety z oprogramowaniem edukacyjnym,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urządzenia dla uczniów ze </a:t>
            </a:r>
            <a:r>
              <a:rPr lang="pl-PL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słabowidzeniem</a:t>
            </a: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stanowiska dla uczniów z niepełnosprawnością ruchową,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narzędzia AAC.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0502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A5CBB4-9B1C-9FED-65D6-7E2FD2B3C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kumimoji="0" 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Podsumowanie, wnioski oraz zadania dla szkolnictwa ponadpodstawowego w powiecie bartoszyckim, wynikające z analizy danych o liczbie uczniów w klasach I–VIII, z podziałem na opinie i orzeczenia oraz uwzględnieniem potrzeb SCWEW</a:t>
            </a:r>
            <a:b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(źródło : informacje ze wszystkich JST powiatu bartoszyckiego, stan na koniec grudnia 2024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CD65F6-2194-3B7F-ECD9-EB0AE3DC1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1693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3.3. Edukacja i programy nauczania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Opracowanie indywidualnych ścieżek dla uczniów z orzeczeniami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Dostosowania w: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egzaminach zawodowych,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praktykach zawodowych,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zajęciach warsztatowych,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nauczaniu przedmiotowym.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Rozszerzenie oferty szkół branżowych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tym:  klasy mniejsze, dostosowane pracownie, obecność instruktora lub nauczyciela współorganizującego.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76998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1780</Words>
  <Application>Microsoft Office PowerPoint</Application>
  <PresentationFormat>Pokaz na ekranie (4:3)</PresentationFormat>
  <Paragraphs>200</Paragraphs>
  <Slides>20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Times New Roman</vt:lpstr>
      <vt:lpstr>Wingdings</vt:lpstr>
      <vt:lpstr>Motyw pakietu Office</vt:lpstr>
      <vt:lpstr>Powiat Bartoszycki a SCWEW</vt:lpstr>
      <vt:lpstr>Prezentacja programu PowerPoint</vt:lpstr>
      <vt:lpstr>10 naszych dylematów przed decyzją o przystąpieniu do programu               SCWEW (z uwzględnieniem aspektów organizacyjnych, finansowych, kadrowych, ryzyk i korzyści)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2024) </vt:lpstr>
      <vt:lpstr>Prezentacja programu PowerPoint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2024)</vt:lpstr>
      <vt:lpstr>Prezentacja programu PowerPoint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2024)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</vt:lpstr>
      <vt:lpstr>Podsumowanie, wnioski oraz zadania dla szkolnictwa ponadpodstawowego w powiecie bartoszyckim, wynikające z analizy danych o liczbie uczniów w klasach I–VIII, z podziałem na opinie i orzeczenia oraz uwzględnieniem potrzeb SCWEW (źródło : informacje ze wszystkich JST powiatu bartoszyckiego, stan na koniec grudnia 2024</vt:lpstr>
      <vt:lpstr>Dla nas SCWEW to: </vt:lpstr>
      <vt:lpstr>Dla nas SCWEW to Nie: </vt:lpstr>
      <vt:lpstr>To nas motywuje </vt:lpstr>
      <vt:lpstr>Nasz potencjał </vt:lpstr>
      <vt:lpstr>Nasze doświadczenia </vt:lpstr>
      <vt:lpstr>Przykładowe dane finansowe: </vt:lpstr>
      <vt:lpstr>Nasza Rola jako Organu Prowadzącego Nasze kluczowe zadania </vt:lpstr>
      <vt:lpstr>Korzyści dla Powiatu Co zyskujemy ? </vt:lpstr>
      <vt:lpstr>Dziękuję za uwagę  Naczelnik Wydziału Oświaty, Promocji i Polityki Społecznej  Starostwo Powiatowe Bartoszyce 19 listopada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 prowadzący a SCWEW</dc:title>
  <dc:creator>Admin</dc:creator>
  <cp:lastModifiedBy>Iwona Birecka</cp:lastModifiedBy>
  <cp:revision>78</cp:revision>
  <cp:lastPrinted>2025-11-21T07:09:52Z</cp:lastPrinted>
  <dcterms:created xsi:type="dcterms:W3CDTF">2025-11-16T15:25:59Z</dcterms:created>
  <dcterms:modified xsi:type="dcterms:W3CDTF">2025-11-21T08:08:22Z</dcterms:modified>
</cp:coreProperties>
</file>